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32"/>
  </p:notesMasterIdLst>
  <p:sldIdLst>
    <p:sldId id="256" r:id="rId2"/>
    <p:sldId id="273" r:id="rId3"/>
    <p:sldId id="274" r:id="rId4"/>
    <p:sldId id="262" r:id="rId5"/>
    <p:sldId id="260" r:id="rId6"/>
    <p:sldId id="261" r:id="rId7"/>
    <p:sldId id="264" r:id="rId8"/>
    <p:sldId id="265" r:id="rId9"/>
    <p:sldId id="266" r:id="rId10"/>
    <p:sldId id="267" r:id="rId11"/>
    <p:sldId id="268" r:id="rId12"/>
    <p:sldId id="272" r:id="rId13"/>
    <p:sldId id="277" r:id="rId14"/>
    <p:sldId id="278" r:id="rId15"/>
    <p:sldId id="279" r:id="rId16"/>
    <p:sldId id="281" r:id="rId17"/>
    <p:sldId id="282" r:id="rId18"/>
    <p:sldId id="283" r:id="rId19"/>
    <p:sldId id="284" r:id="rId20"/>
    <p:sldId id="285" r:id="rId21"/>
    <p:sldId id="293" r:id="rId22"/>
    <p:sldId id="294" r:id="rId23"/>
    <p:sldId id="295" r:id="rId24"/>
    <p:sldId id="296" r:id="rId25"/>
    <p:sldId id="297" r:id="rId26"/>
    <p:sldId id="298" r:id="rId27"/>
    <p:sldId id="299" r:id="rId28"/>
    <p:sldId id="300" r:id="rId29"/>
    <p:sldId id="301" r:id="rId30"/>
    <p:sldId id="30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70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AD3E5C-F930-41FF-A7BD-4F17EC525029}" type="datetimeFigureOut">
              <a:rPr lang="en-US" smtClean="0"/>
              <a:t>2/19/2020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6E7B1E-ABB1-46B6-B8A6-8D4F0CECF6C4}" type="slidenum">
              <a:rPr lang="en-US" smtClean="0"/>
              <a:t>‹#›</a:t>
            </a:fld>
            <a:endParaRPr lang="en-US"/>
          </a:p>
        </p:txBody>
      </p:sp>
    </p:spTree>
    <p:extLst>
      <p:ext uri="{BB962C8B-B14F-4D97-AF65-F5344CB8AC3E}">
        <p14:creationId xmlns:p14="http://schemas.microsoft.com/office/powerpoint/2010/main" val="2259939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latin typeface="+mj-lt"/>
                <a:cs typeface="Calibri" panose="020F0502020204030204"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Calibri Light" panose="020F0302020204030204" pitchFamily="34" charset="0"/>
                <a:cs typeface="Calibri Light" panose="020F0302020204030204" pitchFamily="34" charset="0"/>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smtClean="0"/>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CF755E22-BC43-4D49-9578-DDCD8AECFE11}" type="datetime1">
              <a:rPr lang="en-US" smtClean="0"/>
              <a:t>2/19/2020</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latin typeface="Calibri Light" panose="020F0302020204030204" pitchFamily="34" charset="0"/>
                <a:cs typeface="Calibri Light" panose="020F0302020204030204" pitchFamily="34" charset="0"/>
              </a:defRPr>
            </a:lvl1pPr>
          </a:lstStyle>
          <a:p>
            <a:fld id="{157B8E69-23A9-4619-9CFE-E27BFD8A78F9}" type="slidenum">
              <a:rPr lang="en-US" smtClean="0"/>
              <a:pPr/>
              <a:t>‹#›</a:t>
            </a:fld>
            <a:endParaRPr lang="en-US" dirty="0"/>
          </a:p>
        </p:txBody>
      </p:sp>
    </p:spTree>
    <p:extLst>
      <p:ext uri="{BB962C8B-B14F-4D97-AF65-F5344CB8AC3E}">
        <p14:creationId xmlns:p14="http://schemas.microsoft.com/office/powerpoint/2010/main" val="3578541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0794BCA7-61FF-4C69-83B4-1EE7F9C38FAE}" type="datetime1">
              <a:rPr lang="en-US" smtClean="0"/>
              <a:t>2/19/2020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7B8E69-23A9-4619-9CFE-E27BFD8A78F9}" type="slidenum">
              <a:rPr lang="en-US" smtClean="0"/>
              <a:t>‹#›</a:t>
            </a:fld>
            <a:endParaRPr lang="en-US"/>
          </a:p>
        </p:txBody>
      </p:sp>
    </p:spTree>
    <p:extLst>
      <p:ext uri="{BB962C8B-B14F-4D97-AF65-F5344CB8AC3E}">
        <p14:creationId xmlns:p14="http://schemas.microsoft.com/office/powerpoint/2010/main" val="283972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27602" y="695325"/>
            <a:ext cx="2926080" cy="5717122"/>
          </a:xfrm>
        </p:spPr>
        <p:txBody>
          <a:bodyPr vert="eaVert"/>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253352" y="714375"/>
            <a:ext cx="8674249" cy="5698072"/>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2F426122-0BE0-446C-A2FF-4796182DFFAC}" type="datetime1">
              <a:rPr lang="en-US" smtClean="0"/>
              <a:t>2/19/2020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7B8E69-23A9-4619-9CFE-E27BFD8A78F9}" type="slidenum">
              <a:rPr lang="en-US" smtClean="0"/>
              <a:t>‹#›</a:t>
            </a:fld>
            <a:endParaRPr lang="en-US"/>
          </a:p>
        </p:txBody>
      </p:sp>
    </p:spTree>
    <p:extLst>
      <p:ext uri="{BB962C8B-B14F-4D97-AF65-F5344CB8AC3E}">
        <p14:creationId xmlns:p14="http://schemas.microsoft.com/office/powerpoint/2010/main" val="2728429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030A0"/>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32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04327D2D-9EC0-4F31-85D2-F4C48BAC2F55}" type="datetime1">
              <a:rPr lang="en-US" smtClean="0"/>
              <a:t>2/19/2020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7B8E69-23A9-4619-9CFE-E27BFD8A78F9}" type="slidenum">
              <a:rPr lang="en-US" smtClean="0"/>
              <a:t>‹#›</a:t>
            </a:fld>
            <a:endParaRPr lang="en-US"/>
          </a:p>
        </p:txBody>
      </p:sp>
    </p:spTree>
    <p:extLst>
      <p:ext uri="{BB962C8B-B14F-4D97-AF65-F5344CB8AC3E}">
        <p14:creationId xmlns:p14="http://schemas.microsoft.com/office/powerpoint/2010/main" val="585824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466165"/>
            <a:ext cx="11250178" cy="1509224"/>
          </a:xfrm>
        </p:spPr>
        <p:txBody>
          <a:bodyPr anchor="b">
            <a:normAutofit/>
          </a:bodyPr>
          <a:lstStyle>
            <a:lvl1pPr>
              <a:lnSpc>
                <a:spcPct val="80000"/>
              </a:lnSpc>
              <a:defRPr sz="7200" b="0" baseline="0">
                <a:solidFill>
                  <a:srgbClr val="7030A0"/>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03504" y="1975389"/>
            <a:ext cx="11250178" cy="4437058"/>
          </a:xfrm>
        </p:spPr>
        <p:txBody>
          <a:bodyPr anchor="t">
            <a:normAutofit/>
          </a:bodyPr>
          <a:lstStyle>
            <a:lvl1pPr marL="457200" indent="-457200">
              <a:buFont typeface="Wingdings" panose="05000000000000000000" pitchFamily="2" charset="2"/>
              <a:buChar char="§"/>
              <a:defRPr sz="3200">
                <a:solidFill>
                  <a:schemeClr val="tx1"/>
                </a:solidFill>
                <a:latin typeface="Calibri Light" panose="020F0302020204030204" pitchFamily="34" charset="0"/>
                <a:cs typeface="Calibri Light" panose="020F030202020403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384E5460-7712-4DAC-A337-BB4CDDFDE11E}" type="datetime1">
              <a:rPr lang="en-US" smtClean="0"/>
              <a:t>2/19/2020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7B8E69-23A9-4619-9CFE-E27BFD8A78F9}" type="slidenum">
              <a:rPr lang="en-US" smtClean="0"/>
              <a:t>‹#›</a:t>
            </a:fld>
            <a:endParaRPr lang="en-US"/>
          </a:p>
        </p:txBody>
      </p:sp>
      <p:sp>
        <p:nvSpPr>
          <p:cNvPr id="7" name="Rectangle 6"/>
          <p:cNvSpPr/>
          <p:nvPr userDrawn="1"/>
        </p:nvSpPr>
        <p:spPr>
          <a:xfrm>
            <a:off x="253353" y="466165"/>
            <a:ext cx="259977" cy="594628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6976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030A0"/>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253352" y="1111623"/>
            <a:ext cx="5757977" cy="5300823"/>
          </a:xfrm>
        </p:spPr>
        <p:txBody>
          <a:bodyPr>
            <a:normAutofit/>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011330" y="1111624"/>
            <a:ext cx="5842352" cy="5300822"/>
          </a:xfrm>
        </p:spPr>
        <p:txBody>
          <a:bodyPr>
            <a:normAutofit/>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B6D96965-36E5-4BBA-B60B-6A05499492A8}" type="datetime1">
              <a:rPr lang="en-US" smtClean="0"/>
              <a:t>2/19/2020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7B8E69-23A9-4619-9CFE-E27BFD8A78F9}" type="slidenum">
              <a:rPr lang="en-US" smtClean="0"/>
              <a:t>‹#›</a:t>
            </a:fld>
            <a:endParaRPr lang="en-US" dirty="0"/>
          </a:p>
        </p:txBody>
      </p:sp>
    </p:spTree>
    <p:extLst>
      <p:ext uri="{BB962C8B-B14F-4D97-AF65-F5344CB8AC3E}">
        <p14:creationId xmlns:p14="http://schemas.microsoft.com/office/powerpoint/2010/main" val="985164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53353" y="1143997"/>
            <a:ext cx="5754255" cy="723400"/>
          </a:xfrm>
        </p:spPr>
        <p:txBody>
          <a:bodyPr anchor="ctr">
            <a:normAutofit/>
          </a:bodyPr>
          <a:lstStyle>
            <a:lvl1pPr marL="0" indent="0">
              <a:buNone/>
              <a:defRPr sz="2800" b="0" cap="all" baseline="0">
                <a:solidFill>
                  <a:schemeClr val="tx1">
                    <a:lumMod val="85000"/>
                    <a:lumOff val="15000"/>
                  </a:schemeClr>
                </a:solidFill>
                <a:latin typeface="Calibri Light" panose="020F0302020204030204" pitchFamily="34" charset="0"/>
                <a:cs typeface="Calibri Light" panose="020F03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253353" y="1866373"/>
            <a:ext cx="5754255" cy="4545050"/>
          </a:xfrm>
        </p:spPr>
        <p:txBody>
          <a:bodyPr>
            <a:normAutofit/>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007608" y="1143997"/>
            <a:ext cx="5846074" cy="722376"/>
          </a:xfrm>
        </p:spPr>
        <p:txBody>
          <a:bodyPr anchor="ctr">
            <a:normAutofit/>
          </a:bodyPr>
          <a:lstStyle>
            <a:lvl1pPr marL="0" indent="0">
              <a:buNone/>
              <a:defRPr sz="2800" b="0" cap="all" baseline="0">
                <a:solidFill>
                  <a:schemeClr val="tx1">
                    <a:lumMod val="85000"/>
                    <a:lumOff val="15000"/>
                  </a:schemeClr>
                </a:solidFill>
                <a:latin typeface="Calibri Light" panose="020F0302020204030204" pitchFamily="34" charset="0"/>
                <a:cs typeface="Calibri Light" panose="020F03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007608" y="1898745"/>
            <a:ext cx="5846074" cy="4512677"/>
          </a:xfrm>
        </p:spPr>
        <p:txBody>
          <a:bodyPr>
            <a:normAutofit/>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E5FF4975-A1F7-4E83-8D89-D5C6A414E393}" type="datetime1">
              <a:rPr lang="en-US" smtClean="0"/>
              <a:t>2/19/2020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7B8E69-23A9-4619-9CFE-E27BFD8A78F9}" type="slidenum">
              <a:rPr lang="en-US" smtClean="0"/>
              <a:t>‹#›</a:t>
            </a:fld>
            <a:endParaRPr lang="en-US" dirty="0"/>
          </a:p>
        </p:txBody>
      </p:sp>
    </p:spTree>
    <p:extLst>
      <p:ext uri="{BB962C8B-B14F-4D97-AF65-F5344CB8AC3E}">
        <p14:creationId xmlns:p14="http://schemas.microsoft.com/office/powerpoint/2010/main" val="1173441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A743C323-1D9C-4347-AB6E-A56B8A43D30E}" type="datetime1">
              <a:rPr lang="en-US" smtClean="0"/>
              <a:t>2/19/2020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7B8E69-23A9-4619-9CFE-E27BFD8A78F9}" type="slidenum">
              <a:rPr lang="en-US" smtClean="0"/>
              <a:t>‹#›</a:t>
            </a:fld>
            <a:endParaRPr lang="en-US" dirty="0"/>
          </a:p>
        </p:txBody>
      </p:sp>
    </p:spTree>
    <p:extLst>
      <p:ext uri="{BB962C8B-B14F-4D97-AF65-F5344CB8AC3E}">
        <p14:creationId xmlns:p14="http://schemas.microsoft.com/office/powerpoint/2010/main" val="1478626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A699DA-48FF-4F63-A1AD-D752E11C195D}" type="datetime1">
              <a:rPr lang="en-US" smtClean="0"/>
              <a:t>2/19/2020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7B8E69-23A9-4619-9CFE-E27BFD8A78F9}" type="slidenum">
              <a:rPr lang="en-US" smtClean="0"/>
              <a:t>‹#›</a:t>
            </a:fld>
            <a:endParaRPr lang="en-US"/>
          </a:p>
        </p:txBody>
      </p:sp>
    </p:spTree>
    <p:extLst>
      <p:ext uri="{BB962C8B-B14F-4D97-AF65-F5344CB8AC3E}">
        <p14:creationId xmlns:p14="http://schemas.microsoft.com/office/powerpoint/2010/main" val="1846312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005482" y="542282"/>
            <a:ext cx="3848200" cy="1920240"/>
          </a:xfrm>
        </p:spPr>
        <p:txBody>
          <a:bodyPr anchor="b">
            <a:noAutofit/>
          </a:bodyPr>
          <a:lstStyle>
            <a:lvl1pPr>
              <a:lnSpc>
                <a:spcPct val="85000"/>
              </a:lnSpc>
              <a:defRPr sz="4000">
                <a:solidFill>
                  <a:srgbClr val="FFFFFF"/>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253353" y="761999"/>
            <a:ext cx="7366647" cy="565044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8005482" y="2511813"/>
            <a:ext cx="3848200" cy="3364599"/>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20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dirty="0" smtClean="0"/>
              <a:t>Click to edit Master text styles</a:t>
            </a:r>
          </a:p>
        </p:txBody>
      </p:sp>
      <p:sp>
        <p:nvSpPr>
          <p:cNvPr id="5" name="Date Placeholder 4"/>
          <p:cNvSpPr>
            <a:spLocks noGrp="1"/>
          </p:cNvSpPr>
          <p:nvPr>
            <p:ph type="dt" sz="half" idx="10"/>
          </p:nvPr>
        </p:nvSpPr>
        <p:spPr/>
        <p:txBody>
          <a:bodyPr/>
          <a:lstStyle/>
          <a:p>
            <a:fld id="{13DBFBEF-2B7E-4BA9-A9F8-30DFE087F6D3}" type="datetime1">
              <a:rPr lang="en-US" smtClean="0"/>
              <a:t>2/19/2020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157B8E69-23A9-4619-9CFE-E27BFD8A78F9}" type="slidenum">
              <a:rPr lang="en-US" smtClean="0"/>
              <a:t>‹#›</a:t>
            </a:fld>
            <a:endParaRPr lang="en-US"/>
          </a:p>
        </p:txBody>
      </p:sp>
    </p:spTree>
    <p:extLst>
      <p:ext uri="{BB962C8B-B14F-4D97-AF65-F5344CB8AC3E}">
        <p14:creationId xmlns:p14="http://schemas.microsoft.com/office/powerpoint/2010/main" val="39273443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rgbClr val="7030A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dirty="0" smtClean="0"/>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2">
              <a:lumMod val="20000"/>
              <a:lumOff val="8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2CBB7AE7-2826-4915-A6AD-CDE2CB158F62}" type="datetime1">
              <a:rPr lang="en-US" smtClean="0"/>
              <a:t>2/19/2020</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157B8E69-23A9-4619-9CFE-E27BFD8A78F9}" type="slidenum">
              <a:rPr lang="en-US" smtClean="0"/>
              <a:t>‹#›</a:t>
            </a:fld>
            <a:endParaRPr lang="en-US"/>
          </a:p>
        </p:txBody>
      </p:sp>
    </p:spTree>
    <p:extLst>
      <p:ext uri="{BB962C8B-B14F-4D97-AF65-F5344CB8AC3E}">
        <p14:creationId xmlns:p14="http://schemas.microsoft.com/office/powerpoint/2010/main" val="250597141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3353" y="36191"/>
            <a:ext cx="11600329" cy="107543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53354" y="1111624"/>
            <a:ext cx="11600328" cy="530082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B8DB072C-F5A4-4FFF-AAE2-73A8228D61CF}" type="datetime1">
              <a:rPr lang="en-US" smtClean="0"/>
              <a:t>2/19/2020</a:t>
            </a:fld>
            <a:endParaRPr lang="en-US"/>
          </a:p>
        </p:txBody>
      </p:sp>
      <p:sp>
        <p:nvSpPr>
          <p:cNvPr id="5" name="Footer Placeholder 4"/>
          <p:cNvSpPr>
            <a:spLocks noGrp="1"/>
          </p:cNvSpPr>
          <p:nvPr>
            <p:ph type="ftr" sz="quarter" idx="3"/>
          </p:nvPr>
        </p:nvSpPr>
        <p:spPr>
          <a:xfrm>
            <a:off x="253353" y="6412447"/>
            <a:ext cx="8674249" cy="37085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9265919" y="42255"/>
            <a:ext cx="2926080" cy="1069370"/>
          </a:xfrm>
          <a:prstGeom prst="rect">
            <a:avLst/>
          </a:prstGeom>
        </p:spPr>
        <p:txBody>
          <a:bodyPr vert="horz" lIns="91440" tIns="45720" rIns="91440" bIns="45720" rtlCol="0" anchor="b"/>
          <a:lstStyle>
            <a:lvl1pPr algn="r">
              <a:defRPr sz="8000" b="0">
                <a:ln>
                  <a:noFill/>
                </a:ln>
                <a:solidFill>
                  <a:srgbClr val="7030A0">
                    <a:alpha val="25000"/>
                  </a:srgbClr>
                </a:solidFill>
                <a:latin typeface="Calibri Light" panose="020F0302020204030204" pitchFamily="34" charset="0"/>
                <a:cs typeface="Calibri Light" panose="020F0302020204030204" pitchFamily="34" charset="0"/>
              </a:defRPr>
            </a:lvl1pPr>
          </a:lstStyle>
          <a:p>
            <a:fld id="{157B8E69-23A9-4619-9CFE-E27BFD8A78F9}" type="slidenum">
              <a:rPr lang="en-US" smtClean="0"/>
              <a:pPr/>
              <a:t>‹#›</a:t>
            </a:fld>
            <a:endParaRPr lang="en-US" dirty="0"/>
          </a:p>
        </p:txBody>
      </p:sp>
      <p:grpSp>
        <p:nvGrpSpPr>
          <p:cNvPr id="12" name="Group 11"/>
          <p:cNvGrpSpPr/>
          <p:nvPr userDrawn="1"/>
        </p:nvGrpSpPr>
        <p:grpSpPr>
          <a:xfrm>
            <a:off x="10538010" y="5196309"/>
            <a:ext cx="1748118" cy="1661691"/>
            <a:chOff x="10538010" y="5120875"/>
            <a:chExt cx="1748118" cy="1661691"/>
          </a:xfrm>
        </p:grpSpPr>
        <p:sp>
          <p:nvSpPr>
            <p:cNvPr id="8" name="TextBox 7"/>
            <p:cNvSpPr txBox="1"/>
            <p:nvPr/>
          </p:nvSpPr>
          <p:spPr>
            <a:xfrm>
              <a:off x="10538010" y="6474789"/>
              <a:ext cx="1748118" cy="307777"/>
            </a:xfrm>
            <a:prstGeom prst="rect">
              <a:avLst/>
            </a:prstGeom>
            <a:noFill/>
          </p:spPr>
          <p:txBody>
            <a:bodyPr wrap="square" rtlCol="0">
              <a:spAutoFit/>
            </a:bodyPr>
            <a:lstStyle/>
            <a:p>
              <a:pPr algn="ctr"/>
              <a:r>
                <a:rPr lang="en-IN" sz="1400" b="0" dirty="0" smtClean="0">
                  <a:solidFill>
                    <a:srgbClr val="7030A0"/>
                  </a:solidFill>
                  <a:latin typeface="Calibri Light" panose="020F0302020204030204" pitchFamily="34" charset="0"/>
                  <a:cs typeface="Calibri Light" panose="020F0302020204030204" pitchFamily="34" charset="0"/>
                </a:rPr>
                <a:t>CS771: Intro to ML</a:t>
              </a:r>
              <a:endParaRPr lang="en-US" sz="1400" b="0" dirty="0">
                <a:solidFill>
                  <a:srgbClr val="7030A0"/>
                </a:solidFill>
                <a:latin typeface="Calibri Light" panose="020F0302020204030204" pitchFamily="34" charset="0"/>
                <a:cs typeface="Calibri Light" panose="020F0302020204030204" pitchFamily="34" charset="0"/>
              </a:endParaRPr>
            </a:p>
          </p:txBody>
        </p:sp>
        <p:pic>
          <p:nvPicPr>
            <p:cNvPr id="9" name="Picture 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8886" y="5120875"/>
              <a:ext cx="1406366" cy="1406366"/>
            </a:xfrm>
            <a:prstGeom prst="rect">
              <a:avLst/>
            </a:prstGeom>
          </p:spPr>
        </p:pic>
        <p:sp>
          <p:nvSpPr>
            <p:cNvPr id="10" name="Rectangle 9"/>
            <p:cNvSpPr/>
            <p:nvPr/>
          </p:nvSpPr>
          <p:spPr>
            <a:xfrm>
              <a:off x="10641104" y="5120875"/>
              <a:ext cx="1541929" cy="1661691"/>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29855734"/>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hdr="0" ftr="0" dt="0"/>
  <p:txStyles>
    <p:titleStyle>
      <a:lvl1pPr algn="l" defTabSz="914400" rtl="0" eaLnBrk="1" latinLnBrk="0" hangingPunct="1">
        <a:lnSpc>
          <a:spcPct val="85000"/>
        </a:lnSpc>
        <a:spcBef>
          <a:spcPct val="0"/>
        </a:spcBef>
        <a:buNone/>
        <a:defRPr sz="5400" kern="1200" spc="-120" baseline="0">
          <a:solidFill>
            <a:srgbClr val="7030A0"/>
          </a:solidFill>
          <a:latin typeface="Calibri Light" panose="020F0302020204030204" pitchFamily="34" charset="0"/>
          <a:ea typeface="+mj-ea"/>
          <a:cs typeface="Calibri Light" panose="020F0302020204030204" pitchFamily="34" charset="0"/>
        </a:defRPr>
      </a:lvl1pPr>
    </p:titleStyle>
    <p:bodyStyle>
      <a:lvl1pPr marL="91440" indent="-91440" algn="l" defTabSz="914400" rtl="0" eaLnBrk="1" latinLnBrk="0" hangingPunct="1">
        <a:lnSpc>
          <a:spcPct val="85000"/>
        </a:lnSpc>
        <a:spcBef>
          <a:spcPts val="1300"/>
        </a:spcBef>
        <a:buFont typeface="Arial" pitchFamily="34" charset="0"/>
        <a:buChar char=" "/>
        <a:defRPr sz="3200" kern="1200">
          <a:solidFill>
            <a:schemeClr val="tx1">
              <a:lumMod val="85000"/>
              <a:lumOff val="15000"/>
            </a:schemeClr>
          </a:solidFill>
          <a:latin typeface="Calibri Light" panose="020F0302020204030204" pitchFamily="34" charset="0"/>
          <a:ea typeface="+mn-ea"/>
          <a:cs typeface="Calibri Light" panose="020F0302020204030204" pitchFamily="34" charset="0"/>
        </a:defRPr>
      </a:lvl1pPr>
      <a:lvl2pPr marL="347472" indent="-342900" algn="l" defTabSz="914400" rtl="0" eaLnBrk="1" latinLnBrk="0" hangingPunct="1">
        <a:lnSpc>
          <a:spcPct val="85000"/>
        </a:lnSpc>
        <a:spcBef>
          <a:spcPts val="600"/>
        </a:spcBef>
        <a:buFont typeface="Arial" pitchFamily="34" charset="0"/>
        <a:buChar char=" "/>
        <a:defRPr sz="3200" kern="1200">
          <a:solidFill>
            <a:schemeClr val="tx1">
              <a:lumMod val="85000"/>
              <a:lumOff val="15000"/>
            </a:schemeClr>
          </a:solidFill>
          <a:latin typeface="Calibri Light" panose="020F0302020204030204" pitchFamily="34" charset="0"/>
          <a:ea typeface="+mn-ea"/>
          <a:cs typeface="Calibri Light" panose="020F0302020204030204" pitchFamily="34" charset="0"/>
        </a:defRPr>
      </a:lvl2pPr>
      <a:lvl3pPr marL="548640" indent="-548640" algn="l" defTabSz="914400" rtl="0" eaLnBrk="1" latinLnBrk="0" hangingPunct="1">
        <a:lnSpc>
          <a:spcPct val="85000"/>
        </a:lnSpc>
        <a:spcBef>
          <a:spcPts val="600"/>
        </a:spcBef>
        <a:buFont typeface="Arial" pitchFamily="34" charset="0"/>
        <a:buChar char=" "/>
        <a:defRPr sz="2800" i="1" kern="1200">
          <a:solidFill>
            <a:schemeClr val="tx1">
              <a:lumMod val="85000"/>
              <a:lumOff val="15000"/>
            </a:schemeClr>
          </a:solidFill>
          <a:latin typeface="Calibri Light" panose="020F0302020204030204" pitchFamily="34" charset="0"/>
          <a:ea typeface="+mn-ea"/>
          <a:cs typeface="Calibri Light" panose="020F0302020204030204" pitchFamily="34" charset="0"/>
        </a:defRPr>
      </a:lvl3pPr>
      <a:lvl4pPr marL="822960" indent="-82296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Calibri Light" panose="020F0302020204030204" pitchFamily="34" charset="0"/>
          <a:ea typeface="+mn-ea"/>
          <a:cs typeface="Calibri Light" panose="020F0302020204030204" pitchFamily="34" charset="0"/>
        </a:defRPr>
      </a:lvl4pPr>
      <a:lvl5pPr marL="1097280" indent="-109728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Calibri Light" panose="020F0302020204030204" pitchFamily="34" charset="0"/>
          <a:ea typeface="+mn-ea"/>
          <a:cs typeface="Calibri Light" panose="020F0302020204030204" pitchFamily="34" charset="0"/>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1.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4.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1.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8.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21.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8.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26.png"/><Relationship Id="rId4" Type="http://schemas.openxmlformats.org/officeDocument/2006/relationships/image" Target="../media/image101.png"/></Relationships>
</file>

<file path=ppt/slides/_rels/slide2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10.png"/><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10.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6.png"/><Relationship Id="rId4" Type="http://schemas.openxmlformats.org/officeDocument/2006/relationships/image" Target="../media/image100.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Probabilistic </a:t>
            </a:r>
            <a:r>
              <a:rPr lang="en-US" dirty="0" smtClean="0"/>
              <a:t>ML</a:t>
            </a:r>
            <a:endParaRPr lang="en-US" dirty="0"/>
          </a:p>
        </p:txBody>
      </p:sp>
      <p:sp>
        <p:nvSpPr>
          <p:cNvPr id="3" name="Subtitle 2"/>
          <p:cNvSpPr>
            <a:spLocks noGrp="1"/>
          </p:cNvSpPr>
          <p:nvPr>
            <p:ph type="subTitle" idx="1"/>
          </p:nvPr>
        </p:nvSpPr>
        <p:spPr/>
        <p:txBody>
          <a:bodyPr/>
          <a:lstStyle/>
          <a:p>
            <a:r>
              <a:rPr lang="en-IN" dirty="0" smtClean="0"/>
              <a:t>CS771: Introduction to Machine Learning</a:t>
            </a:r>
            <a:endParaRPr lang="en-IN" dirty="0"/>
          </a:p>
          <a:p>
            <a:r>
              <a:rPr lang="en-IN" dirty="0" err="1" smtClean="0"/>
              <a:t>Purushottam</a:t>
            </a:r>
            <a:r>
              <a:rPr lang="en-IN" dirty="0" smtClean="0"/>
              <a:t> </a:t>
            </a:r>
            <a:r>
              <a:rPr lang="en-IN" dirty="0" err="1" smtClean="0"/>
              <a:t>Kar</a:t>
            </a:r>
            <a:endParaRPr lang="en-US" dirty="0"/>
          </a:p>
        </p:txBody>
      </p:sp>
      <p:sp>
        <p:nvSpPr>
          <p:cNvPr id="4" name="Slide Number Placeholder 3"/>
          <p:cNvSpPr>
            <a:spLocks noGrp="1"/>
          </p:cNvSpPr>
          <p:nvPr>
            <p:ph type="sldNum" sz="quarter" idx="12"/>
          </p:nvPr>
        </p:nvSpPr>
        <p:spPr/>
        <p:txBody>
          <a:bodyPr/>
          <a:lstStyle/>
          <a:p>
            <a:fld id="{157B8E69-23A9-4619-9CFE-E27BFD8A78F9}" type="slidenum">
              <a:rPr lang="en-US" smtClean="0"/>
              <a:t>1</a:t>
            </a:fld>
            <a:endParaRPr lang="en-US"/>
          </a:p>
        </p:txBody>
      </p:sp>
    </p:spTree>
    <p:extLst>
      <p:ext uri="{BB962C8B-B14F-4D97-AF65-F5344CB8AC3E}">
        <p14:creationId xmlns:p14="http://schemas.microsoft.com/office/powerpoint/2010/main" val="27832790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Probabilistic Multiclassification</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5"/>
                <a:ext cx="11938646" cy="5746376"/>
              </a:xfrm>
            </p:spPr>
            <p:txBody>
              <a:bodyPr/>
              <a:lstStyle/>
              <a:p>
                <a:r>
                  <a:rPr lang="en-IN" dirty="0" smtClean="0"/>
                  <a:t>Suppose we have </a:t>
                </a:r>
                <a14:m>
                  <m:oMath xmlns:m="http://schemas.openxmlformats.org/officeDocument/2006/math">
                    <m:r>
                      <a:rPr lang="en-IN" b="0" i="1" smtClean="0">
                        <a:latin typeface="Cambria Math" panose="02040503050406030204" pitchFamily="18" charset="0"/>
                      </a:rPr>
                      <m:t>𝐶</m:t>
                    </m:r>
                  </m:oMath>
                </a14:m>
                <a:r>
                  <a:rPr lang="en-IN" dirty="0" smtClean="0"/>
                  <a:t> classes, then for every data point we would have to output a PMF over the support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𝐶</m:t>
                        </m:r>
                      </m:e>
                    </m:d>
                  </m:oMath>
                </a14:m>
                <a:endParaRPr lang="en-IN" dirty="0" smtClean="0"/>
              </a:p>
              <a:p>
                <a:pPr lvl="2"/>
                <a:r>
                  <a:rPr lang="en-IN" b="1" dirty="0" smtClean="0"/>
                  <a:t>Popular way</a:t>
                </a:r>
                <a:r>
                  <a:rPr lang="en-IN" dirty="0" smtClean="0"/>
                  <a:t>: assign a positive score to all classes and normalize so that the scores form a proper probability distribution</a:t>
                </a:r>
              </a:p>
              <a:p>
                <a:pPr lvl="2"/>
                <a:r>
                  <a:rPr lang="en-IN" b="1" dirty="0" smtClean="0"/>
                  <a:t>Common trick</a:t>
                </a:r>
                <a:r>
                  <a:rPr lang="en-IN" dirty="0" smtClean="0"/>
                  <a:t>: to convert any score to a positive score – exponentiate!!</a:t>
                </a:r>
              </a:p>
              <a:p>
                <a:r>
                  <a:rPr lang="en-IN" dirty="0" smtClean="0"/>
                  <a:t>Learn </a:t>
                </a:r>
                <a14:m>
                  <m:oMath xmlns:m="http://schemas.openxmlformats.org/officeDocument/2006/math">
                    <m:r>
                      <a:rPr lang="en-IN" b="0" i="1" smtClean="0">
                        <a:latin typeface="Cambria Math" panose="02040503050406030204" pitchFamily="18" charset="0"/>
                      </a:rPr>
                      <m:t>𝐶</m:t>
                    </m:r>
                  </m:oMath>
                </a14:m>
                <a:r>
                  <a:rPr lang="en-IN" dirty="0" smtClean="0"/>
                  <a:t> models </a:t>
                </a:r>
                <a14:m>
                  <m:oMath xmlns:m="http://schemas.openxmlformats.org/officeDocument/2006/math">
                    <m:sSup>
                      <m:sSupPr>
                        <m:ctrlPr>
                          <a:rPr lang="en-IN" b="0" i="1" smtClean="0">
                            <a:latin typeface="Cambria Math" panose="02040503050406030204" pitchFamily="18" charset="0"/>
                          </a:rPr>
                        </m:ctrlPr>
                      </m:sSupPr>
                      <m:e>
                        <m:r>
                          <a:rPr lang="en-IN" b="1" i="0" smtClean="0">
                            <a:latin typeface="Cambria Math" panose="02040503050406030204" pitchFamily="18" charset="0"/>
                          </a:rPr>
                          <m:t>𝐰</m:t>
                        </m:r>
                      </m:e>
                      <m:sup>
                        <m:r>
                          <a:rPr lang="en-IN" b="0" i="1" smtClean="0">
                            <a:latin typeface="Cambria Math" panose="02040503050406030204" pitchFamily="18" charset="0"/>
                          </a:rPr>
                          <m:t>1</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1" i="0" smtClean="0">
                            <a:latin typeface="Cambria Math" panose="02040503050406030204" pitchFamily="18" charset="0"/>
                          </a:rPr>
                          <m:t>𝐰</m:t>
                        </m:r>
                      </m:e>
                      <m:sup>
                        <m:r>
                          <a:rPr lang="en-IN" b="0" i="1" smtClean="0">
                            <a:latin typeface="Cambria Math" panose="02040503050406030204" pitchFamily="18" charset="0"/>
                          </a:rPr>
                          <m:t>𝐶</m:t>
                        </m:r>
                      </m:sup>
                    </m:sSup>
                  </m:oMath>
                </a14:m>
                <a:r>
                  <a:rPr lang="en-IN" dirty="0" smtClean="0"/>
                  <a:t>, given a point </a:t>
                </a:r>
                <a14:m>
                  <m:oMath xmlns:m="http://schemas.openxmlformats.org/officeDocument/2006/math">
                    <m:d>
                      <m:dPr>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𝑡</m:t>
                            </m:r>
                          </m:sup>
                        </m:sSup>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𝑦</m:t>
                            </m:r>
                          </m:e>
                          <m:sup>
                            <m:r>
                              <a:rPr lang="en-IN" i="1">
                                <a:latin typeface="Cambria Math" panose="02040503050406030204" pitchFamily="18" charset="0"/>
                              </a:rPr>
                              <m:t>𝑡</m:t>
                            </m:r>
                          </m:sup>
                        </m:sSup>
                      </m:e>
                    </m:d>
                  </m:oMath>
                </a14:m>
                <a:r>
                  <a:rPr lang="en-IN" dirty="0"/>
                  <a:t>, </a:t>
                </a:r>
                <a14:m>
                  <m:oMath xmlns:m="http://schemas.openxmlformats.org/officeDocument/2006/math">
                    <m:sSup>
                      <m:sSupPr>
                        <m:ctrlPr>
                          <a:rPr lang="en-IN" b="1"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𝑡</m:t>
                        </m:r>
                      </m:sup>
                    </m:sSup>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𝑑</m:t>
                        </m:r>
                      </m:sup>
                    </m:sSup>
                  </m:oMath>
                </a14:m>
                <a:r>
                  <a:rPr lang="en-IN" dirty="0" smtClean="0"/>
                  <a:t>, </a:t>
                </a: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𝑦</m:t>
                        </m:r>
                      </m:e>
                      <m:sup>
                        <m:r>
                          <a:rPr lang="en-IN" i="1">
                            <a:latin typeface="Cambria Math" panose="02040503050406030204" pitchFamily="18" charset="0"/>
                          </a:rPr>
                          <m:t>𝑡</m:t>
                        </m:r>
                      </m:sup>
                    </m:sSup>
                    <m:r>
                      <a:rPr lang="en-IN" i="1">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𝐶</m:t>
                        </m:r>
                      </m:e>
                    </m:d>
                  </m:oMath>
                </a14:m>
                <a:endParaRPr lang="en-IN" dirty="0" smtClean="0"/>
              </a:p>
              <a:p>
                <a:pPr lvl="2"/>
                <a:r>
                  <a:rPr lang="en-IN" dirty="0" smtClean="0"/>
                  <a:t>Assign a positive score per class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𝜂</m:t>
                        </m:r>
                      </m:e>
                      <m:sub>
                        <m:r>
                          <a:rPr lang="en-IN" b="0" i="1" smtClean="0">
                            <a:latin typeface="Cambria Math" panose="02040503050406030204" pitchFamily="18" charset="0"/>
                          </a:rPr>
                          <m:t>𝑐</m:t>
                        </m:r>
                      </m:sub>
                    </m:sSub>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exp</m:t>
                        </m:r>
                      </m:fName>
                      <m:e>
                        <m:d>
                          <m:dPr>
                            <m:ctrlPr>
                              <a:rPr lang="en-IN" b="0" i="1" smtClean="0">
                                <a:latin typeface="Cambria Math" panose="02040503050406030204" pitchFamily="18" charset="0"/>
                              </a:rPr>
                            </m:ctrlPr>
                          </m:dPr>
                          <m:e>
                            <m:d>
                              <m:dPr>
                                <m:begChr m:val="⟨"/>
                                <m:endChr m:val="⟩"/>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b="1" i="0">
                                        <a:latin typeface="Cambria Math" panose="02040503050406030204" pitchFamily="18" charset="0"/>
                                      </a:rPr>
                                      <m:t>𝐰</m:t>
                                    </m:r>
                                  </m:e>
                                  <m:sup>
                                    <m:r>
                                      <a:rPr lang="en-IN">
                                        <a:latin typeface="Cambria Math" panose="02040503050406030204" pitchFamily="18" charset="0"/>
                                      </a:rPr>
                                      <m:t>𝑐</m:t>
                                    </m:r>
                                  </m:sup>
                                </m:sSup>
                                <m:r>
                                  <a:rPr lang="en-IN">
                                    <a:latin typeface="Cambria Math" panose="02040503050406030204" pitchFamily="18" charset="0"/>
                                  </a:rPr>
                                  <m:t>,</m:t>
                                </m:r>
                                <m:sSup>
                                  <m:sSupPr>
                                    <m:ctrlPr>
                                      <a:rPr lang="en-IN" i="1">
                                        <a:latin typeface="Cambria Math" panose="02040503050406030204" pitchFamily="18" charset="0"/>
                                      </a:rPr>
                                    </m:ctrlPr>
                                  </m:sSupPr>
                                  <m:e>
                                    <m:r>
                                      <a:rPr lang="en-IN" b="1" i="0">
                                        <a:latin typeface="Cambria Math" panose="02040503050406030204" pitchFamily="18" charset="0"/>
                                      </a:rPr>
                                      <m:t>𝐱</m:t>
                                    </m:r>
                                  </m:e>
                                  <m:sup>
                                    <m:r>
                                      <a:rPr lang="en-IN">
                                        <a:latin typeface="Cambria Math" panose="02040503050406030204" pitchFamily="18" charset="0"/>
                                      </a:rPr>
                                      <m:t>𝑡</m:t>
                                    </m:r>
                                  </m:sup>
                                </m:sSup>
                              </m:e>
                            </m:d>
                          </m:e>
                        </m:d>
                      </m:e>
                    </m:func>
                  </m:oMath>
                </a14:m>
                <a:endParaRPr lang="en-IN" dirty="0" smtClean="0"/>
              </a:p>
              <a:p>
                <a:pPr lvl="2"/>
                <a:r>
                  <a:rPr lang="en-IN" dirty="0" smtClean="0"/>
                  <a:t>Normalize to obtain a PMF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 </m:t>
                        </m:r>
                        <m:r>
                          <a:rPr lang="en-IN">
                            <a:latin typeface="Cambria Math" panose="02040503050406030204" pitchFamily="18" charset="0"/>
                            <a:ea typeface="Cambria Math" panose="02040503050406030204" pitchFamily="18" charset="0"/>
                          </a:rPr>
                          <m:t>𝑦</m:t>
                        </m:r>
                        <m:r>
                          <a:rPr lang="en-IN">
                            <a:latin typeface="Cambria Math" panose="02040503050406030204" pitchFamily="18" charset="0"/>
                            <a:ea typeface="Cambria Math" panose="02040503050406030204" pitchFamily="18" charset="0"/>
                          </a:rPr>
                          <m:t> | </m:t>
                        </m:r>
                        <m:sSup>
                          <m:sSupPr>
                            <m:ctrlPr>
                              <a:rPr lang="en-IN" b="1" i="1" smtClean="0">
                                <a:latin typeface="Cambria Math" panose="02040503050406030204" pitchFamily="18" charset="0"/>
                                <a:ea typeface="Cambria Math" panose="02040503050406030204" pitchFamily="18" charset="0"/>
                              </a:rPr>
                            </m:ctrlPr>
                          </m:sSupPr>
                          <m:e>
                            <m:r>
                              <a:rPr lang="en-IN" b="1" i="0">
                                <a:latin typeface="Cambria Math" panose="02040503050406030204" pitchFamily="18" charset="0"/>
                                <a:ea typeface="Cambria Math" panose="02040503050406030204" pitchFamily="18" charset="0"/>
                              </a:rPr>
                              <m:t>𝐱</m:t>
                            </m:r>
                          </m:e>
                          <m:sup>
                            <m:r>
                              <a:rPr lang="en-IN" b="0" i="1" smtClean="0">
                                <a:latin typeface="Cambria Math" panose="02040503050406030204" pitchFamily="18" charset="0"/>
                                <a:ea typeface="Cambria Math" panose="02040503050406030204" pitchFamily="18" charset="0"/>
                              </a:rPr>
                              <m:t>𝑡</m:t>
                            </m:r>
                          </m:sup>
                        </m:sSup>
                        <m:r>
                          <a:rPr lang="en-IN">
                            <a:latin typeface="Cambria Math" panose="02040503050406030204" pitchFamily="18" charset="0"/>
                            <a:ea typeface="Cambria Math" panose="02040503050406030204" pitchFamily="18" charset="0"/>
                          </a:rPr>
                          <m:t>,</m:t>
                        </m:r>
                        <m:d>
                          <m:dPr>
                            <m:begChr m:val="{"/>
                            <m:endChr m:val="}"/>
                            <m:ctrlPr>
                              <a:rPr lang="en-IN" b="1" i="1" smtClean="0">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rPr>
                                </m:ctrlPr>
                              </m:sSupPr>
                              <m:e>
                                <m:r>
                                  <a:rPr lang="en-IN" b="1" i="0">
                                    <a:latin typeface="Cambria Math" panose="02040503050406030204" pitchFamily="18" charset="0"/>
                                  </a:rPr>
                                  <m:t>𝐰</m:t>
                                </m:r>
                              </m:e>
                              <m:sup>
                                <m:r>
                                  <a:rPr lang="en-IN" b="0" i="1" smtClean="0">
                                    <a:latin typeface="Cambria Math" panose="02040503050406030204" pitchFamily="18" charset="0"/>
                                  </a:rPr>
                                  <m:t>𝑐</m:t>
                                </m:r>
                              </m:sup>
                            </m:sSup>
                          </m:e>
                        </m:d>
                      </m:e>
                    </m:d>
                    <m:r>
                      <a:rPr lang="en-IN" b="0" i="1" smtClean="0">
                        <a:latin typeface="Cambria Math" panose="02040503050406030204" pitchFamily="18" charset="0"/>
                        <a:ea typeface="Cambria Math" panose="02040503050406030204" pitchFamily="18" charset="0"/>
                      </a:rPr>
                      <m:t>=</m:t>
                    </m:r>
                    <m:f>
                      <m:fPr>
                        <m:type m:val="lin"/>
                        <m:ctrlPr>
                          <a:rPr lang="en-IN" b="0" i="1" smtClean="0">
                            <a:latin typeface="Cambria Math" panose="02040503050406030204" pitchFamily="18" charset="0"/>
                            <a:ea typeface="Cambria Math" panose="02040503050406030204" pitchFamily="18" charset="0"/>
                          </a:rPr>
                        </m:ctrlPr>
                      </m:fPr>
                      <m:num>
                        <m:sSub>
                          <m:sSubPr>
                            <m:ctrlPr>
                              <a:rPr lang="en-IN" i="1" smtClean="0">
                                <a:latin typeface="Cambria Math" panose="02040503050406030204" pitchFamily="18" charset="0"/>
                              </a:rPr>
                            </m:ctrlPr>
                          </m:sSubPr>
                          <m:e>
                            <m:r>
                              <a:rPr lang="en-IN">
                                <a:latin typeface="Cambria Math" panose="02040503050406030204" pitchFamily="18" charset="0"/>
                              </a:rPr>
                              <m:t>𝜂</m:t>
                            </m:r>
                          </m:e>
                          <m:sub>
                            <m:r>
                              <a:rPr lang="en-IN" b="0" i="1" smtClean="0">
                                <a:latin typeface="Cambria Math" panose="02040503050406030204" pitchFamily="18" charset="0"/>
                              </a:rPr>
                              <m:t>𝑦</m:t>
                            </m:r>
                          </m:sub>
                        </m:sSub>
                      </m:num>
                      <m:den>
                        <m:nary>
                          <m:naryPr>
                            <m:chr m:val="∑"/>
                            <m:limLoc m:val="subSup"/>
                            <m:ctrlPr>
                              <a:rPr lang="en-IN" b="0" i="1" smtClean="0">
                                <a:latin typeface="Cambria Math" panose="02040503050406030204" pitchFamily="18" charset="0"/>
                                <a:ea typeface="Cambria Math" panose="02040503050406030204" pitchFamily="18" charset="0"/>
                              </a:rPr>
                            </m:ctrlPr>
                          </m:naryPr>
                          <m:sub>
                            <m:r>
                              <m:rPr>
                                <m:brk m:alnAt="25"/>
                              </m:rPr>
                              <a:rPr lang="en-IN" b="0" i="1" smtClean="0">
                                <a:latin typeface="Cambria Math" panose="02040503050406030204" pitchFamily="18" charset="0"/>
                                <a:ea typeface="Cambria Math" panose="02040503050406030204" pitchFamily="18" charset="0"/>
                              </a:rPr>
                              <m:t>𝑐</m:t>
                            </m:r>
                            <m:r>
                              <a:rPr lang="en-IN" b="0" i="1" smtClean="0">
                                <a:latin typeface="Cambria Math" panose="02040503050406030204" pitchFamily="18" charset="0"/>
                                <a:ea typeface="Cambria Math" panose="02040503050406030204" pitchFamily="18" charset="0"/>
                              </a:rPr>
                              <m:t>=1</m:t>
                            </m:r>
                          </m:sub>
                          <m:sup>
                            <m:r>
                              <a:rPr lang="en-IN" b="0" i="1" smtClean="0">
                                <a:latin typeface="Cambria Math" panose="02040503050406030204" pitchFamily="18" charset="0"/>
                                <a:ea typeface="Cambria Math" panose="02040503050406030204" pitchFamily="18" charset="0"/>
                              </a:rPr>
                              <m:t>𝐶</m:t>
                            </m:r>
                          </m:sup>
                          <m:e>
                            <m:sSub>
                              <m:sSubPr>
                                <m:ctrlPr>
                                  <a:rPr lang="en-IN" i="1">
                                    <a:latin typeface="Cambria Math" panose="02040503050406030204" pitchFamily="18" charset="0"/>
                                  </a:rPr>
                                </m:ctrlPr>
                              </m:sSubPr>
                              <m:e>
                                <m:r>
                                  <a:rPr lang="en-IN">
                                    <a:latin typeface="Cambria Math" panose="02040503050406030204" pitchFamily="18" charset="0"/>
                                  </a:rPr>
                                  <m:t>𝜂</m:t>
                                </m:r>
                              </m:e>
                              <m:sub>
                                <m:r>
                                  <a:rPr lang="en-IN">
                                    <a:latin typeface="Cambria Math" panose="02040503050406030204" pitchFamily="18" charset="0"/>
                                  </a:rPr>
                                  <m:t>𝑐</m:t>
                                </m:r>
                              </m:sub>
                            </m:sSub>
                          </m:e>
                        </m:nary>
                      </m:den>
                    </m:f>
                  </m:oMath>
                </a14:m>
                <a:r>
                  <a:rPr lang="en-IN" dirty="0" smtClean="0"/>
                  <a:t> for any </a:t>
                </a:r>
                <a14:m>
                  <m:oMath xmlns:m="http://schemas.openxmlformats.org/officeDocument/2006/math">
                    <m:r>
                      <a:rPr lang="en-IN" b="0" i="1" smtClean="0">
                        <a:latin typeface="Cambria Math" panose="02040503050406030204" pitchFamily="18" charset="0"/>
                      </a:rPr>
                      <m:t>𝑦</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𝐶</m:t>
                        </m:r>
                      </m:e>
                    </m:d>
                  </m:oMath>
                </a14:m>
                <a:endParaRPr lang="en-IN" dirty="0" smtClean="0"/>
              </a:p>
              <a:p>
                <a:r>
                  <a:rPr lang="en-IN" dirty="0" smtClean="0"/>
                  <a:t>Likelihood in this case is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 </m:t>
                        </m:r>
                        <m:sSup>
                          <m:sSupPr>
                            <m:ctrlPr>
                              <a:rPr lang="en-IN" b="0" i="1" smtClean="0">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𝑦</m:t>
                            </m:r>
                          </m:e>
                          <m:sup>
                            <m:r>
                              <a:rPr lang="en-IN" b="0" i="1" smtClean="0">
                                <a:latin typeface="Cambria Math" panose="02040503050406030204" pitchFamily="18" charset="0"/>
                                <a:ea typeface="Cambria Math" panose="02040503050406030204" pitchFamily="18" charset="0"/>
                              </a:rPr>
                              <m:t>𝑡</m:t>
                            </m:r>
                          </m:sup>
                        </m:sSup>
                        <m:r>
                          <a:rPr lang="en-IN">
                            <a:latin typeface="Cambria Math" panose="02040503050406030204" pitchFamily="18" charset="0"/>
                            <a:ea typeface="Cambria Math" panose="02040503050406030204" pitchFamily="18" charset="0"/>
                          </a:rPr>
                          <m:t> | </m:t>
                        </m:r>
                        <m:sSup>
                          <m:sSupPr>
                            <m:ctrlPr>
                              <a:rPr lang="en-IN" b="0" i="1" smtClean="0">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b="0" i="1" smtClean="0">
                                <a:latin typeface="Cambria Math" panose="02040503050406030204" pitchFamily="18" charset="0"/>
                                <a:ea typeface="Cambria Math" panose="02040503050406030204" pitchFamily="18" charset="0"/>
                              </a:rPr>
                              <m:t>𝑡</m:t>
                            </m:r>
                          </m:sup>
                        </m:sSup>
                        <m:r>
                          <a:rPr lang="en-IN">
                            <a:latin typeface="Cambria Math" panose="02040503050406030204" pitchFamily="18" charset="0"/>
                            <a:ea typeface="Cambria Math" panose="02040503050406030204" pitchFamily="18" charset="0"/>
                          </a:rPr>
                          <m:t>,</m:t>
                        </m:r>
                        <m:d>
                          <m:dPr>
                            <m:begChr m:val="{"/>
                            <m:endChr m:val="}"/>
                            <m:ctrlPr>
                              <a:rPr lang="en-IN" b="1"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rPr>
                                </m:ctrlPr>
                              </m:sSupPr>
                              <m:e>
                                <m:r>
                                  <a:rPr lang="en-IN" b="1">
                                    <a:latin typeface="Cambria Math" panose="02040503050406030204" pitchFamily="18" charset="0"/>
                                  </a:rPr>
                                  <m:t>𝐰</m:t>
                                </m:r>
                              </m:e>
                              <m:sup>
                                <m:r>
                                  <a:rPr lang="en-IN" i="1">
                                    <a:latin typeface="Cambria Math" panose="02040503050406030204" pitchFamily="18" charset="0"/>
                                  </a:rPr>
                                  <m:t>𝑐</m:t>
                                </m:r>
                              </m:sup>
                            </m:sSup>
                          </m:e>
                        </m:d>
                      </m:e>
                    </m:d>
                    <m:r>
                      <a:rPr lang="en-IN" b="1" i="1" smtClean="0">
                        <a:latin typeface="Cambria Math" panose="02040503050406030204" pitchFamily="18" charset="0"/>
                      </a:rPr>
                      <m:t>=</m:t>
                    </m:r>
                    <m:f>
                      <m:fPr>
                        <m:type m:val="lin"/>
                        <m:ctrlPr>
                          <a:rPr lang="en-IN" i="1">
                            <a:latin typeface="Cambria Math" panose="02040503050406030204" pitchFamily="18" charset="0"/>
                            <a:ea typeface="Cambria Math" panose="02040503050406030204" pitchFamily="18" charset="0"/>
                          </a:rPr>
                        </m:ctrlPr>
                      </m:fPr>
                      <m:num>
                        <m:sSub>
                          <m:sSubPr>
                            <m:ctrlPr>
                              <a:rPr lang="en-IN" i="1">
                                <a:latin typeface="Cambria Math" panose="02040503050406030204" pitchFamily="18" charset="0"/>
                              </a:rPr>
                            </m:ctrlPr>
                          </m:sSubPr>
                          <m:e>
                            <m:r>
                              <a:rPr lang="en-IN">
                                <a:latin typeface="Cambria Math" panose="02040503050406030204" pitchFamily="18" charset="0"/>
                              </a:rPr>
                              <m:t>𝜂</m:t>
                            </m:r>
                          </m:e>
                          <m:sub>
                            <m:sSup>
                              <m:sSupPr>
                                <m:ctrlPr>
                                  <a:rPr lang="en-IN" b="0" i="1" smtClean="0">
                                    <a:latin typeface="Cambria Math" panose="02040503050406030204" pitchFamily="18" charset="0"/>
                                  </a:rPr>
                                </m:ctrlPr>
                              </m:sSupPr>
                              <m:e>
                                <m:r>
                                  <a:rPr lang="en-IN" b="0" i="1" smtClean="0">
                                    <a:latin typeface="Cambria Math" panose="02040503050406030204" pitchFamily="18" charset="0"/>
                                  </a:rPr>
                                  <m:t>𝑦</m:t>
                                </m:r>
                              </m:e>
                              <m:sup>
                                <m:r>
                                  <a:rPr lang="en-IN" b="0" i="1" smtClean="0">
                                    <a:latin typeface="Cambria Math" panose="02040503050406030204" pitchFamily="18" charset="0"/>
                                  </a:rPr>
                                  <m:t>𝑡</m:t>
                                </m:r>
                              </m:sup>
                            </m:sSup>
                          </m:sub>
                        </m:sSub>
                      </m:num>
                      <m:den>
                        <m:nary>
                          <m:naryPr>
                            <m:chr m:val="∑"/>
                            <m:limLoc m:val="subSup"/>
                            <m:ctrlPr>
                              <a:rPr lang="en-IN" i="1">
                                <a:latin typeface="Cambria Math" panose="02040503050406030204" pitchFamily="18" charset="0"/>
                                <a:ea typeface="Cambria Math" panose="02040503050406030204" pitchFamily="18" charset="0"/>
                              </a:rPr>
                            </m:ctrlPr>
                          </m:naryPr>
                          <m:sub>
                            <m:r>
                              <m:rPr>
                                <m:brk m:alnAt="25"/>
                              </m:rPr>
                              <a:rPr lang="en-IN" i="1">
                                <a:latin typeface="Cambria Math" panose="02040503050406030204" pitchFamily="18" charset="0"/>
                                <a:ea typeface="Cambria Math" panose="02040503050406030204" pitchFamily="18" charset="0"/>
                              </a:rPr>
                              <m:t>𝑐</m:t>
                            </m:r>
                            <m:r>
                              <a:rPr lang="en-IN" i="1">
                                <a:latin typeface="Cambria Math" panose="02040503050406030204" pitchFamily="18" charset="0"/>
                                <a:ea typeface="Cambria Math" panose="02040503050406030204" pitchFamily="18" charset="0"/>
                              </a:rPr>
                              <m:t>=1</m:t>
                            </m:r>
                          </m:sub>
                          <m:sup>
                            <m:r>
                              <a:rPr lang="en-IN" i="1">
                                <a:latin typeface="Cambria Math" panose="02040503050406030204" pitchFamily="18" charset="0"/>
                                <a:ea typeface="Cambria Math" panose="02040503050406030204" pitchFamily="18" charset="0"/>
                              </a:rPr>
                              <m:t>𝐶</m:t>
                            </m:r>
                          </m:sup>
                          <m:e>
                            <m:sSub>
                              <m:sSubPr>
                                <m:ctrlPr>
                                  <a:rPr lang="en-IN" i="1">
                                    <a:latin typeface="Cambria Math" panose="02040503050406030204" pitchFamily="18" charset="0"/>
                                  </a:rPr>
                                </m:ctrlPr>
                              </m:sSubPr>
                              <m:e>
                                <m:r>
                                  <a:rPr lang="en-IN" i="1">
                                    <a:latin typeface="Cambria Math" panose="02040503050406030204" pitchFamily="18" charset="0"/>
                                  </a:rPr>
                                  <m:t>𝜂</m:t>
                                </m:r>
                              </m:e>
                              <m:sub>
                                <m:r>
                                  <a:rPr lang="en-IN" i="1">
                                    <a:latin typeface="Cambria Math" panose="02040503050406030204" pitchFamily="18" charset="0"/>
                                  </a:rPr>
                                  <m:t>𝑐</m:t>
                                </m:r>
                              </m:sub>
                            </m:sSub>
                          </m:e>
                        </m:nary>
                      </m:den>
                    </m:f>
                  </m:oMath>
                </a14:m>
                <a:endParaRPr lang="en-IN" dirty="0" smtClean="0"/>
              </a:p>
              <a:p>
                <a:r>
                  <a:rPr lang="en-IN" dirty="0" smtClean="0"/>
                  <a:t>Log-likelihood in this case is </a:t>
                </a:r>
                <a14:m>
                  <m:oMath xmlns:m="http://schemas.openxmlformats.org/officeDocument/2006/math">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ln</m:t>
                        </m:r>
                      </m:fName>
                      <m:e>
                        <m:d>
                          <m:dPr>
                            <m:ctrlPr>
                              <a:rPr lang="en-IN" b="0" i="1" smtClean="0">
                                <a:latin typeface="Cambria Math" panose="02040503050406030204" pitchFamily="18" charset="0"/>
                              </a:rPr>
                            </m:ctrlPr>
                          </m:dPr>
                          <m:e>
                            <m:f>
                              <m:fPr>
                                <m:type m:val="lin"/>
                                <m:ctrlPr>
                                  <a:rPr lang="en-IN" i="1">
                                    <a:latin typeface="Cambria Math" panose="02040503050406030204" pitchFamily="18" charset="0"/>
                                    <a:ea typeface="Cambria Math" panose="02040503050406030204" pitchFamily="18" charset="0"/>
                                  </a:rPr>
                                </m:ctrlPr>
                              </m:fPr>
                              <m:num>
                                <m:sSub>
                                  <m:sSubPr>
                                    <m:ctrlPr>
                                      <a:rPr lang="en-IN" i="1">
                                        <a:latin typeface="Cambria Math" panose="02040503050406030204" pitchFamily="18" charset="0"/>
                                      </a:rPr>
                                    </m:ctrlPr>
                                  </m:sSubPr>
                                  <m:e>
                                    <m:r>
                                      <a:rPr lang="en-IN">
                                        <a:latin typeface="Cambria Math" panose="02040503050406030204" pitchFamily="18" charset="0"/>
                                      </a:rPr>
                                      <m:t>𝜂</m:t>
                                    </m:r>
                                  </m:e>
                                  <m:sub>
                                    <m:sSup>
                                      <m:sSupPr>
                                        <m:ctrlPr>
                                          <a:rPr lang="en-IN" b="0" i="1" smtClean="0">
                                            <a:latin typeface="Cambria Math" panose="02040503050406030204" pitchFamily="18" charset="0"/>
                                          </a:rPr>
                                        </m:ctrlPr>
                                      </m:sSupPr>
                                      <m:e>
                                        <m:r>
                                          <a:rPr lang="en-IN" b="0" i="1" smtClean="0">
                                            <a:latin typeface="Cambria Math" panose="02040503050406030204" pitchFamily="18" charset="0"/>
                                          </a:rPr>
                                          <m:t>𝑦</m:t>
                                        </m:r>
                                      </m:e>
                                      <m:sup>
                                        <m:r>
                                          <a:rPr lang="en-IN" b="0" i="1" smtClean="0">
                                            <a:latin typeface="Cambria Math" panose="02040503050406030204" pitchFamily="18" charset="0"/>
                                          </a:rPr>
                                          <m:t>𝑡</m:t>
                                        </m:r>
                                      </m:sup>
                                    </m:sSup>
                                  </m:sub>
                                </m:sSub>
                              </m:num>
                              <m:den>
                                <m:nary>
                                  <m:naryPr>
                                    <m:chr m:val="∑"/>
                                    <m:limLoc m:val="subSup"/>
                                    <m:ctrlPr>
                                      <a:rPr lang="en-IN" i="1">
                                        <a:latin typeface="Cambria Math" panose="02040503050406030204" pitchFamily="18" charset="0"/>
                                        <a:ea typeface="Cambria Math" panose="02040503050406030204" pitchFamily="18" charset="0"/>
                                      </a:rPr>
                                    </m:ctrlPr>
                                  </m:naryPr>
                                  <m:sub>
                                    <m:r>
                                      <m:rPr>
                                        <m:brk m:alnAt="25"/>
                                      </m:rPr>
                                      <a:rPr lang="en-IN" i="1">
                                        <a:latin typeface="Cambria Math" panose="02040503050406030204" pitchFamily="18" charset="0"/>
                                        <a:ea typeface="Cambria Math" panose="02040503050406030204" pitchFamily="18" charset="0"/>
                                      </a:rPr>
                                      <m:t>𝑐</m:t>
                                    </m:r>
                                    <m:r>
                                      <a:rPr lang="en-IN" i="1">
                                        <a:latin typeface="Cambria Math" panose="02040503050406030204" pitchFamily="18" charset="0"/>
                                        <a:ea typeface="Cambria Math" panose="02040503050406030204" pitchFamily="18" charset="0"/>
                                      </a:rPr>
                                      <m:t>=1</m:t>
                                    </m:r>
                                  </m:sub>
                                  <m:sup>
                                    <m:r>
                                      <a:rPr lang="en-IN" i="1">
                                        <a:latin typeface="Cambria Math" panose="02040503050406030204" pitchFamily="18" charset="0"/>
                                        <a:ea typeface="Cambria Math" panose="02040503050406030204" pitchFamily="18" charset="0"/>
                                      </a:rPr>
                                      <m:t>𝐶</m:t>
                                    </m:r>
                                  </m:sup>
                                  <m:e>
                                    <m:sSub>
                                      <m:sSubPr>
                                        <m:ctrlPr>
                                          <a:rPr lang="en-IN" i="1">
                                            <a:latin typeface="Cambria Math" panose="02040503050406030204" pitchFamily="18" charset="0"/>
                                          </a:rPr>
                                        </m:ctrlPr>
                                      </m:sSubPr>
                                      <m:e>
                                        <m:r>
                                          <a:rPr lang="en-IN" i="1">
                                            <a:latin typeface="Cambria Math" panose="02040503050406030204" pitchFamily="18" charset="0"/>
                                          </a:rPr>
                                          <m:t>𝜂</m:t>
                                        </m:r>
                                      </m:e>
                                      <m:sub>
                                        <m:r>
                                          <a:rPr lang="en-IN" i="1">
                                            <a:latin typeface="Cambria Math" panose="02040503050406030204" pitchFamily="18" charset="0"/>
                                          </a:rPr>
                                          <m:t>𝑐</m:t>
                                        </m:r>
                                      </m:sub>
                                    </m:sSub>
                                  </m:e>
                                </m:nary>
                              </m:den>
                            </m:f>
                          </m:e>
                        </m:d>
                      </m:e>
                    </m:func>
                  </m:oMath>
                </a14:m>
                <a:endParaRPr lang="en-IN" dirty="0" smtClean="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5"/>
                <a:ext cx="11938646" cy="5746376"/>
              </a:xfrm>
              <a:blipFill>
                <a:blip r:embed="rId2"/>
                <a:stretch>
                  <a:fillRect l="-562" t="-2545" r="-1788"/>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10</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603" y="0"/>
            <a:ext cx="1832397" cy="1832397"/>
          </a:xfrm>
          <a:prstGeom prst="rect">
            <a:avLst/>
          </a:prstGeom>
        </p:spPr>
      </p:pic>
      <mc:AlternateContent xmlns:mc="http://schemas.openxmlformats.org/markup-compatibility/2006" xmlns:a14="http://schemas.microsoft.com/office/drawing/2010/main">
        <mc:Choice Requires="a14">
          <p:sp>
            <p:nvSpPr>
              <p:cNvPr id="6" name="Rectangular Callout 5"/>
              <p:cNvSpPr/>
              <p:nvPr/>
            </p:nvSpPr>
            <p:spPr>
              <a:xfrm>
                <a:off x="1808252" y="36190"/>
                <a:ext cx="8348524" cy="1199297"/>
              </a:xfrm>
              <a:prstGeom prst="wedgeRectCallout">
                <a:avLst>
                  <a:gd name="adj1" fmla="val 59019"/>
                  <a:gd name="adj2" fmla="val 52993"/>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Just as we had the Bernoulli distributions over the support </a:t>
                </a:r>
                <a14:m>
                  <m:oMath xmlns:m="http://schemas.openxmlformats.org/officeDocument/2006/math">
                    <m:d>
                      <m:dPr>
                        <m:begChr m:val="{"/>
                        <m:endChr m:val="}"/>
                        <m:ctrlPr>
                          <a:rPr lang="en-IN" sz="2400" b="0" i="1" smtClean="0">
                            <a:solidFill>
                              <a:schemeClr val="tx1"/>
                            </a:solidFill>
                            <a:latin typeface="Cambria Math" panose="02040503050406030204" pitchFamily="18" charset="0"/>
                          </a:rPr>
                        </m:ctrlPr>
                      </m:dPr>
                      <m:e>
                        <m:r>
                          <a:rPr lang="en-IN" sz="2400" b="0" i="1" smtClean="0">
                            <a:solidFill>
                              <a:schemeClr val="tx1"/>
                            </a:solidFill>
                            <a:latin typeface="Cambria Math" panose="02040503050406030204" pitchFamily="18" charset="0"/>
                          </a:rPr>
                          <m:t>0,1</m:t>
                        </m:r>
                      </m:e>
                    </m:d>
                  </m:oMath>
                </a14:m>
                <a:r>
                  <a:rPr lang="en-IN" sz="2400" dirty="0" smtClean="0">
                    <a:solidFill>
                      <a:schemeClr val="tx1"/>
                    </a:solidFill>
                    <a:latin typeface="+mj-lt"/>
                  </a:rPr>
                  <a:t>, if the support instead has </a:t>
                </a:r>
                <a14:m>
                  <m:oMath xmlns:m="http://schemas.openxmlformats.org/officeDocument/2006/math">
                    <m:r>
                      <a:rPr lang="en-IN" sz="2400" b="0" i="1" smtClean="0">
                        <a:solidFill>
                          <a:schemeClr val="tx1"/>
                        </a:solidFill>
                        <a:latin typeface="Cambria Math" panose="02040503050406030204" pitchFamily="18" charset="0"/>
                      </a:rPr>
                      <m:t>𝐶</m:t>
                    </m:r>
                    <m:r>
                      <a:rPr lang="en-IN" sz="2400" b="0" i="1" smtClean="0">
                        <a:solidFill>
                          <a:schemeClr val="tx1"/>
                        </a:solidFill>
                        <a:latin typeface="Cambria Math" panose="02040503050406030204" pitchFamily="18" charset="0"/>
                      </a:rPr>
                      <m:t>&gt;2</m:t>
                    </m:r>
                  </m:oMath>
                </a14:m>
                <a:r>
                  <a:rPr lang="en-IN" sz="2400" dirty="0" smtClean="0">
                    <a:solidFill>
                      <a:schemeClr val="tx1"/>
                    </a:solidFill>
                    <a:latin typeface="+mj-lt"/>
                  </a:rPr>
                  <a:t> elements, then the distributions are called either </a:t>
                </a:r>
                <a:r>
                  <a:rPr lang="en-IN" sz="2400" i="1" dirty="0" smtClean="0">
                    <a:solidFill>
                      <a:schemeClr val="tx1"/>
                    </a:solidFill>
                    <a:latin typeface="+mj-lt"/>
                  </a:rPr>
                  <a:t>Multinoulli distributions </a:t>
                </a:r>
                <a:r>
                  <a:rPr lang="en-IN" sz="2400" dirty="0" smtClean="0">
                    <a:solidFill>
                      <a:schemeClr val="tx1"/>
                    </a:solidFill>
                    <a:latin typeface="+mj-lt"/>
                  </a:rPr>
                  <a:t>or </a:t>
                </a:r>
                <a:r>
                  <a:rPr lang="en-IN" sz="2400" i="1" dirty="0" smtClean="0">
                    <a:solidFill>
                      <a:schemeClr val="tx1"/>
                    </a:solidFill>
                    <a:latin typeface="+mj-lt"/>
                  </a:rPr>
                  <a:t>Categorical distributions</a:t>
                </a:r>
                <a:endParaRPr lang="en-IN" sz="2400" dirty="0">
                  <a:solidFill>
                    <a:schemeClr val="tx1"/>
                  </a:solidFill>
                  <a:latin typeface="+mj-lt"/>
                </a:endParaRPr>
              </a:p>
            </p:txBody>
          </p:sp>
        </mc:Choice>
        <mc:Fallback xmlns="">
          <p:sp>
            <p:nvSpPr>
              <p:cNvPr id="6" name="Rectangular Callout 5"/>
              <p:cNvSpPr>
                <a:spLocks noRot="1" noChangeAspect="1" noMove="1" noResize="1" noEditPoints="1" noAdjustHandles="1" noChangeArrowheads="1" noChangeShapeType="1" noTextEdit="1"/>
              </p:cNvSpPr>
              <p:nvPr/>
            </p:nvSpPr>
            <p:spPr>
              <a:xfrm>
                <a:off x="1808252" y="36190"/>
                <a:ext cx="8348524" cy="1199297"/>
              </a:xfrm>
              <a:prstGeom prst="wedgeRectCallout">
                <a:avLst>
                  <a:gd name="adj1" fmla="val 59019"/>
                  <a:gd name="adj2" fmla="val 52993"/>
                </a:avLst>
              </a:prstGeom>
              <a:blipFill>
                <a:blip r:embed="rId4"/>
                <a:stretch>
                  <a:fillRect l="-867" t="-1914" b="-6220"/>
                </a:stretch>
              </a:blipFill>
              <a:ln w="38100">
                <a:solidFill>
                  <a:schemeClr val="accent1"/>
                </a:solidFill>
              </a:ln>
            </p:spPr>
            <p:txBody>
              <a:bodyPr/>
              <a:lstStyle/>
              <a:p>
                <a:r>
                  <a:rPr lang="en-IN">
                    <a:noFill/>
                  </a:rPr>
                  <a:t> </a:t>
                </a:r>
              </a:p>
            </p:txBody>
          </p:sp>
        </mc:Fallback>
      </mc:AlternateContent>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10359603" y="1868588"/>
            <a:ext cx="1832396" cy="1832396"/>
          </a:xfrm>
          <a:prstGeom prst="rect">
            <a:avLst/>
          </a:prstGeom>
        </p:spPr>
      </p:pic>
      <mc:AlternateContent xmlns:mc="http://schemas.openxmlformats.org/markup-compatibility/2006" xmlns:a14="http://schemas.microsoft.com/office/drawing/2010/main">
        <mc:Choice Requires="a14">
          <p:sp>
            <p:nvSpPr>
              <p:cNvPr id="9" name="Rectangular Callout 8"/>
              <p:cNvSpPr/>
              <p:nvPr/>
            </p:nvSpPr>
            <p:spPr>
              <a:xfrm>
                <a:off x="5743254" y="1705208"/>
                <a:ext cx="5081342" cy="1199297"/>
              </a:xfrm>
              <a:prstGeom prst="wedgeRectCallout">
                <a:avLst>
                  <a:gd name="adj1" fmla="val 59019"/>
                  <a:gd name="adj2" fmla="val 52993"/>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To specify a multinoulli distribution over </a:t>
                </a:r>
                <a14:m>
                  <m:oMath xmlns:m="http://schemas.openxmlformats.org/officeDocument/2006/math">
                    <m:r>
                      <a:rPr lang="en-IN" sz="2400" b="0" i="1" smtClean="0">
                        <a:solidFill>
                          <a:schemeClr val="tx1"/>
                        </a:solidFill>
                        <a:latin typeface="Cambria Math" panose="02040503050406030204" pitchFamily="18" charset="0"/>
                      </a:rPr>
                      <m:t>𝐶</m:t>
                    </m:r>
                  </m:oMath>
                </a14:m>
                <a:r>
                  <a:rPr lang="en-IN" sz="2400" dirty="0" smtClean="0">
                    <a:solidFill>
                      <a:schemeClr val="tx1"/>
                    </a:solidFill>
                    <a:latin typeface="+mj-lt"/>
                  </a:rPr>
                  <a:t> labels, we need to specify </a:t>
                </a:r>
                <a14:m>
                  <m:oMath xmlns:m="http://schemas.openxmlformats.org/officeDocument/2006/math">
                    <m:r>
                      <a:rPr lang="en-IN" sz="2400" b="0" i="1" smtClean="0">
                        <a:solidFill>
                          <a:schemeClr val="tx1"/>
                        </a:solidFill>
                        <a:latin typeface="Cambria Math" panose="02040503050406030204" pitchFamily="18" charset="0"/>
                      </a:rPr>
                      <m:t>𝐶</m:t>
                    </m:r>
                  </m:oMath>
                </a14:m>
                <a:r>
                  <a:rPr lang="en-IN" sz="2400" dirty="0" smtClean="0">
                    <a:solidFill>
                      <a:schemeClr val="tx1"/>
                    </a:solidFill>
                    <a:latin typeface="+mj-lt"/>
                  </a:rPr>
                  <a:t> non-negative numbers that add up to one</a:t>
                </a:r>
                <a:endParaRPr lang="en-IN" sz="2400" dirty="0">
                  <a:solidFill>
                    <a:schemeClr val="tx1"/>
                  </a:solidFill>
                  <a:latin typeface="+mj-lt"/>
                </a:endParaRPr>
              </a:p>
            </p:txBody>
          </p:sp>
        </mc:Choice>
        <mc:Fallback xmlns="">
          <p:sp>
            <p:nvSpPr>
              <p:cNvPr id="9" name="Rectangular Callout 8"/>
              <p:cNvSpPr>
                <a:spLocks noRot="1" noChangeAspect="1" noMove="1" noResize="1" noEditPoints="1" noAdjustHandles="1" noChangeArrowheads="1" noChangeShapeType="1" noTextEdit="1"/>
              </p:cNvSpPr>
              <p:nvPr/>
            </p:nvSpPr>
            <p:spPr>
              <a:xfrm>
                <a:off x="5743254" y="1705208"/>
                <a:ext cx="5081342" cy="1199297"/>
              </a:xfrm>
              <a:prstGeom prst="wedgeRectCallout">
                <a:avLst>
                  <a:gd name="adj1" fmla="val 59019"/>
                  <a:gd name="adj2" fmla="val 52993"/>
                </a:avLst>
              </a:prstGeom>
              <a:blipFill>
                <a:blip r:embed="rId6"/>
                <a:stretch>
                  <a:fillRect l="-1201" t="-1923" b="-6731"/>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404090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par>
                          <p:cTn id="39" fill="hold">
                            <p:stCondLst>
                              <p:cond delay="0"/>
                            </p:stCondLst>
                            <p:childTnLst>
                              <p:par>
                                <p:cTn id="40" presetID="22" presetClass="entr" presetSubtype="2" fill="hold" grpId="0" nodeType="after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right)">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par>
                          <p:cTn id="47" fill="hold">
                            <p:stCondLst>
                              <p:cond delay="0"/>
                            </p:stCondLst>
                            <p:childTnLst>
                              <p:par>
                                <p:cTn id="48" presetID="22" presetClass="entr" presetSubtype="2" fill="hold" grpId="0" nodeType="after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wipe(right)">
                                      <p:cBhvr>
                                        <p:cTn id="5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Softmax</a:t>
            </a:r>
            <a:r>
              <a:rPr lang="en-IN" dirty="0" smtClean="0"/>
              <a:t> Regression</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746376"/>
              </a:xfrm>
            </p:spPr>
            <p:txBody>
              <a:bodyPr>
                <a:normAutofit/>
              </a:bodyPr>
              <a:lstStyle/>
              <a:p>
                <a:r>
                  <a:rPr lang="en-IN" dirty="0" smtClean="0"/>
                  <a:t>If we now want to learn the MLE, we would have to find</a:t>
                </a:r>
              </a:p>
              <a:p>
                <a14:m>
                  <m:oMath xmlns:m="http://schemas.openxmlformats.org/officeDocument/2006/math">
                    <m:d>
                      <m:dPr>
                        <m:begChr m:val="{"/>
                        <m:endChr m:val="}"/>
                        <m:ctrlPr>
                          <a:rPr lang="en-IN" b="0" i="1" dirty="0" smtClean="0">
                            <a:latin typeface="Cambria Math" panose="02040503050406030204" pitchFamily="18" charset="0"/>
                          </a:rPr>
                        </m:ctrlPr>
                      </m:dPr>
                      <m:e>
                        <m:sSubSup>
                          <m:sSubSupPr>
                            <m:ctrlPr>
                              <a:rPr lang="en-IN" b="0" i="1" dirty="0" smtClean="0">
                                <a:latin typeface="Cambria Math" panose="02040503050406030204" pitchFamily="18" charset="0"/>
                              </a:rPr>
                            </m:ctrlPr>
                          </m:sSubSupPr>
                          <m:e>
                            <m:acc>
                              <m:accPr>
                                <m:chr m:val="̂"/>
                                <m:ctrlPr>
                                  <a:rPr lang="en-IN" i="1">
                                    <a:latin typeface="Cambria Math" panose="02040503050406030204" pitchFamily="18" charset="0"/>
                                  </a:rPr>
                                </m:ctrlPr>
                              </m:accPr>
                              <m:e>
                                <m:r>
                                  <a:rPr lang="en-IN" b="1">
                                    <a:latin typeface="Cambria Math" panose="02040503050406030204" pitchFamily="18" charset="0"/>
                                  </a:rPr>
                                  <m:t>𝐰</m:t>
                                </m:r>
                              </m:e>
                            </m:acc>
                          </m:e>
                          <m:sub>
                            <m:r>
                              <m:rPr>
                                <m:sty m:val="p"/>
                              </m:rPr>
                              <a:rPr lang="en-IN" dirty="0">
                                <a:latin typeface="Cambria Math" panose="02040503050406030204" pitchFamily="18" charset="0"/>
                              </a:rPr>
                              <m:t>MLE</m:t>
                            </m:r>
                          </m:sub>
                          <m:sup>
                            <m:r>
                              <a:rPr lang="en-IN" b="0" i="1" dirty="0" smtClean="0">
                                <a:latin typeface="Cambria Math" panose="02040503050406030204" pitchFamily="18" charset="0"/>
                              </a:rPr>
                              <m:t>1</m:t>
                            </m:r>
                          </m:sup>
                        </m:sSubSup>
                        <m:r>
                          <a:rPr lang="en-IN" b="0" i="1" dirty="0" smtClean="0">
                            <a:latin typeface="Cambria Math" panose="02040503050406030204" pitchFamily="18" charset="0"/>
                          </a:rPr>
                          <m:t>,…,</m:t>
                        </m:r>
                        <m:sSubSup>
                          <m:sSubSupPr>
                            <m:ctrlPr>
                              <a:rPr lang="en-IN" i="1" dirty="0">
                                <a:latin typeface="Cambria Math" panose="02040503050406030204" pitchFamily="18" charset="0"/>
                              </a:rPr>
                            </m:ctrlPr>
                          </m:sSubSupPr>
                          <m:e>
                            <m:acc>
                              <m:accPr>
                                <m:chr m:val="̂"/>
                                <m:ctrlPr>
                                  <a:rPr lang="en-IN" i="1">
                                    <a:latin typeface="Cambria Math" panose="02040503050406030204" pitchFamily="18" charset="0"/>
                                  </a:rPr>
                                </m:ctrlPr>
                              </m:accPr>
                              <m:e>
                                <m:r>
                                  <a:rPr lang="en-IN" b="1">
                                    <a:latin typeface="Cambria Math" panose="02040503050406030204" pitchFamily="18" charset="0"/>
                                  </a:rPr>
                                  <m:t>𝐰</m:t>
                                </m:r>
                              </m:e>
                            </m:acc>
                          </m:e>
                          <m:sub>
                            <m:r>
                              <m:rPr>
                                <m:sty m:val="p"/>
                              </m:rPr>
                              <a:rPr lang="en-IN" dirty="0">
                                <a:latin typeface="Cambria Math" panose="02040503050406030204" pitchFamily="18" charset="0"/>
                              </a:rPr>
                              <m:t>MLE</m:t>
                            </m:r>
                          </m:sub>
                          <m:sup>
                            <m:r>
                              <a:rPr lang="en-IN" b="0" i="1" dirty="0" smtClean="0">
                                <a:latin typeface="Cambria Math" panose="02040503050406030204" pitchFamily="18" charset="0"/>
                              </a:rPr>
                              <m:t>𝐶</m:t>
                            </m:r>
                          </m:sup>
                        </m:sSubSup>
                      </m:e>
                    </m:d>
                    <m:r>
                      <a:rPr lang="en-IN" i="1" dirty="0">
                        <a:latin typeface="Cambria Math" panose="02040503050406030204" pitchFamily="18" charset="0"/>
                      </a:rPr>
                      <m:t>=</m:t>
                    </m:r>
                    <m:func>
                      <m:funcPr>
                        <m:ctrlPr>
                          <a:rPr lang="en-IN" i="1" dirty="0">
                            <a:latin typeface="Cambria Math" panose="02040503050406030204" pitchFamily="18" charset="0"/>
                          </a:rPr>
                        </m:ctrlPr>
                      </m:funcPr>
                      <m:fName>
                        <m:r>
                          <m:rPr>
                            <m:sty m:val="p"/>
                          </m:rPr>
                          <a:rPr lang="en-IN" dirty="0">
                            <a:latin typeface="Cambria Math" panose="02040503050406030204" pitchFamily="18" charset="0"/>
                          </a:rPr>
                          <m:t>arg</m:t>
                        </m:r>
                      </m:fName>
                      <m:e>
                        <m:func>
                          <m:funcPr>
                            <m:ctrlPr>
                              <a:rPr lang="en-IN" i="1" dirty="0">
                                <a:latin typeface="Cambria Math" panose="02040503050406030204" pitchFamily="18" charset="0"/>
                              </a:rPr>
                            </m:ctrlPr>
                          </m:funcPr>
                          <m:fName>
                            <m:limLow>
                              <m:limLowPr>
                                <m:ctrlPr>
                                  <a:rPr lang="en-IN" i="1" dirty="0">
                                    <a:latin typeface="Cambria Math" panose="02040503050406030204" pitchFamily="18" charset="0"/>
                                  </a:rPr>
                                </m:ctrlPr>
                              </m:limLowPr>
                              <m:e>
                                <m:r>
                                  <m:rPr>
                                    <m:sty m:val="p"/>
                                  </m:rPr>
                                  <a:rPr lang="en-IN" dirty="0">
                                    <a:latin typeface="Cambria Math" panose="02040503050406030204" pitchFamily="18" charset="0"/>
                                  </a:rPr>
                                  <m:t>max</m:t>
                                </m:r>
                              </m:e>
                              <m:lim>
                                <m:sSup>
                                  <m:sSupPr>
                                    <m:ctrlPr>
                                      <a:rPr lang="en-IN" b="1" i="1" dirty="0" smtClean="0">
                                        <a:latin typeface="Cambria Math" panose="02040503050406030204" pitchFamily="18" charset="0"/>
                                      </a:rPr>
                                    </m:ctrlPr>
                                  </m:sSupPr>
                                  <m:e>
                                    <m:r>
                                      <a:rPr lang="en-IN" b="1" dirty="0">
                                        <a:latin typeface="Cambria Math" panose="02040503050406030204" pitchFamily="18" charset="0"/>
                                      </a:rPr>
                                      <m:t>𝐰</m:t>
                                    </m:r>
                                  </m:e>
                                  <m:sup>
                                    <m:r>
                                      <a:rPr lang="en-IN" b="0" i="0" dirty="0" smtClean="0">
                                        <a:latin typeface="Cambria Math" panose="02040503050406030204" pitchFamily="18" charset="0"/>
                                      </a:rPr>
                                      <m:t>1</m:t>
                                    </m:r>
                                  </m:sup>
                                </m:sSup>
                                <m:r>
                                  <a:rPr lang="en-IN" b="1" i="0" dirty="0" smtClean="0">
                                    <a:latin typeface="Cambria Math" panose="02040503050406030204" pitchFamily="18" charset="0"/>
                                  </a:rPr>
                                  <m:t>,…,</m:t>
                                </m:r>
                                <m:sSup>
                                  <m:sSupPr>
                                    <m:ctrlPr>
                                      <a:rPr lang="en-IN" b="1" i="1" dirty="0" smtClean="0">
                                        <a:latin typeface="Cambria Math" panose="02040503050406030204" pitchFamily="18" charset="0"/>
                                      </a:rPr>
                                    </m:ctrlPr>
                                  </m:sSupPr>
                                  <m:e>
                                    <m:r>
                                      <a:rPr lang="en-IN" b="1" i="0" dirty="0" smtClean="0">
                                        <a:latin typeface="Cambria Math" panose="02040503050406030204" pitchFamily="18" charset="0"/>
                                      </a:rPr>
                                      <m:t>𝐰</m:t>
                                    </m:r>
                                  </m:e>
                                  <m:sup>
                                    <m:r>
                                      <a:rPr lang="en-IN" b="0" i="1" dirty="0" smtClean="0">
                                        <a:latin typeface="Cambria Math" panose="02040503050406030204" pitchFamily="18" charset="0"/>
                                      </a:rPr>
                                      <m:t>𝐶</m:t>
                                    </m:r>
                                  </m:sup>
                                </m:sSup>
                                <m:r>
                                  <a:rPr lang="en-IN" i="1" dirty="0">
                                    <a:latin typeface="Cambria Math" panose="02040503050406030204" pitchFamily="18" charset="0"/>
                                  </a:rPr>
                                  <m:t>∈</m:t>
                                </m:r>
                                <m:sSup>
                                  <m:sSupPr>
                                    <m:ctrlPr>
                                      <a:rPr lang="en-IN" i="1" dirty="0">
                                        <a:latin typeface="Cambria Math" panose="02040503050406030204" pitchFamily="18" charset="0"/>
                                        <a:ea typeface="Cambria Math" panose="02040503050406030204" pitchFamily="18" charset="0"/>
                                      </a:rPr>
                                    </m:ctrlPr>
                                  </m:sSupPr>
                                  <m:e>
                                    <m:r>
                                      <a:rPr lang="en-IN" i="1" dirty="0">
                                        <a:latin typeface="Cambria Math" panose="02040503050406030204" pitchFamily="18" charset="0"/>
                                        <a:ea typeface="Cambria Math" panose="02040503050406030204" pitchFamily="18" charset="0"/>
                                      </a:rPr>
                                      <m:t>ℝ</m:t>
                                    </m:r>
                                  </m:e>
                                  <m:sup>
                                    <m:r>
                                      <a:rPr lang="en-IN" i="1" dirty="0">
                                        <a:latin typeface="Cambria Math" panose="02040503050406030204" pitchFamily="18" charset="0"/>
                                        <a:ea typeface="Cambria Math" panose="02040503050406030204" pitchFamily="18" charset="0"/>
                                      </a:rPr>
                                      <m:t>𝑑</m:t>
                                    </m:r>
                                  </m:sup>
                                </m:sSup>
                              </m:lim>
                            </m:limLow>
                          </m:fName>
                          <m:e>
                            <m:nary>
                              <m:naryPr>
                                <m:chr m:val="∏"/>
                                <m:limLoc m:val="subSup"/>
                                <m:ctrlPr>
                                  <a:rPr lang="en-IN" i="1">
                                    <a:latin typeface="Cambria Math" panose="02040503050406030204" pitchFamily="18" charset="0"/>
                                    <a:ea typeface="Cambria Math" panose="02040503050406030204" pitchFamily="18" charset="0"/>
                                  </a:rPr>
                                </m:ctrlPr>
                              </m:naryPr>
                              <m:sub>
                                <m:r>
                                  <m:rPr>
                                    <m:brk m:alnAt="25"/>
                                  </m:rPr>
                                  <a:rPr lang="en-IN" i="1">
                                    <a:latin typeface="Cambria Math" panose="02040503050406030204" pitchFamily="18" charset="0"/>
                                    <a:ea typeface="Cambria Math" panose="02040503050406030204" pitchFamily="18" charset="0"/>
                                  </a:rPr>
                                  <m:t>𝑖</m:t>
                                </m:r>
                                <m:r>
                                  <a:rPr lang="en-IN" i="1">
                                    <a:latin typeface="Cambria Math" panose="02040503050406030204" pitchFamily="18" charset="0"/>
                                    <a:ea typeface="Cambria Math" panose="02040503050406030204" pitchFamily="18" charset="0"/>
                                  </a:rPr>
                                  <m:t>=1</m:t>
                                </m:r>
                              </m:sub>
                              <m:sup>
                                <m:r>
                                  <a:rPr lang="en-IN" i="1">
                                    <a:latin typeface="Cambria Math" panose="02040503050406030204" pitchFamily="18" charset="0"/>
                                    <a:ea typeface="Cambria Math" panose="02040503050406030204" pitchFamily="18" charset="0"/>
                                  </a:rPr>
                                  <m:t>𝑛</m:t>
                                </m:r>
                              </m:sup>
                              <m:e>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 </m:t>
                                    </m:r>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𝑦</m:t>
                                        </m:r>
                                      </m:e>
                                      <m:sup>
                                        <m:r>
                                          <a:rPr lang="en-IN" i="1">
                                            <a:latin typeface="Cambria Math" panose="02040503050406030204" pitchFamily="18" charset="0"/>
                                            <a:ea typeface="Cambria Math" panose="02040503050406030204" pitchFamily="18" charset="0"/>
                                          </a:rPr>
                                          <m:t>𝑖</m:t>
                                        </m:r>
                                      </m:sup>
                                    </m:sSup>
                                    <m:r>
                                      <a:rPr lang="en-IN">
                                        <a:latin typeface="Cambria Math" panose="02040503050406030204" pitchFamily="18" charset="0"/>
                                        <a:ea typeface="Cambria Math" panose="02040503050406030204" pitchFamily="18" charset="0"/>
                                      </a:rPr>
                                      <m:t> | </m:t>
                                    </m:r>
                                    <m:sSup>
                                      <m:sSupPr>
                                        <m:ctrlPr>
                                          <a:rPr lang="en-IN" b="1"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i="1">
                                            <a:latin typeface="Cambria Math" panose="02040503050406030204" pitchFamily="18" charset="0"/>
                                            <a:ea typeface="Cambria Math" panose="02040503050406030204" pitchFamily="18" charset="0"/>
                                          </a:rPr>
                                          <m:t>𝑖</m:t>
                                        </m:r>
                                      </m:sup>
                                    </m:sSup>
                                    <m:r>
                                      <a:rPr lang="en-IN">
                                        <a:latin typeface="Cambria Math" panose="02040503050406030204" pitchFamily="18" charset="0"/>
                                        <a:ea typeface="Cambria Math" panose="02040503050406030204" pitchFamily="18" charset="0"/>
                                      </a:rPr>
                                      <m:t>,</m:t>
                                    </m:r>
                                    <m:r>
                                      <a:rPr lang="en-IN" b="1">
                                        <a:latin typeface="Cambria Math" panose="02040503050406030204" pitchFamily="18" charset="0"/>
                                        <a:ea typeface="Cambria Math" panose="02040503050406030204" pitchFamily="18" charset="0"/>
                                      </a:rPr>
                                      <m:t>𝐰</m:t>
                                    </m:r>
                                  </m:e>
                                </m:d>
                              </m:e>
                            </m:nary>
                          </m:e>
                        </m:func>
                      </m:e>
                    </m:func>
                  </m:oMath>
                </a14:m>
                <a:endParaRPr lang="en-IN" dirty="0" smtClean="0"/>
              </a:p>
              <a:p>
                <a14:m>
                  <m:oMath xmlns:m="http://schemas.openxmlformats.org/officeDocument/2006/math">
                    <m:r>
                      <a:rPr lang="en-IN" b="0" i="1" smtClean="0">
                        <a:latin typeface="Cambria Math" panose="02040503050406030204" pitchFamily="18" charset="0"/>
                      </a:rPr>
                      <m:t>=</m:t>
                    </m:r>
                    <m:func>
                      <m:funcPr>
                        <m:ctrlPr>
                          <a:rPr lang="en-IN" i="1" dirty="0">
                            <a:latin typeface="Cambria Math" panose="02040503050406030204" pitchFamily="18" charset="0"/>
                          </a:rPr>
                        </m:ctrlPr>
                      </m:funcPr>
                      <m:fName>
                        <m:r>
                          <m:rPr>
                            <m:sty m:val="p"/>
                          </m:rPr>
                          <a:rPr lang="en-IN" dirty="0">
                            <a:latin typeface="Cambria Math" panose="02040503050406030204" pitchFamily="18" charset="0"/>
                          </a:rPr>
                          <m:t>arg</m:t>
                        </m:r>
                      </m:fName>
                      <m:e>
                        <m:func>
                          <m:funcPr>
                            <m:ctrlPr>
                              <a:rPr lang="en-IN" i="1" dirty="0">
                                <a:latin typeface="Cambria Math" panose="02040503050406030204" pitchFamily="18" charset="0"/>
                              </a:rPr>
                            </m:ctrlPr>
                          </m:funcPr>
                          <m:fName>
                            <m:limLow>
                              <m:limLowPr>
                                <m:ctrlPr>
                                  <a:rPr lang="en-IN" i="1" dirty="0">
                                    <a:latin typeface="Cambria Math" panose="02040503050406030204" pitchFamily="18" charset="0"/>
                                  </a:rPr>
                                </m:ctrlPr>
                              </m:limLowPr>
                              <m:e>
                                <m:r>
                                  <m:rPr>
                                    <m:sty m:val="p"/>
                                  </m:rPr>
                                  <a:rPr lang="en-IN" dirty="0">
                                    <a:latin typeface="Cambria Math" panose="02040503050406030204" pitchFamily="18" charset="0"/>
                                  </a:rPr>
                                  <m:t>max</m:t>
                                </m:r>
                              </m:e>
                              <m:lim>
                                <m:sSup>
                                  <m:sSupPr>
                                    <m:ctrlPr>
                                      <a:rPr lang="en-IN" b="1" i="1" dirty="0">
                                        <a:latin typeface="Cambria Math" panose="02040503050406030204" pitchFamily="18" charset="0"/>
                                      </a:rPr>
                                    </m:ctrlPr>
                                  </m:sSupPr>
                                  <m:e>
                                    <m:r>
                                      <a:rPr lang="en-IN" b="1" dirty="0">
                                        <a:latin typeface="Cambria Math" panose="02040503050406030204" pitchFamily="18" charset="0"/>
                                      </a:rPr>
                                      <m:t>𝐰</m:t>
                                    </m:r>
                                  </m:e>
                                  <m:sup>
                                    <m:r>
                                      <a:rPr lang="en-IN" dirty="0">
                                        <a:latin typeface="Cambria Math" panose="02040503050406030204" pitchFamily="18" charset="0"/>
                                      </a:rPr>
                                      <m:t>1</m:t>
                                    </m:r>
                                  </m:sup>
                                </m:sSup>
                                <m:r>
                                  <a:rPr lang="en-IN" b="1" dirty="0">
                                    <a:latin typeface="Cambria Math" panose="02040503050406030204" pitchFamily="18" charset="0"/>
                                  </a:rPr>
                                  <m:t>,…,</m:t>
                                </m:r>
                                <m:sSup>
                                  <m:sSupPr>
                                    <m:ctrlPr>
                                      <a:rPr lang="en-IN" b="1" i="1" dirty="0">
                                        <a:latin typeface="Cambria Math" panose="02040503050406030204" pitchFamily="18" charset="0"/>
                                      </a:rPr>
                                    </m:ctrlPr>
                                  </m:sSupPr>
                                  <m:e>
                                    <m:r>
                                      <a:rPr lang="en-IN" b="1" dirty="0">
                                        <a:latin typeface="Cambria Math" panose="02040503050406030204" pitchFamily="18" charset="0"/>
                                      </a:rPr>
                                      <m:t>𝐰</m:t>
                                    </m:r>
                                  </m:e>
                                  <m:sup>
                                    <m:r>
                                      <a:rPr lang="en-IN" i="1" dirty="0">
                                        <a:latin typeface="Cambria Math" panose="02040503050406030204" pitchFamily="18" charset="0"/>
                                      </a:rPr>
                                      <m:t>𝐶</m:t>
                                    </m:r>
                                  </m:sup>
                                </m:sSup>
                                <m:r>
                                  <a:rPr lang="en-IN" i="1" dirty="0">
                                    <a:latin typeface="Cambria Math" panose="02040503050406030204" pitchFamily="18" charset="0"/>
                                  </a:rPr>
                                  <m:t>∈</m:t>
                                </m:r>
                                <m:sSup>
                                  <m:sSupPr>
                                    <m:ctrlPr>
                                      <a:rPr lang="en-IN" i="1" dirty="0">
                                        <a:latin typeface="Cambria Math" panose="02040503050406030204" pitchFamily="18" charset="0"/>
                                        <a:ea typeface="Cambria Math" panose="02040503050406030204" pitchFamily="18" charset="0"/>
                                      </a:rPr>
                                    </m:ctrlPr>
                                  </m:sSupPr>
                                  <m:e>
                                    <m:r>
                                      <a:rPr lang="en-IN" i="1" dirty="0">
                                        <a:latin typeface="Cambria Math" panose="02040503050406030204" pitchFamily="18" charset="0"/>
                                        <a:ea typeface="Cambria Math" panose="02040503050406030204" pitchFamily="18" charset="0"/>
                                      </a:rPr>
                                      <m:t>ℝ</m:t>
                                    </m:r>
                                  </m:e>
                                  <m:sup>
                                    <m:r>
                                      <a:rPr lang="en-IN" i="1" dirty="0">
                                        <a:latin typeface="Cambria Math" panose="02040503050406030204" pitchFamily="18" charset="0"/>
                                        <a:ea typeface="Cambria Math" panose="02040503050406030204" pitchFamily="18" charset="0"/>
                                      </a:rPr>
                                      <m:t>𝑑</m:t>
                                    </m:r>
                                  </m:sup>
                                </m:sSup>
                              </m:lim>
                            </m:limLow>
                          </m:fName>
                          <m:e>
                            <m:nary>
                              <m:naryPr>
                                <m:chr m:val="∏"/>
                                <m:limLoc m:val="subSup"/>
                                <m:ctrlPr>
                                  <a:rPr lang="en-IN" i="1">
                                    <a:latin typeface="Cambria Math" panose="02040503050406030204" pitchFamily="18" charset="0"/>
                                    <a:ea typeface="Cambria Math" panose="02040503050406030204" pitchFamily="18" charset="0"/>
                                  </a:rPr>
                                </m:ctrlPr>
                              </m:naryPr>
                              <m:sub>
                                <m:r>
                                  <m:rPr>
                                    <m:brk m:alnAt="25"/>
                                  </m:rPr>
                                  <a:rPr lang="en-IN" i="1">
                                    <a:latin typeface="Cambria Math" panose="02040503050406030204" pitchFamily="18" charset="0"/>
                                    <a:ea typeface="Cambria Math" panose="02040503050406030204" pitchFamily="18" charset="0"/>
                                  </a:rPr>
                                  <m:t>𝑖</m:t>
                                </m:r>
                                <m:r>
                                  <a:rPr lang="en-IN" i="1">
                                    <a:latin typeface="Cambria Math" panose="02040503050406030204" pitchFamily="18" charset="0"/>
                                    <a:ea typeface="Cambria Math" panose="02040503050406030204" pitchFamily="18" charset="0"/>
                                  </a:rPr>
                                  <m:t>=1</m:t>
                                </m:r>
                              </m:sub>
                              <m:sup>
                                <m:r>
                                  <a:rPr lang="en-IN" i="1">
                                    <a:latin typeface="Cambria Math" panose="02040503050406030204" pitchFamily="18" charset="0"/>
                                    <a:ea typeface="Cambria Math" panose="02040503050406030204" pitchFamily="18" charset="0"/>
                                  </a:rPr>
                                  <m:t>𝑛</m:t>
                                </m:r>
                              </m:sup>
                              <m:e>
                                <m:f>
                                  <m:fPr>
                                    <m:type m:val="lin"/>
                                    <m:ctrlPr>
                                      <a:rPr lang="en-IN" i="1">
                                        <a:latin typeface="Cambria Math" panose="02040503050406030204" pitchFamily="18" charset="0"/>
                                        <a:ea typeface="Cambria Math" panose="02040503050406030204" pitchFamily="18" charset="0"/>
                                      </a:rPr>
                                    </m:ctrlPr>
                                  </m:fPr>
                                  <m:num>
                                    <m:sSubSup>
                                      <m:sSubSupPr>
                                        <m:ctrlPr>
                                          <a:rPr lang="en-IN" b="0" i="1" smtClean="0">
                                            <a:latin typeface="Cambria Math" panose="02040503050406030204" pitchFamily="18" charset="0"/>
                                          </a:rPr>
                                        </m:ctrlPr>
                                      </m:sSubSupPr>
                                      <m:e>
                                        <m:r>
                                          <a:rPr lang="en-IN">
                                            <a:latin typeface="Cambria Math" panose="02040503050406030204" pitchFamily="18" charset="0"/>
                                          </a:rPr>
                                          <m:t>𝜂</m:t>
                                        </m:r>
                                      </m:e>
                                      <m:sub>
                                        <m:sSup>
                                          <m:sSupPr>
                                            <m:ctrlPr>
                                              <a:rPr lang="en-IN" i="1">
                                                <a:latin typeface="Cambria Math" panose="02040503050406030204" pitchFamily="18" charset="0"/>
                                              </a:rPr>
                                            </m:ctrlPr>
                                          </m:sSupPr>
                                          <m:e>
                                            <m:r>
                                              <a:rPr lang="en-IN" i="1">
                                                <a:latin typeface="Cambria Math" panose="02040503050406030204" pitchFamily="18" charset="0"/>
                                              </a:rPr>
                                              <m:t>𝑦</m:t>
                                            </m:r>
                                          </m:e>
                                          <m:sup>
                                            <m:r>
                                              <a:rPr lang="en-IN" i="1">
                                                <a:latin typeface="Cambria Math" panose="02040503050406030204" pitchFamily="18" charset="0"/>
                                              </a:rPr>
                                              <m:t>𝑡</m:t>
                                            </m:r>
                                          </m:sup>
                                        </m:sSup>
                                      </m:sub>
                                      <m:sup>
                                        <m:r>
                                          <a:rPr lang="en-IN" b="0" i="1" smtClean="0">
                                            <a:latin typeface="Cambria Math" panose="02040503050406030204" pitchFamily="18" charset="0"/>
                                          </a:rPr>
                                          <m:t>𝑖</m:t>
                                        </m:r>
                                      </m:sup>
                                    </m:sSubSup>
                                  </m:num>
                                  <m:den>
                                    <m:nary>
                                      <m:naryPr>
                                        <m:chr m:val="∑"/>
                                        <m:limLoc m:val="subSup"/>
                                        <m:ctrlPr>
                                          <a:rPr lang="en-IN" i="1">
                                            <a:latin typeface="Cambria Math" panose="02040503050406030204" pitchFamily="18" charset="0"/>
                                            <a:ea typeface="Cambria Math" panose="02040503050406030204" pitchFamily="18" charset="0"/>
                                          </a:rPr>
                                        </m:ctrlPr>
                                      </m:naryPr>
                                      <m:sub>
                                        <m:r>
                                          <m:rPr>
                                            <m:brk m:alnAt="25"/>
                                          </m:rPr>
                                          <a:rPr lang="en-IN" i="1">
                                            <a:latin typeface="Cambria Math" panose="02040503050406030204" pitchFamily="18" charset="0"/>
                                            <a:ea typeface="Cambria Math" panose="02040503050406030204" pitchFamily="18" charset="0"/>
                                          </a:rPr>
                                          <m:t>𝑐</m:t>
                                        </m:r>
                                        <m:r>
                                          <a:rPr lang="en-IN" i="1">
                                            <a:latin typeface="Cambria Math" panose="02040503050406030204" pitchFamily="18" charset="0"/>
                                            <a:ea typeface="Cambria Math" panose="02040503050406030204" pitchFamily="18" charset="0"/>
                                          </a:rPr>
                                          <m:t>=1</m:t>
                                        </m:r>
                                      </m:sub>
                                      <m:sup>
                                        <m:r>
                                          <a:rPr lang="en-IN" i="1">
                                            <a:latin typeface="Cambria Math" panose="02040503050406030204" pitchFamily="18" charset="0"/>
                                            <a:ea typeface="Cambria Math" panose="02040503050406030204" pitchFamily="18" charset="0"/>
                                          </a:rPr>
                                          <m:t>𝐶</m:t>
                                        </m:r>
                                      </m:sup>
                                      <m:e>
                                        <m:sSubSup>
                                          <m:sSubSupPr>
                                            <m:ctrlPr>
                                              <a:rPr lang="en-IN" b="0" i="1" smtClean="0">
                                                <a:latin typeface="Cambria Math" panose="02040503050406030204" pitchFamily="18" charset="0"/>
                                              </a:rPr>
                                            </m:ctrlPr>
                                          </m:sSubSupPr>
                                          <m:e>
                                            <m:r>
                                              <a:rPr lang="en-IN" i="1">
                                                <a:latin typeface="Cambria Math" panose="02040503050406030204" pitchFamily="18" charset="0"/>
                                              </a:rPr>
                                              <m:t>𝜂</m:t>
                                            </m:r>
                                          </m:e>
                                          <m:sub>
                                            <m:r>
                                              <a:rPr lang="en-IN" i="1">
                                                <a:latin typeface="Cambria Math" panose="02040503050406030204" pitchFamily="18" charset="0"/>
                                              </a:rPr>
                                              <m:t>𝑐</m:t>
                                            </m:r>
                                          </m:sub>
                                          <m:sup>
                                            <m:r>
                                              <a:rPr lang="en-IN" b="0" i="1" smtClean="0">
                                                <a:latin typeface="Cambria Math" panose="02040503050406030204" pitchFamily="18" charset="0"/>
                                              </a:rPr>
                                              <m:t>𝑖</m:t>
                                            </m:r>
                                          </m:sup>
                                        </m:sSubSup>
                                      </m:e>
                                    </m:nary>
                                  </m:den>
                                </m:f>
                              </m:e>
                            </m:nary>
                          </m:e>
                        </m:func>
                      </m:e>
                    </m:func>
                  </m:oMath>
                </a14:m>
                <a:r>
                  <a:rPr lang="en-IN" dirty="0" smtClean="0"/>
                  <a:t> where </a:t>
                </a:r>
                <a14:m>
                  <m:oMath xmlns:m="http://schemas.openxmlformats.org/officeDocument/2006/math">
                    <m:sSubSup>
                      <m:sSubSupPr>
                        <m:ctrlPr>
                          <a:rPr lang="en-IN" i="1">
                            <a:latin typeface="Cambria Math" panose="02040503050406030204" pitchFamily="18" charset="0"/>
                          </a:rPr>
                        </m:ctrlPr>
                      </m:sSubSupPr>
                      <m:e>
                        <m:r>
                          <a:rPr lang="en-IN" i="1">
                            <a:latin typeface="Cambria Math" panose="02040503050406030204" pitchFamily="18" charset="0"/>
                          </a:rPr>
                          <m:t>𝜂</m:t>
                        </m:r>
                      </m:e>
                      <m:sub>
                        <m:r>
                          <a:rPr lang="en-IN" i="1">
                            <a:latin typeface="Cambria Math" panose="02040503050406030204" pitchFamily="18" charset="0"/>
                          </a:rPr>
                          <m:t>𝑐</m:t>
                        </m:r>
                      </m:sub>
                      <m:sup>
                        <m:r>
                          <a:rPr lang="en-IN" i="1">
                            <a:latin typeface="Cambria Math" panose="02040503050406030204" pitchFamily="18" charset="0"/>
                          </a:rPr>
                          <m:t>𝑖</m:t>
                        </m:r>
                      </m:sup>
                    </m:sSubSup>
                    <m:r>
                      <a:rPr lang="en-IN" b="0" i="1" smtClean="0">
                        <a:latin typeface="Cambria Math" panose="02040503050406030204" pitchFamily="18" charset="0"/>
                      </a:rPr>
                      <m:t>=</m:t>
                    </m:r>
                    <m:func>
                      <m:funcPr>
                        <m:ctrlPr>
                          <a:rPr lang="en-IN" i="1">
                            <a:latin typeface="Cambria Math" panose="02040503050406030204" pitchFamily="18" charset="0"/>
                          </a:rPr>
                        </m:ctrlPr>
                      </m:funcPr>
                      <m:fName>
                        <m:r>
                          <m:rPr>
                            <m:sty m:val="p"/>
                          </m:rPr>
                          <a:rPr lang="en-IN">
                            <a:latin typeface="Cambria Math" panose="02040503050406030204" pitchFamily="18" charset="0"/>
                          </a:rPr>
                          <m:t>exp</m:t>
                        </m:r>
                      </m:fName>
                      <m:e>
                        <m:d>
                          <m:dPr>
                            <m:ctrlPr>
                              <a:rPr lang="en-IN" i="1">
                                <a:latin typeface="Cambria Math" panose="02040503050406030204" pitchFamily="18" charset="0"/>
                              </a:rPr>
                            </m:ctrlPr>
                          </m:dPr>
                          <m:e>
                            <m:d>
                              <m:dPr>
                                <m:begChr m:val="⟨"/>
                                <m:endChr m:val="⟩"/>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b="1">
                                        <a:latin typeface="Cambria Math" panose="02040503050406030204" pitchFamily="18" charset="0"/>
                                      </a:rPr>
                                      <m:t>𝐰</m:t>
                                    </m:r>
                                  </m:e>
                                  <m:sup>
                                    <m:r>
                                      <a:rPr lang="en-IN">
                                        <a:latin typeface="Cambria Math" panose="02040503050406030204" pitchFamily="18" charset="0"/>
                                      </a:rPr>
                                      <m:t>𝑐</m:t>
                                    </m:r>
                                  </m:sup>
                                </m:sSup>
                                <m:r>
                                  <a:rPr lang="en-IN">
                                    <a:latin typeface="Cambria Math" panose="02040503050406030204" pitchFamily="18" charset="0"/>
                                  </a:rPr>
                                  <m:t>,</m:t>
                                </m:r>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b="0" i="1" smtClean="0">
                                        <a:latin typeface="Cambria Math" panose="02040503050406030204" pitchFamily="18" charset="0"/>
                                      </a:rPr>
                                      <m:t>𝑖</m:t>
                                    </m:r>
                                  </m:sup>
                                </m:sSup>
                              </m:e>
                            </m:d>
                          </m:e>
                        </m:d>
                      </m:e>
                    </m:func>
                  </m:oMath>
                </a14:m>
                <a:endParaRPr lang="en-IN" dirty="0" smtClean="0"/>
              </a:p>
              <a:p>
                <a:r>
                  <a:rPr lang="en-IN" dirty="0" smtClean="0"/>
                  <a:t>Using the negative log-likelihood for numerical stability</a:t>
                </a:r>
              </a:p>
              <a:p>
                <a14:m>
                  <m:oMath xmlns:m="http://schemas.openxmlformats.org/officeDocument/2006/math">
                    <m:r>
                      <a:rPr lang="en-IN" i="1">
                        <a:latin typeface="Cambria Math" panose="02040503050406030204" pitchFamily="18" charset="0"/>
                      </a:rPr>
                      <m:t>=</m:t>
                    </m:r>
                    <m:func>
                      <m:funcPr>
                        <m:ctrlPr>
                          <a:rPr lang="en-IN" i="1" dirty="0">
                            <a:latin typeface="Cambria Math" panose="02040503050406030204" pitchFamily="18" charset="0"/>
                          </a:rPr>
                        </m:ctrlPr>
                      </m:funcPr>
                      <m:fName>
                        <m:r>
                          <m:rPr>
                            <m:sty m:val="p"/>
                          </m:rPr>
                          <a:rPr lang="en-IN" dirty="0">
                            <a:latin typeface="Cambria Math" panose="02040503050406030204" pitchFamily="18" charset="0"/>
                          </a:rPr>
                          <m:t>arg</m:t>
                        </m:r>
                      </m:fName>
                      <m:e>
                        <m:func>
                          <m:funcPr>
                            <m:ctrlPr>
                              <a:rPr lang="en-IN" i="1" dirty="0">
                                <a:latin typeface="Cambria Math" panose="02040503050406030204" pitchFamily="18" charset="0"/>
                              </a:rPr>
                            </m:ctrlPr>
                          </m:funcPr>
                          <m:fName>
                            <m:limLow>
                              <m:limLowPr>
                                <m:ctrlPr>
                                  <a:rPr lang="en-IN" i="1" dirty="0">
                                    <a:latin typeface="Cambria Math" panose="02040503050406030204" pitchFamily="18" charset="0"/>
                                  </a:rPr>
                                </m:ctrlPr>
                              </m:limLowPr>
                              <m:e>
                                <m:r>
                                  <m:rPr>
                                    <m:sty m:val="p"/>
                                  </m:rPr>
                                  <a:rPr lang="en-IN" b="0" i="0" dirty="0" smtClean="0">
                                    <a:latin typeface="Cambria Math" panose="02040503050406030204" pitchFamily="18" charset="0"/>
                                  </a:rPr>
                                  <m:t>min</m:t>
                                </m:r>
                              </m:e>
                              <m:lim>
                                <m:sSup>
                                  <m:sSupPr>
                                    <m:ctrlPr>
                                      <a:rPr lang="en-IN" b="1" i="1" dirty="0">
                                        <a:latin typeface="Cambria Math" panose="02040503050406030204" pitchFamily="18" charset="0"/>
                                      </a:rPr>
                                    </m:ctrlPr>
                                  </m:sSupPr>
                                  <m:e>
                                    <m:r>
                                      <a:rPr lang="en-IN" b="1" dirty="0">
                                        <a:latin typeface="Cambria Math" panose="02040503050406030204" pitchFamily="18" charset="0"/>
                                      </a:rPr>
                                      <m:t>𝐰</m:t>
                                    </m:r>
                                  </m:e>
                                  <m:sup>
                                    <m:r>
                                      <a:rPr lang="en-IN" dirty="0">
                                        <a:latin typeface="Cambria Math" panose="02040503050406030204" pitchFamily="18" charset="0"/>
                                      </a:rPr>
                                      <m:t>1</m:t>
                                    </m:r>
                                  </m:sup>
                                </m:sSup>
                                <m:r>
                                  <a:rPr lang="en-IN" b="1" dirty="0">
                                    <a:latin typeface="Cambria Math" panose="02040503050406030204" pitchFamily="18" charset="0"/>
                                  </a:rPr>
                                  <m:t>,…,</m:t>
                                </m:r>
                                <m:sSup>
                                  <m:sSupPr>
                                    <m:ctrlPr>
                                      <a:rPr lang="en-IN" b="1" i="1" dirty="0">
                                        <a:latin typeface="Cambria Math" panose="02040503050406030204" pitchFamily="18" charset="0"/>
                                      </a:rPr>
                                    </m:ctrlPr>
                                  </m:sSupPr>
                                  <m:e>
                                    <m:r>
                                      <a:rPr lang="en-IN" b="1" dirty="0">
                                        <a:latin typeface="Cambria Math" panose="02040503050406030204" pitchFamily="18" charset="0"/>
                                      </a:rPr>
                                      <m:t>𝐰</m:t>
                                    </m:r>
                                  </m:e>
                                  <m:sup>
                                    <m:r>
                                      <a:rPr lang="en-IN" i="1" dirty="0">
                                        <a:latin typeface="Cambria Math" panose="02040503050406030204" pitchFamily="18" charset="0"/>
                                      </a:rPr>
                                      <m:t>𝐶</m:t>
                                    </m:r>
                                  </m:sup>
                                </m:sSup>
                                <m:r>
                                  <a:rPr lang="en-IN" i="1" dirty="0">
                                    <a:latin typeface="Cambria Math" panose="02040503050406030204" pitchFamily="18" charset="0"/>
                                  </a:rPr>
                                  <m:t>∈</m:t>
                                </m:r>
                                <m:sSup>
                                  <m:sSupPr>
                                    <m:ctrlPr>
                                      <a:rPr lang="en-IN" i="1" dirty="0">
                                        <a:latin typeface="Cambria Math" panose="02040503050406030204" pitchFamily="18" charset="0"/>
                                        <a:ea typeface="Cambria Math" panose="02040503050406030204" pitchFamily="18" charset="0"/>
                                      </a:rPr>
                                    </m:ctrlPr>
                                  </m:sSupPr>
                                  <m:e>
                                    <m:r>
                                      <a:rPr lang="en-IN" i="1" dirty="0">
                                        <a:latin typeface="Cambria Math" panose="02040503050406030204" pitchFamily="18" charset="0"/>
                                        <a:ea typeface="Cambria Math" panose="02040503050406030204" pitchFamily="18" charset="0"/>
                                      </a:rPr>
                                      <m:t>ℝ</m:t>
                                    </m:r>
                                  </m:e>
                                  <m:sup>
                                    <m:r>
                                      <a:rPr lang="en-IN" i="1" dirty="0">
                                        <a:latin typeface="Cambria Math" panose="02040503050406030204" pitchFamily="18" charset="0"/>
                                        <a:ea typeface="Cambria Math" panose="02040503050406030204" pitchFamily="18" charset="0"/>
                                      </a:rPr>
                                      <m:t>𝑑</m:t>
                                    </m:r>
                                  </m:sup>
                                </m:sSup>
                              </m:lim>
                            </m:limLow>
                          </m:fName>
                          <m:e>
                            <m:nary>
                              <m:naryPr>
                                <m:chr m:val="∑"/>
                                <m:limLoc m:val="subSup"/>
                                <m:ctrlPr>
                                  <a:rPr lang="en-IN" i="1" dirty="0" smtClean="0">
                                    <a:latin typeface="Cambria Math" panose="02040503050406030204" pitchFamily="18" charset="0"/>
                                    <a:ea typeface="Cambria Math" panose="02040503050406030204" pitchFamily="18" charset="0"/>
                                  </a:rPr>
                                </m:ctrlPr>
                              </m:naryPr>
                              <m:sub>
                                <m:r>
                                  <m:rPr>
                                    <m:brk m:alnAt="25"/>
                                  </m:rPr>
                                  <a:rPr lang="en-IN" b="0" i="1" dirty="0" smtClean="0">
                                    <a:latin typeface="Cambria Math" panose="02040503050406030204" pitchFamily="18" charset="0"/>
                                    <a:ea typeface="Cambria Math" panose="02040503050406030204" pitchFamily="18" charset="0"/>
                                  </a:rPr>
                                  <m:t>𝑖</m:t>
                                </m:r>
                                <m:r>
                                  <a:rPr lang="en-IN" b="0" i="1" dirty="0" smtClean="0">
                                    <a:latin typeface="Cambria Math" panose="02040503050406030204" pitchFamily="18" charset="0"/>
                                    <a:ea typeface="Cambria Math" panose="02040503050406030204" pitchFamily="18" charset="0"/>
                                  </a:rPr>
                                  <m:t>=1</m:t>
                                </m:r>
                              </m:sub>
                              <m:sup>
                                <m:r>
                                  <a:rPr lang="en-IN" b="0" i="1" dirty="0" smtClean="0">
                                    <a:latin typeface="Cambria Math" panose="02040503050406030204" pitchFamily="18" charset="0"/>
                                    <a:ea typeface="Cambria Math" panose="02040503050406030204" pitchFamily="18" charset="0"/>
                                  </a:rPr>
                                  <m:t>𝑛</m:t>
                                </m:r>
                              </m:sup>
                              <m:e>
                                <m:r>
                                  <a:rPr lang="en-IN" i="1">
                                    <a:latin typeface="Cambria Math" panose="02040503050406030204" pitchFamily="18" charset="0"/>
                                    <a:ea typeface="Cambria Math" panose="02040503050406030204" pitchFamily="18" charset="0"/>
                                  </a:rPr>
                                  <m:t>−</m:t>
                                </m:r>
                                <m:func>
                                  <m:funcPr>
                                    <m:ctrlPr>
                                      <a:rPr lang="en-IN" i="1">
                                        <a:latin typeface="Cambria Math" panose="02040503050406030204" pitchFamily="18" charset="0"/>
                                        <a:ea typeface="Cambria Math" panose="02040503050406030204" pitchFamily="18" charset="0"/>
                                      </a:rPr>
                                    </m:ctrlPr>
                                  </m:funcPr>
                                  <m:fName>
                                    <m:r>
                                      <m:rPr>
                                        <m:sty m:val="p"/>
                                      </m:rPr>
                                      <a:rPr lang="en-IN">
                                        <a:latin typeface="Cambria Math" panose="02040503050406030204" pitchFamily="18" charset="0"/>
                                        <a:ea typeface="Cambria Math" panose="02040503050406030204" pitchFamily="18" charset="0"/>
                                      </a:rPr>
                                      <m:t>ln</m:t>
                                    </m:r>
                                  </m:fName>
                                  <m:e>
                                    <m:d>
                                      <m:dPr>
                                        <m:ctrlPr>
                                          <a:rPr lang="en-IN" i="1">
                                            <a:latin typeface="Cambria Math" panose="02040503050406030204" pitchFamily="18" charset="0"/>
                                            <a:ea typeface="Cambria Math" panose="02040503050406030204" pitchFamily="18" charset="0"/>
                                          </a:rPr>
                                        </m:ctrlPr>
                                      </m:dPr>
                                      <m:e>
                                        <m:f>
                                          <m:fPr>
                                            <m:type m:val="lin"/>
                                            <m:ctrlPr>
                                              <a:rPr lang="en-IN" i="1">
                                                <a:latin typeface="Cambria Math" panose="02040503050406030204" pitchFamily="18" charset="0"/>
                                                <a:ea typeface="Cambria Math" panose="02040503050406030204" pitchFamily="18" charset="0"/>
                                              </a:rPr>
                                            </m:ctrlPr>
                                          </m:fPr>
                                          <m:num>
                                            <m:sSubSup>
                                              <m:sSubSupPr>
                                                <m:ctrlPr>
                                                  <a:rPr lang="en-IN" i="1">
                                                    <a:latin typeface="Cambria Math" panose="02040503050406030204" pitchFamily="18" charset="0"/>
                                                  </a:rPr>
                                                </m:ctrlPr>
                                              </m:sSubSupPr>
                                              <m:e>
                                                <m:r>
                                                  <a:rPr lang="en-IN">
                                                    <a:latin typeface="Cambria Math" panose="02040503050406030204" pitchFamily="18" charset="0"/>
                                                  </a:rPr>
                                                  <m:t>𝜂</m:t>
                                                </m:r>
                                              </m:e>
                                              <m:sub>
                                                <m:sSup>
                                                  <m:sSupPr>
                                                    <m:ctrlPr>
                                                      <a:rPr lang="en-IN" i="1">
                                                        <a:latin typeface="Cambria Math" panose="02040503050406030204" pitchFamily="18" charset="0"/>
                                                      </a:rPr>
                                                    </m:ctrlPr>
                                                  </m:sSupPr>
                                                  <m:e>
                                                    <m:r>
                                                      <a:rPr lang="en-IN" i="1">
                                                        <a:latin typeface="Cambria Math" panose="02040503050406030204" pitchFamily="18" charset="0"/>
                                                      </a:rPr>
                                                      <m:t>𝑦</m:t>
                                                    </m:r>
                                                  </m:e>
                                                  <m:sup>
                                                    <m:r>
                                                      <a:rPr lang="en-IN" i="1">
                                                        <a:latin typeface="Cambria Math" panose="02040503050406030204" pitchFamily="18" charset="0"/>
                                                      </a:rPr>
                                                      <m:t>𝑡</m:t>
                                                    </m:r>
                                                  </m:sup>
                                                </m:sSup>
                                              </m:sub>
                                              <m:sup>
                                                <m:r>
                                                  <a:rPr lang="en-IN" i="1">
                                                    <a:latin typeface="Cambria Math" panose="02040503050406030204" pitchFamily="18" charset="0"/>
                                                  </a:rPr>
                                                  <m:t>𝑖</m:t>
                                                </m:r>
                                              </m:sup>
                                            </m:sSubSup>
                                          </m:num>
                                          <m:den>
                                            <m:nary>
                                              <m:naryPr>
                                                <m:chr m:val="∑"/>
                                                <m:limLoc m:val="subSup"/>
                                                <m:ctrlPr>
                                                  <a:rPr lang="en-IN" i="1">
                                                    <a:latin typeface="Cambria Math" panose="02040503050406030204" pitchFamily="18" charset="0"/>
                                                    <a:ea typeface="Cambria Math" panose="02040503050406030204" pitchFamily="18" charset="0"/>
                                                  </a:rPr>
                                                </m:ctrlPr>
                                              </m:naryPr>
                                              <m:sub>
                                                <m:r>
                                                  <m:rPr>
                                                    <m:brk m:alnAt="25"/>
                                                  </m:rPr>
                                                  <a:rPr lang="en-IN" i="1">
                                                    <a:latin typeface="Cambria Math" panose="02040503050406030204" pitchFamily="18" charset="0"/>
                                                    <a:ea typeface="Cambria Math" panose="02040503050406030204" pitchFamily="18" charset="0"/>
                                                  </a:rPr>
                                                  <m:t>𝑐</m:t>
                                                </m:r>
                                                <m:r>
                                                  <a:rPr lang="en-IN" i="1">
                                                    <a:latin typeface="Cambria Math" panose="02040503050406030204" pitchFamily="18" charset="0"/>
                                                    <a:ea typeface="Cambria Math" panose="02040503050406030204" pitchFamily="18" charset="0"/>
                                                  </a:rPr>
                                                  <m:t>=1</m:t>
                                                </m:r>
                                              </m:sub>
                                              <m:sup>
                                                <m:r>
                                                  <a:rPr lang="en-IN" i="1">
                                                    <a:latin typeface="Cambria Math" panose="02040503050406030204" pitchFamily="18" charset="0"/>
                                                    <a:ea typeface="Cambria Math" panose="02040503050406030204" pitchFamily="18" charset="0"/>
                                                  </a:rPr>
                                                  <m:t>𝐶</m:t>
                                                </m:r>
                                              </m:sup>
                                              <m:e>
                                                <m:sSubSup>
                                                  <m:sSubSupPr>
                                                    <m:ctrlPr>
                                                      <a:rPr lang="en-IN" i="1">
                                                        <a:latin typeface="Cambria Math" panose="02040503050406030204" pitchFamily="18" charset="0"/>
                                                      </a:rPr>
                                                    </m:ctrlPr>
                                                  </m:sSubSupPr>
                                                  <m:e>
                                                    <m:r>
                                                      <a:rPr lang="en-IN" i="1">
                                                        <a:latin typeface="Cambria Math" panose="02040503050406030204" pitchFamily="18" charset="0"/>
                                                      </a:rPr>
                                                      <m:t>𝜂</m:t>
                                                    </m:r>
                                                  </m:e>
                                                  <m:sub>
                                                    <m:r>
                                                      <a:rPr lang="en-IN" i="1">
                                                        <a:latin typeface="Cambria Math" panose="02040503050406030204" pitchFamily="18" charset="0"/>
                                                      </a:rPr>
                                                      <m:t>𝑐</m:t>
                                                    </m:r>
                                                  </m:sub>
                                                  <m:sup>
                                                    <m:r>
                                                      <a:rPr lang="en-IN" i="1">
                                                        <a:latin typeface="Cambria Math" panose="02040503050406030204" pitchFamily="18" charset="0"/>
                                                      </a:rPr>
                                                      <m:t>𝑖</m:t>
                                                    </m:r>
                                                  </m:sup>
                                                </m:sSubSup>
                                              </m:e>
                                            </m:nary>
                                          </m:den>
                                        </m:f>
                                      </m:e>
                                    </m:d>
                                  </m:e>
                                </m:func>
                              </m:e>
                            </m:nary>
                          </m:e>
                        </m:func>
                      </m:e>
                    </m:func>
                  </m:oMath>
                </a14:m>
                <a:endParaRPr lang="en-IN" dirty="0" smtClean="0"/>
              </a:p>
              <a:p>
                <a:r>
                  <a:rPr lang="en-IN" b="1" dirty="0" smtClean="0"/>
                  <a:t>Note</a:t>
                </a:r>
                <a:r>
                  <a:rPr lang="en-IN" dirty="0" smtClean="0"/>
                  <a:t>: this is nothing but the </a:t>
                </a:r>
                <a:r>
                  <a:rPr lang="en-IN" dirty="0" err="1" smtClean="0"/>
                  <a:t>softmax</a:t>
                </a:r>
                <a:r>
                  <a:rPr lang="en-IN" dirty="0" smtClean="0"/>
                  <a:t> loss function we saw earlier, also known as the </a:t>
                </a:r>
                <a:r>
                  <a:rPr lang="en-IN" i="1" dirty="0" smtClean="0"/>
                  <a:t>cross entropy loss function</a:t>
                </a:r>
                <a:endParaRPr lang="en-IN" dirty="0" smtClean="0"/>
              </a:p>
              <a:p>
                <a:pPr lvl="2"/>
                <a:r>
                  <a:rPr lang="en-IN" b="1" i="1" dirty="0" smtClean="0"/>
                  <a:t>Reason for the name</a:t>
                </a:r>
                <a:r>
                  <a:rPr lang="en-IN" i="1" dirty="0" smtClean="0"/>
                  <a:t>: it corresponds to something known as the </a:t>
                </a:r>
                <a:r>
                  <a:rPr lang="en-IN" i="0" dirty="0" smtClean="0"/>
                  <a:t>cross entropy</a:t>
                </a:r>
                <a:r>
                  <a:rPr lang="en-IN" dirty="0" smtClean="0"/>
                  <a:t> between the PMF given by the model and the true label of the data point</a:t>
                </a:r>
                <a:endParaRPr lang="en-IN" i="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746376"/>
              </a:xfrm>
              <a:blipFill>
                <a:blip r:embed="rId2"/>
                <a:stretch>
                  <a:fillRect l="-562" t="-25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11</a:t>
            </a:fld>
            <a:endParaRPr lang="en-US"/>
          </a:p>
        </p:txBody>
      </p:sp>
      <p:grpSp>
        <p:nvGrpSpPr>
          <p:cNvPr id="17" name="Group 16"/>
          <p:cNvGrpSpPr/>
          <p:nvPr/>
        </p:nvGrpSpPr>
        <p:grpSpPr>
          <a:xfrm>
            <a:off x="10544011" y="2501668"/>
            <a:ext cx="1468606" cy="1238929"/>
            <a:chOff x="12383748" y="1219011"/>
            <a:chExt cx="1862104" cy="1570887"/>
          </a:xfrm>
        </p:grpSpPr>
        <p:sp>
          <p:nvSpPr>
            <p:cNvPr id="18" name="Freeform 17"/>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Freeform 18"/>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Freeform 19"/>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Rectangular Callout 22"/>
          <p:cNvSpPr/>
          <p:nvPr/>
        </p:nvSpPr>
        <p:spPr>
          <a:xfrm>
            <a:off x="3450520" y="2351721"/>
            <a:ext cx="6914676" cy="1242053"/>
          </a:xfrm>
          <a:prstGeom prst="wedgeRectCallout">
            <a:avLst>
              <a:gd name="adj1" fmla="val 61194"/>
              <a:gd name="adj2" fmla="val 5642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It should be noted that this is not the only way to do probabilistic multiclassification. It is just that this way is simple to understand, implement and hence popular</a:t>
            </a:r>
            <a:endParaRPr lang="en-IN" sz="2400" dirty="0">
              <a:solidFill>
                <a:schemeClr val="tx1"/>
              </a:solidFill>
              <a:latin typeface="+mj-lt"/>
            </a:endParaRPr>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0643" y="760344"/>
            <a:ext cx="1741324" cy="1741324"/>
          </a:xfrm>
          <a:prstGeom prst="rect">
            <a:avLst/>
          </a:prstGeom>
        </p:spPr>
      </p:pic>
      <mc:AlternateContent xmlns:mc="http://schemas.openxmlformats.org/markup-compatibility/2006" xmlns:a14="http://schemas.microsoft.com/office/drawing/2010/main">
        <mc:Choice Requires="a14">
          <p:sp>
            <p:nvSpPr>
              <p:cNvPr id="25" name="Rectangular Callout 24"/>
              <p:cNvSpPr/>
              <p:nvPr/>
            </p:nvSpPr>
            <p:spPr>
              <a:xfrm>
                <a:off x="1947776" y="336084"/>
                <a:ext cx="9669203" cy="1745191"/>
              </a:xfrm>
              <a:prstGeom prst="wedgeRectCallout">
                <a:avLst>
                  <a:gd name="adj1" fmla="val -55485"/>
                  <a:gd name="adj2" fmla="val 38369"/>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I may find other ways to assign a PMF over </a:t>
                </a:r>
                <a14:m>
                  <m:oMath xmlns:m="http://schemas.openxmlformats.org/officeDocument/2006/math">
                    <m:d>
                      <m:dPr>
                        <m:begChr m:val="["/>
                        <m:endChr m:val="]"/>
                        <m:ctrlPr>
                          <a:rPr lang="en-IN" sz="2400" b="0" i="1" smtClean="0">
                            <a:solidFill>
                              <a:schemeClr val="tx1"/>
                            </a:solidFill>
                            <a:latin typeface="Cambria Math" panose="02040503050406030204" pitchFamily="18" charset="0"/>
                          </a:rPr>
                        </m:ctrlPr>
                      </m:dPr>
                      <m:e>
                        <m:r>
                          <a:rPr lang="en-IN" sz="2400" b="0" i="1" smtClean="0">
                            <a:solidFill>
                              <a:schemeClr val="tx1"/>
                            </a:solidFill>
                            <a:latin typeface="Cambria Math" panose="02040503050406030204" pitchFamily="18" charset="0"/>
                          </a:rPr>
                          <m:t>𝐶</m:t>
                        </m:r>
                      </m:e>
                    </m:d>
                  </m:oMath>
                </a14:m>
                <a:r>
                  <a:rPr lang="en-IN" sz="2400" dirty="0" smtClean="0">
                    <a:solidFill>
                      <a:schemeClr val="tx1"/>
                    </a:solidFill>
                    <a:latin typeface="+mj-lt"/>
                  </a:rPr>
                  <a:t> to each data point by choosing some function other than </a:t>
                </a:r>
                <a14:m>
                  <m:oMath xmlns:m="http://schemas.openxmlformats.org/officeDocument/2006/math">
                    <m:func>
                      <m:funcPr>
                        <m:ctrlPr>
                          <a:rPr lang="en-IN" sz="2400" b="0" i="1" smtClean="0">
                            <a:solidFill>
                              <a:schemeClr val="tx1"/>
                            </a:solidFill>
                            <a:latin typeface="Cambria Math" panose="02040503050406030204" pitchFamily="18" charset="0"/>
                          </a:rPr>
                        </m:ctrlPr>
                      </m:funcPr>
                      <m:fName>
                        <m:r>
                          <m:rPr>
                            <m:sty m:val="p"/>
                          </m:rPr>
                          <a:rPr lang="en-IN" sz="2400" b="0" i="0" smtClean="0">
                            <a:solidFill>
                              <a:schemeClr val="tx1"/>
                            </a:solidFill>
                            <a:latin typeface="Cambria Math" panose="02040503050406030204" pitchFamily="18" charset="0"/>
                          </a:rPr>
                          <m:t>exp</m:t>
                        </m:r>
                      </m:fName>
                      <m:e>
                        <m:d>
                          <m:dPr>
                            <m:ctrlPr>
                              <a:rPr lang="en-IN" sz="2400" b="0" i="1" smtClean="0">
                                <a:solidFill>
                                  <a:schemeClr val="tx1"/>
                                </a:solidFill>
                                <a:latin typeface="Cambria Math" panose="02040503050406030204" pitchFamily="18" charset="0"/>
                              </a:rPr>
                            </m:ctrlPr>
                          </m:dPr>
                          <m:e>
                            <m:r>
                              <a:rPr lang="en-IN" sz="2400" b="0" i="1" smtClean="0">
                                <a:solidFill>
                                  <a:schemeClr val="tx1"/>
                                </a:solidFill>
                                <a:latin typeface="Cambria Math" panose="02040503050406030204" pitchFamily="18" charset="0"/>
                              </a:rPr>
                              <m:t>⋅</m:t>
                            </m:r>
                          </m:e>
                        </m:d>
                      </m:e>
                    </m:func>
                  </m:oMath>
                </a14:m>
                <a:r>
                  <a:rPr lang="en-IN" sz="2400" dirty="0" smtClean="0">
                    <a:solidFill>
                      <a:schemeClr val="tx1"/>
                    </a:solidFill>
                    <a:latin typeface="+mj-lt"/>
                  </a:rPr>
                  <a:t> e.g. </a:t>
                </a:r>
                <a:r>
                  <a:rPr lang="en-IN" sz="2400" dirty="0" err="1" smtClean="0">
                    <a:solidFill>
                      <a:schemeClr val="tx1"/>
                    </a:solidFill>
                    <a:latin typeface="+mj-lt"/>
                  </a:rPr>
                  <a:t>ReLU</a:t>
                </a:r>
                <a:r>
                  <a:rPr lang="en-IN" sz="2400" dirty="0" smtClean="0">
                    <a:solidFill>
                      <a:schemeClr val="tx1"/>
                    </a:solidFill>
                    <a:latin typeface="+mj-lt"/>
                  </a:rPr>
                  <a:t> </a:t>
                </a:r>
                <a14:m>
                  <m:oMath xmlns:m="http://schemas.openxmlformats.org/officeDocument/2006/math">
                    <m:sSub>
                      <m:sSubPr>
                        <m:ctrlPr>
                          <a:rPr lang="en-IN" sz="2400" b="0" i="1" smtClean="0">
                            <a:solidFill>
                              <a:schemeClr val="tx1"/>
                            </a:solidFill>
                            <a:latin typeface="Cambria Math" panose="02040503050406030204" pitchFamily="18" charset="0"/>
                          </a:rPr>
                        </m:ctrlPr>
                      </m:sSubPr>
                      <m:e>
                        <m:d>
                          <m:dPr>
                            <m:begChr m:val="["/>
                            <m:endChr m:val="]"/>
                            <m:ctrlPr>
                              <a:rPr lang="en-IN" sz="2400" b="0" i="1" smtClean="0">
                                <a:solidFill>
                                  <a:schemeClr val="tx1"/>
                                </a:solidFill>
                                <a:latin typeface="Cambria Math" panose="02040503050406030204" pitchFamily="18" charset="0"/>
                              </a:rPr>
                            </m:ctrlPr>
                          </m:dPr>
                          <m:e>
                            <m:r>
                              <a:rPr lang="en-IN" sz="2400" b="0" i="1" smtClean="0">
                                <a:solidFill>
                                  <a:schemeClr val="tx1"/>
                                </a:solidFill>
                                <a:latin typeface="Cambria Math" panose="02040503050406030204" pitchFamily="18" charset="0"/>
                              </a:rPr>
                              <m:t>𝑡</m:t>
                            </m:r>
                          </m:e>
                        </m:d>
                      </m:e>
                      <m:sub>
                        <m:r>
                          <a:rPr lang="en-IN" sz="2400" b="0" i="1" smtClean="0">
                            <a:solidFill>
                              <a:schemeClr val="tx1"/>
                            </a:solidFill>
                            <a:latin typeface="Cambria Math" panose="02040503050406030204" pitchFamily="18" charset="0"/>
                          </a:rPr>
                          <m:t>+</m:t>
                        </m:r>
                      </m:sub>
                    </m:sSub>
                  </m:oMath>
                </a14:m>
                <a:r>
                  <a:rPr lang="en-IN" sz="2400" dirty="0" smtClean="0">
                    <a:solidFill>
                      <a:schemeClr val="tx1"/>
                    </a:solidFill>
                    <a:latin typeface="+mj-lt"/>
                  </a:rPr>
                  <a:t> to assign positive scores i.e. let </a:t>
                </a:r>
                <a14:m>
                  <m:oMath xmlns:m="http://schemas.openxmlformats.org/officeDocument/2006/math">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𝜂</m:t>
                        </m:r>
                      </m:e>
                      <m:sub>
                        <m:r>
                          <a:rPr lang="en-IN" sz="2400" i="1">
                            <a:solidFill>
                              <a:schemeClr val="tx1"/>
                            </a:solidFill>
                            <a:latin typeface="Cambria Math" panose="02040503050406030204" pitchFamily="18" charset="0"/>
                          </a:rPr>
                          <m:t>𝑐</m:t>
                        </m:r>
                      </m:sub>
                    </m:sSub>
                    <m:r>
                      <a:rPr lang="en-IN" sz="2400" i="1">
                        <a:solidFill>
                          <a:schemeClr val="tx1"/>
                        </a:solidFill>
                        <a:latin typeface="Cambria Math" panose="02040503050406030204" pitchFamily="18" charset="0"/>
                      </a:rPr>
                      <m:t>=</m:t>
                    </m:r>
                    <m:sSub>
                      <m:sSubPr>
                        <m:ctrlPr>
                          <a:rPr lang="en-IN" sz="2400" b="0" i="1" smtClean="0">
                            <a:solidFill>
                              <a:schemeClr val="tx1"/>
                            </a:solidFill>
                            <a:latin typeface="Cambria Math" panose="02040503050406030204" pitchFamily="18" charset="0"/>
                          </a:rPr>
                        </m:ctrlPr>
                      </m:sSubPr>
                      <m:e>
                        <m:d>
                          <m:dPr>
                            <m:begChr m:val="["/>
                            <m:endChr m:val="]"/>
                            <m:ctrlPr>
                              <a:rPr lang="en-IN" sz="2400" b="0" i="1" smtClean="0">
                                <a:solidFill>
                                  <a:schemeClr val="tx1"/>
                                </a:solidFill>
                                <a:latin typeface="Cambria Math" panose="02040503050406030204" pitchFamily="18" charset="0"/>
                              </a:rPr>
                            </m:ctrlPr>
                          </m:dPr>
                          <m:e>
                            <m:d>
                              <m:dPr>
                                <m:begChr m:val="⟨"/>
                                <m:endChr m:val="⟩"/>
                                <m:ctrlPr>
                                  <a:rPr lang="en-IN" sz="2400" i="1">
                                    <a:solidFill>
                                      <a:schemeClr val="tx1"/>
                                    </a:solidFill>
                                    <a:latin typeface="Cambria Math" panose="02040503050406030204" pitchFamily="18" charset="0"/>
                                  </a:rPr>
                                </m:ctrlPr>
                              </m:dPr>
                              <m:e>
                                <m:sSup>
                                  <m:sSupPr>
                                    <m:ctrlPr>
                                      <a:rPr lang="en-IN" sz="2400" i="1">
                                        <a:solidFill>
                                          <a:schemeClr val="tx1"/>
                                        </a:solidFill>
                                        <a:latin typeface="Cambria Math" panose="02040503050406030204" pitchFamily="18" charset="0"/>
                                      </a:rPr>
                                    </m:ctrlPr>
                                  </m:sSupPr>
                                  <m:e>
                                    <m:r>
                                      <a:rPr lang="en-IN" sz="2400" b="1">
                                        <a:solidFill>
                                          <a:schemeClr val="tx1"/>
                                        </a:solidFill>
                                        <a:latin typeface="Cambria Math" panose="02040503050406030204" pitchFamily="18" charset="0"/>
                                      </a:rPr>
                                      <m:t>𝐰</m:t>
                                    </m:r>
                                  </m:e>
                                  <m:sup>
                                    <m:r>
                                      <a:rPr lang="en-IN" sz="2400">
                                        <a:solidFill>
                                          <a:schemeClr val="tx1"/>
                                        </a:solidFill>
                                        <a:latin typeface="Cambria Math" panose="02040503050406030204" pitchFamily="18" charset="0"/>
                                      </a:rPr>
                                      <m:t>𝑐</m:t>
                                    </m:r>
                                  </m:sup>
                                </m:sSup>
                                <m:r>
                                  <a:rPr lang="en-IN" sz="2400">
                                    <a:solidFill>
                                      <a:schemeClr val="tx1"/>
                                    </a:solidFill>
                                    <a:latin typeface="Cambria Math" panose="02040503050406030204" pitchFamily="18" charset="0"/>
                                  </a:rPr>
                                  <m:t>,</m:t>
                                </m:r>
                                <m:sSup>
                                  <m:sSupPr>
                                    <m:ctrlPr>
                                      <a:rPr lang="en-IN" sz="2400" i="1">
                                        <a:solidFill>
                                          <a:schemeClr val="tx1"/>
                                        </a:solidFill>
                                        <a:latin typeface="Cambria Math" panose="02040503050406030204" pitchFamily="18" charset="0"/>
                                      </a:rPr>
                                    </m:ctrlPr>
                                  </m:sSupPr>
                                  <m:e>
                                    <m:r>
                                      <a:rPr lang="en-IN" sz="2400" b="1">
                                        <a:solidFill>
                                          <a:schemeClr val="tx1"/>
                                        </a:solidFill>
                                        <a:latin typeface="Cambria Math" panose="02040503050406030204" pitchFamily="18" charset="0"/>
                                      </a:rPr>
                                      <m:t>𝐱</m:t>
                                    </m:r>
                                  </m:e>
                                  <m:sup>
                                    <m:r>
                                      <a:rPr lang="en-IN" sz="2400">
                                        <a:solidFill>
                                          <a:schemeClr val="tx1"/>
                                        </a:solidFill>
                                        <a:latin typeface="Cambria Math" panose="02040503050406030204" pitchFamily="18" charset="0"/>
                                      </a:rPr>
                                      <m:t>𝑡</m:t>
                                    </m:r>
                                  </m:sup>
                                </m:sSup>
                              </m:e>
                            </m:d>
                          </m:e>
                        </m:d>
                      </m:e>
                      <m:sub>
                        <m:r>
                          <a:rPr lang="en-IN" sz="2400" b="0" i="1" smtClean="0">
                            <a:solidFill>
                              <a:schemeClr val="tx1"/>
                            </a:solidFill>
                            <a:latin typeface="Cambria Math" panose="02040503050406030204" pitchFamily="18" charset="0"/>
                          </a:rPr>
                          <m:t>+</m:t>
                        </m:r>
                      </m:sub>
                    </m:sSub>
                  </m:oMath>
                </a14:m>
                <a:r>
                  <a:rPr lang="en-IN" sz="2400" dirty="0" smtClean="0">
                    <a:solidFill>
                      <a:schemeClr val="tx1"/>
                    </a:solidFill>
                    <a:latin typeface="+mj-lt"/>
                  </a:rPr>
                  <a:t> , let </a:t>
                </a:r>
                <a14:m>
                  <m:oMath xmlns:m="http://schemas.openxmlformats.org/officeDocument/2006/math">
                    <m:r>
                      <a:rPr lang="en-IN" sz="2400">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a:solidFill>
                              <a:schemeClr val="tx1"/>
                            </a:solidFill>
                            <a:latin typeface="Cambria Math" panose="02040503050406030204" pitchFamily="18" charset="0"/>
                            <a:ea typeface="Cambria Math" panose="02040503050406030204" pitchFamily="18" charset="0"/>
                          </a:rPr>
                          <m:t> </m:t>
                        </m:r>
                        <m:r>
                          <a:rPr lang="en-IN" sz="2400">
                            <a:solidFill>
                              <a:schemeClr val="tx1"/>
                            </a:solidFill>
                            <a:latin typeface="Cambria Math" panose="02040503050406030204" pitchFamily="18" charset="0"/>
                            <a:ea typeface="Cambria Math" panose="02040503050406030204" pitchFamily="18" charset="0"/>
                          </a:rPr>
                          <m:t>𝑦</m:t>
                        </m:r>
                        <m:r>
                          <a:rPr lang="en-IN" sz="2400">
                            <a:solidFill>
                              <a:schemeClr val="tx1"/>
                            </a:solidFill>
                            <a:latin typeface="Cambria Math" panose="02040503050406030204" pitchFamily="18" charset="0"/>
                            <a:ea typeface="Cambria Math" panose="02040503050406030204" pitchFamily="18" charset="0"/>
                          </a:rPr>
                          <m:t> | </m:t>
                        </m:r>
                        <m:sSup>
                          <m:sSupPr>
                            <m:ctrlPr>
                              <a:rPr lang="en-IN" sz="2400" b="1" i="1">
                                <a:solidFill>
                                  <a:schemeClr val="tx1"/>
                                </a:solidFill>
                                <a:latin typeface="Cambria Math" panose="02040503050406030204" pitchFamily="18" charset="0"/>
                                <a:ea typeface="Cambria Math" panose="02040503050406030204" pitchFamily="18" charset="0"/>
                              </a:rPr>
                            </m:ctrlPr>
                          </m:sSupPr>
                          <m:e>
                            <m:r>
                              <a:rPr lang="en-IN" sz="2400" b="1">
                                <a:solidFill>
                                  <a:schemeClr val="tx1"/>
                                </a:solidFill>
                                <a:latin typeface="Cambria Math" panose="02040503050406030204" pitchFamily="18" charset="0"/>
                                <a:ea typeface="Cambria Math" panose="02040503050406030204" pitchFamily="18" charset="0"/>
                              </a:rPr>
                              <m:t>𝐱</m:t>
                            </m:r>
                          </m:e>
                          <m:sup>
                            <m:r>
                              <a:rPr lang="en-IN" sz="2400" i="1">
                                <a:solidFill>
                                  <a:schemeClr val="tx1"/>
                                </a:solidFill>
                                <a:latin typeface="Cambria Math" panose="02040503050406030204" pitchFamily="18" charset="0"/>
                                <a:ea typeface="Cambria Math" panose="02040503050406030204" pitchFamily="18" charset="0"/>
                              </a:rPr>
                              <m:t>𝑡</m:t>
                            </m:r>
                          </m:sup>
                        </m:sSup>
                        <m:r>
                          <a:rPr lang="en-IN" sz="2400">
                            <a:solidFill>
                              <a:schemeClr val="tx1"/>
                            </a:solidFill>
                            <a:latin typeface="Cambria Math" panose="02040503050406030204" pitchFamily="18" charset="0"/>
                            <a:ea typeface="Cambria Math" panose="02040503050406030204" pitchFamily="18" charset="0"/>
                          </a:rPr>
                          <m:t>,</m:t>
                        </m:r>
                        <m:d>
                          <m:dPr>
                            <m:begChr m:val="{"/>
                            <m:endChr m:val="}"/>
                            <m:ctrlPr>
                              <a:rPr lang="en-IN" sz="2400" b="1" i="1">
                                <a:solidFill>
                                  <a:schemeClr val="tx1"/>
                                </a:solidFill>
                                <a:latin typeface="Cambria Math" panose="02040503050406030204" pitchFamily="18" charset="0"/>
                                <a:ea typeface="Cambria Math" panose="02040503050406030204" pitchFamily="18" charset="0"/>
                              </a:rPr>
                            </m:ctrlPr>
                          </m:dPr>
                          <m:e>
                            <m:sSup>
                              <m:sSupPr>
                                <m:ctrlPr>
                                  <a:rPr lang="en-IN" sz="2400" i="1">
                                    <a:solidFill>
                                      <a:schemeClr val="tx1"/>
                                    </a:solidFill>
                                    <a:latin typeface="Cambria Math" panose="02040503050406030204" pitchFamily="18" charset="0"/>
                                  </a:rPr>
                                </m:ctrlPr>
                              </m:sSupPr>
                              <m:e>
                                <m:r>
                                  <a:rPr lang="en-IN" sz="2400" b="1">
                                    <a:solidFill>
                                      <a:schemeClr val="tx1"/>
                                    </a:solidFill>
                                    <a:latin typeface="Cambria Math" panose="02040503050406030204" pitchFamily="18" charset="0"/>
                                  </a:rPr>
                                  <m:t>𝐰</m:t>
                                </m:r>
                              </m:e>
                              <m:sup>
                                <m:r>
                                  <a:rPr lang="en-IN" sz="2400" i="1">
                                    <a:solidFill>
                                      <a:schemeClr val="tx1"/>
                                    </a:solidFill>
                                    <a:latin typeface="Cambria Math" panose="02040503050406030204" pitchFamily="18" charset="0"/>
                                  </a:rPr>
                                  <m:t>𝑐</m:t>
                                </m:r>
                              </m:sup>
                            </m:sSup>
                          </m:e>
                        </m:d>
                      </m:e>
                    </m:d>
                    <m:r>
                      <a:rPr lang="en-IN" sz="2400" i="1">
                        <a:solidFill>
                          <a:schemeClr val="tx1"/>
                        </a:solidFill>
                        <a:latin typeface="Cambria Math" panose="02040503050406030204" pitchFamily="18" charset="0"/>
                        <a:ea typeface="Cambria Math" panose="02040503050406030204" pitchFamily="18" charset="0"/>
                      </a:rPr>
                      <m:t>=</m:t>
                    </m:r>
                    <m:f>
                      <m:fPr>
                        <m:type m:val="lin"/>
                        <m:ctrlPr>
                          <a:rPr lang="en-IN" sz="2400" i="1">
                            <a:solidFill>
                              <a:schemeClr val="tx1"/>
                            </a:solidFill>
                            <a:latin typeface="Cambria Math" panose="02040503050406030204" pitchFamily="18" charset="0"/>
                            <a:ea typeface="Cambria Math" panose="02040503050406030204" pitchFamily="18" charset="0"/>
                          </a:rPr>
                        </m:ctrlPr>
                      </m:fPr>
                      <m:num>
                        <m:sSub>
                          <m:sSubPr>
                            <m:ctrlPr>
                              <a:rPr lang="en-IN" sz="2400" i="1">
                                <a:solidFill>
                                  <a:schemeClr val="tx1"/>
                                </a:solidFill>
                                <a:latin typeface="Cambria Math" panose="02040503050406030204" pitchFamily="18" charset="0"/>
                              </a:rPr>
                            </m:ctrlPr>
                          </m:sSubPr>
                          <m:e>
                            <m:r>
                              <a:rPr lang="en-IN" sz="2400">
                                <a:solidFill>
                                  <a:schemeClr val="tx1"/>
                                </a:solidFill>
                                <a:latin typeface="Cambria Math" panose="02040503050406030204" pitchFamily="18" charset="0"/>
                              </a:rPr>
                              <m:t>𝜂</m:t>
                            </m:r>
                          </m:e>
                          <m:sub>
                            <m:r>
                              <a:rPr lang="en-IN" sz="2400" i="1">
                                <a:solidFill>
                                  <a:schemeClr val="tx1"/>
                                </a:solidFill>
                                <a:latin typeface="Cambria Math" panose="02040503050406030204" pitchFamily="18" charset="0"/>
                              </a:rPr>
                              <m:t>𝑦</m:t>
                            </m:r>
                          </m:sub>
                        </m:sSub>
                      </m:num>
                      <m:den>
                        <m:nary>
                          <m:naryPr>
                            <m:chr m:val="∑"/>
                            <m:limLoc m:val="subSup"/>
                            <m:ctrlPr>
                              <a:rPr lang="en-IN" sz="2400" i="1">
                                <a:solidFill>
                                  <a:schemeClr val="tx1"/>
                                </a:solidFill>
                                <a:latin typeface="Cambria Math" panose="02040503050406030204" pitchFamily="18" charset="0"/>
                                <a:ea typeface="Cambria Math" panose="02040503050406030204" pitchFamily="18" charset="0"/>
                              </a:rPr>
                            </m:ctrlPr>
                          </m:naryPr>
                          <m:sub>
                            <m:r>
                              <m:rPr>
                                <m:brk m:alnAt="25"/>
                              </m:rPr>
                              <a:rPr lang="en-IN" sz="2400" i="1">
                                <a:solidFill>
                                  <a:schemeClr val="tx1"/>
                                </a:solidFill>
                                <a:latin typeface="Cambria Math" panose="02040503050406030204" pitchFamily="18" charset="0"/>
                                <a:ea typeface="Cambria Math" panose="02040503050406030204" pitchFamily="18" charset="0"/>
                              </a:rPr>
                              <m:t>𝑐</m:t>
                            </m:r>
                            <m:r>
                              <a:rPr lang="en-IN" sz="2400" i="1">
                                <a:solidFill>
                                  <a:schemeClr val="tx1"/>
                                </a:solidFill>
                                <a:latin typeface="Cambria Math" panose="02040503050406030204" pitchFamily="18" charset="0"/>
                                <a:ea typeface="Cambria Math" panose="02040503050406030204" pitchFamily="18" charset="0"/>
                              </a:rPr>
                              <m:t>=1</m:t>
                            </m:r>
                          </m:sub>
                          <m:sup>
                            <m:r>
                              <a:rPr lang="en-IN" sz="2400" i="1">
                                <a:solidFill>
                                  <a:schemeClr val="tx1"/>
                                </a:solidFill>
                                <a:latin typeface="Cambria Math" panose="02040503050406030204" pitchFamily="18" charset="0"/>
                                <a:ea typeface="Cambria Math" panose="02040503050406030204" pitchFamily="18" charset="0"/>
                              </a:rPr>
                              <m:t>𝐶</m:t>
                            </m:r>
                          </m:sup>
                          <m:e>
                            <m:sSub>
                              <m:sSubPr>
                                <m:ctrlPr>
                                  <a:rPr lang="en-IN" sz="2400" i="1">
                                    <a:solidFill>
                                      <a:schemeClr val="tx1"/>
                                    </a:solidFill>
                                    <a:latin typeface="Cambria Math" panose="02040503050406030204" pitchFamily="18" charset="0"/>
                                  </a:rPr>
                                </m:ctrlPr>
                              </m:sSubPr>
                              <m:e>
                                <m:r>
                                  <a:rPr lang="en-IN" sz="2400">
                                    <a:solidFill>
                                      <a:schemeClr val="tx1"/>
                                    </a:solidFill>
                                    <a:latin typeface="Cambria Math" panose="02040503050406030204" pitchFamily="18" charset="0"/>
                                  </a:rPr>
                                  <m:t>𝜂</m:t>
                                </m:r>
                              </m:e>
                              <m:sub>
                                <m:r>
                                  <a:rPr lang="en-IN" sz="2400">
                                    <a:solidFill>
                                      <a:schemeClr val="tx1"/>
                                    </a:solidFill>
                                    <a:latin typeface="Cambria Math" panose="02040503050406030204" pitchFamily="18" charset="0"/>
                                  </a:rPr>
                                  <m:t>𝑐</m:t>
                                </m:r>
                              </m:sub>
                            </m:sSub>
                          </m:e>
                        </m:nary>
                      </m:den>
                    </m:f>
                  </m:oMath>
                </a14:m>
                <a:r>
                  <a:rPr lang="en-IN" sz="2400" dirty="0" smtClean="0">
                    <a:solidFill>
                      <a:schemeClr val="tx1"/>
                    </a:solidFill>
                    <a:latin typeface="+mj-lt"/>
                  </a:rPr>
                  <a:t> and then proceed to obtain an MLE. Something similar to this is indeed used in deep learning</a:t>
                </a:r>
                <a:endParaRPr lang="en-IN" sz="2400" dirty="0">
                  <a:solidFill>
                    <a:schemeClr val="tx1"/>
                  </a:solidFill>
                  <a:latin typeface="+mj-lt"/>
                </a:endParaRPr>
              </a:p>
            </p:txBody>
          </p:sp>
        </mc:Choice>
        <mc:Fallback xmlns="">
          <p:sp>
            <p:nvSpPr>
              <p:cNvPr id="25" name="Rectangular Callout 24"/>
              <p:cNvSpPr>
                <a:spLocks noRot="1" noChangeAspect="1" noMove="1" noResize="1" noEditPoints="1" noAdjustHandles="1" noChangeArrowheads="1" noChangeShapeType="1" noTextEdit="1"/>
              </p:cNvSpPr>
              <p:nvPr/>
            </p:nvSpPr>
            <p:spPr>
              <a:xfrm>
                <a:off x="1947776" y="336084"/>
                <a:ext cx="9669203" cy="1745191"/>
              </a:xfrm>
              <a:prstGeom prst="wedgeRectCallout">
                <a:avLst>
                  <a:gd name="adj1" fmla="val -55485"/>
                  <a:gd name="adj2" fmla="val 38369"/>
                </a:avLst>
              </a:prstGeom>
              <a:blipFill>
                <a:blip r:embed="rId4"/>
                <a:stretch>
                  <a:fillRect r="-1370" b="-2740"/>
                </a:stretch>
              </a:blipFill>
              <a:ln w="38100">
                <a:solidFill>
                  <a:schemeClr val="accent1"/>
                </a:solidFill>
              </a:ln>
            </p:spPr>
            <p:txBody>
              <a:bodyPr/>
              <a:lstStyle/>
              <a:p>
                <a:r>
                  <a:rPr lang="en-IN">
                    <a:noFill/>
                  </a:rPr>
                  <a:t> </a:t>
                </a:r>
              </a:p>
            </p:txBody>
          </p:sp>
        </mc:Fallback>
      </mc:AlternateContent>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9145" y="5135178"/>
            <a:ext cx="1722822" cy="1722822"/>
          </a:xfrm>
          <a:prstGeom prst="rect">
            <a:avLst/>
          </a:prstGeom>
        </p:spPr>
      </p:pic>
      <p:sp>
        <p:nvSpPr>
          <p:cNvPr id="27" name="Rectangular Callout 26"/>
          <p:cNvSpPr/>
          <p:nvPr/>
        </p:nvSpPr>
        <p:spPr>
          <a:xfrm>
            <a:off x="1947776" y="5273051"/>
            <a:ext cx="8862536" cy="1220672"/>
          </a:xfrm>
          <a:prstGeom prst="wedgeRectCallout">
            <a:avLst>
              <a:gd name="adj1" fmla="val -56018"/>
              <a:gd name="adj2" fmla="val 30562"/>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I could do also </a:t>
            </a:r>
            <a:r>
              <a:rPr lang="en-IN" sz="2400" dirty="0" err="1" smtClean="0">
                <a:solidFill>
                  <a:schemeClr val="tx1"/>
                </a:solidFill>
                <a:latin typeface="+mj-lt"/>
              </a:rPr>
              <a:t>kNN</a:t>
            </a:r>
            <a:r>
              <a:rPr lang="en-IN" sz="2400" dirty="0" smtClean="0">
                <a:solidFill>
                  <a:schemeClr val="tx1"/>
                </a:solidFill>
                <a:latin typeface="+mj-lt"/>
              </a:rPr>
              <a:t> or DT and invoke the “probability as proportions” interpretation to assign a test data point to a PMF that simply gives the proportion of each label in the neighbourhood/leaf of that data point!!</a:t>
            </a:r>
            <a:endParaRPr lang="en-IN" sz="2400" dirty="0">
              <a:solidFill>
                <a:schemeClr val="tx1"/>
              </a:solidFill>
              <a:latin typeface="+mj-lt"/>
            </a:endParaRPr>
          </a:p>
        </p:txBody>
      </p:sp>
      <p:sp>
        <p:nvSpPr>
          <p:cNvPr id="28" name="Rectangular Callout 27"/>
          <p:cNvSpPr/>
          <p:nvPr/>
        </p:nvSpPr>
        <p:spPr>
          <a:xfrm>
            <a:off x="3450520" y="3690830"/>
            <a:ext cx="6914109" cy="1242053"/>
          </a:xfrm>
          <a:prstGeom prst="wedgeRectCallout">
            <a:avLst>
              <a:gd name="adj1" fmla="val 63327"/>
              <a:gd name="adj2" fmla="val -46151"/>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However, be warned that generating a PMF using DT/</a:t>
            </a:r>
            <a:r>
              <a:rPr lang="en-IN" sz="2400" dirty="0" err="1" smtClean="0">
                <a:solidFill>
                  <a:schemeClr val="tx1"/>
                </a:solidFill>
                <a:latin typeface="+mj-lt"/>
              </a:rPr>
              <a:t>kNN</a:t>
            </a:r>
            <a:r>
              <a:rPr lang="en-IN" sz="2400" dirty="0" smtClean="0">
                <a:solidFill>
                  <a:schemeClr val="tx1"/>
                </a:solidFill>
                <a:latin typeface="+mj-lt"/>
              </a:rPr>
              <a:t> need not necessarily be an MLE since we have not explicitly maximized any likelihood function here</a:t>
            </a:r>
            <a:endParaRPr lang="en-IN" sz="2400" dirty="0">
              <a:solidFill>
                <a:schemeClr val="tx1"/>
              </a:solidFill>
              <a:latin typeface="+mj-lt"/>
            </a:endParaRPr>
          </a:p>
        </p:txBody>
      </p:sp>
    </p:spTree>
    <p:extLst>
      <p:ext uri="{BB962C8B-B14F-4D97-AF65-F5344CB8AC3E}">
        <p14:creationId xmlns:p14="http://schemas.microsoft.com/office/powerpoint/2010/main" val="1638444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par>
                          <p:cTn id="35" fill="hold">
                            <p:stCondLst>
                              <p:cond delay="0"/>
                            </p:stCondLst>
                            <p:childTnLst>
                              <p:par>
                                <p:cTn id="36" presetID="22" presetClass="entr" presetSubtype="2" fill="hold" grpId="0" nodeType="after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right)">
                                      <p:cBhvr>
                                        <p:cTn id="38" dur="5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par>
                          <p:cTn id="43" fill="hold">
                            <p:stCondLst>
                              <p:cond delay="0"/>
                            </p:stCondLst>
                            <p:childTnLst>
                              <p:par>
                                <p:cTn id="44" presetID="22" presetClass="entr" presetSubtype="8" fill="hold" grpId="0" nodeType="after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ipe(left)">
                                      <p:cBhvr>
                                        <p:cTn id="46" dur="500"/>
                                        <p:tgtEl>
                                          <p:spTgt spid="25"/>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par>
                          <p:cTn id="51" fill="hold">
                            <p:stCondLst>
                              <p:cond delay="0"/>
                            </p:stCondLst>
                            <p:childTnLst>
                              <p:par>
                                <p:cTn id="52" presetID="22" presetClass="entr" presetSubtype="8" fill="hold" grpId="0" nodeType="after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wipe(left)">
                                      <p:cBhvr>
                                        <p:cTn id="54" dur="500"/>
                                        <p:tgtEl>
                                          <p:spTgt spid="27"/>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grpId="0" nodeType="click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wipe(right)">
                                      <p:cBhvr>
                                        <p:cTn id="5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3" grpId="0" animBg="1"/>
      <p:bldP spid="25" grpId="0" animBg="1"/>
      <p:bldP spid="27" grpId="0" animBg="1"/>
      <p:bldP spid="2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General Recipe for MLE Algorithms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746376"/>
              </a:xfrm>
            </p:spPr>
            <p:txBody>
              <a:bodyPr>
                <a:normAutofit/>
              </a:bodyPr>
              <a:lstStyle/>
              <a:p>
                <a:r>
                  <a:rPr lang="en-IN" dirty="0" smtClean="0"/>
                  <a:t>Given a problem with label set </a:t>
                </a:r>
                <a14:m>
                  <m:oMath xmlns:m="http://schemas.openxmlformats.org/officeDocument/2006/math">
                    <m:r>
                      <a:rPr lang="en-IN" i="1" smtClean="0">
                        <a:latin typeface="Cambria Math" panose="02040503050406030204" pitchFamily="18" charset="0"/>
                        <a:ea typeface="Cambria Math" panose="02040503050406030204" pitchFamily="18" charset="0"/>
                      </a:rPr>
                      <m:t>𝒴</m:t>
                    </m:r>
                  </m:oMath>
                </a14:m>
                <a:r>
                  <a:rPr lang="en-IN" dirty="0" smtClean="0"/>
                  <a:t>, find a way to map data features </a:t>
                </a:r>
                <a14:m>
                  <m:oMath xmlns:m="http://schemas.openxmlformats.org/officeDocument/2006/math">
                    <m:r>
                      <a:rPr lang="en-IN" b="1" i="0" smtClean="0">
                        <a:latin typeface="Cambria Math" panose="02040503050406030204" pitchFamily="18" charset="0"/>
                      </a:rPr>
                      <m:t>𝐱</m:t>
                    </m:r>
                  </m:oMath>
                </a14:m>
                <a:r>
                  <a:rPr lang="en-IN" dirty="0" smtClean="0"/>
                  <a:t> to PMFs </a:t>
                </a:r>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 </m:t>
                        </m:r>
                        <m:r>
                          <a:rPr lang="en-IN" b="1" i="0" smtClean="0">
                            <a:latin typeface="Cambria Math" panose="02040503050406030204" pitchFamily="18" charset="0"/>
                            <a:ea typeface="Cambria Math" panose="02040503050406030204" pitchFamily="18" charset="0"/>
                          </a:rPr>
                          <m:t>𝐱</m:t>
                        </m:r>
                        <m:r>
                          <a:rPr lang="en-IN" b="0" i="1" smtClean="0">
                            <a:latin typeface="Cambria Math" panose="02040503050406030204" pitchFamily="18" charset="0"/>
                            <a:ea typeface="Cambria Math" panose="02040503050406030204" pitchFamily="18" charset="0"/>
                          </a:rPr>
                          <m:t>, </m:t>
                        </m:r>
                        <m:r>
                          <a:rPr lang="en-IN" b="1" i="0" smtClean="0">
                            <a:latin typeface="Cambria Math" panose="02040503050406030204" pitchFamily="18" charset="0"/>
                            <a:ea typeface="Cambria Math" panose="02040503050406030204" pitchFamily="18" charset="0"/>
                          </a:rPr>
                          <m:t>𝐦</m:t>
                        </m:r>
                      </m:e>
                    </m:d>
                  </m:oMath>
                </a14:m>
                <a:r>
                  <a:rPr lang="en-IN" dirty="0" smtClean="0"/>
                  <a:t> with support </a:t>
                </a:r>
                <a14:m>
                  <m:oMath xmlns:m="http://schemas.openxmlformats.org/officeDocument/2006/math">
                    <m:r>
                      <a:rPr lang="en-IN" i="1" smtClean="0">
                        <a:latin typeface="Cambria Math" panose="02040503050406030204" pitchFamily="18" charset="0"/>
                        <a:ea typeface="Cambria Math" panose="02040503050406030204" pitchFamily="18" charset="0"/>
                      </a:rPr>
                      <m:t>𝒴</m:t>
                    </m:r>
                  </m:oMath>
                </a14:m>
                <a:endParaRPr lang="en-IN" dirty="0" smtClean="0"/>
              </a:p>
              <a:p>
                <a:pPr lvl="2"/>
                <a:r>
                  <a:rPr lang="en-IN" dirty="0" smtClean="0"/>
                  <a:t>The notation </a:t>
                </a:r>
                <a14:m>
                  <m:oMath xmlns:m="http://schemas.openxmlformats.org/officeDocument/2006/math">
                    <m:r>
                      <a:rPr lang="en-IN" b="1" i="0" smtClean="0">
                        <a:latin typeface="Cambria Math" panose="02040503050406030204" pitchFamily="18" charset="0"/>
                      </a:rPr>
                      <m:t>𝐦</m:t>
                    </m:r>
                  </m:oMath>
                </a14:m>
                <a:r>
                  <a:rPr lang="en-IN" dirty="0" smtClean="0"/>
                  <a:t> captures parameters in the model (e.g. vectors, bias terms)</a:t>
                </a:r>
              </a:p>
              <a:p>
                <a:pPr lvl="2"/>
                <a:r>
                  <a:rPr lang="en-IN" dirty="0" smtClean="0"/>
                  <a:t>For binary classification, </a:t>
                </a:r>
                <a14:m>
                  <m:oMath xmlns:m="http://schemas.openxmlformats.org/officeDocument/2006/math">
                    <m:r>
                      <a:rPr lang="en-IN" i="1" smtClean="0">
                        <a:latin typeface="Cambria Math" panose="02040503050406030204" pitchFamily="18" charset="0"/>
                        <a:ea typeface="Cambria Math" panose="02040503050406030204" pitchFamily="18" charset="0"/>
                      </a:rPr>
                      <m:t>𝒴</m:t>
                    </m:r>
                    <m:r>
                      <a:rPr lang="en-IN" b="0" i="1" smtClean="0">
                        <a:latin typeface="Cambria Math" panose="02040503050406030204" pitchFamily="18" charset="0"/>
                        <a:ea typeface="Cambria Math" panose="02040503050406030204" pitchFamily="18" charset="0"/>
                      </a:rPr>
                      <m:t>=</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−1,1</m:t>
                        </m:r>
                      </m:e>
                    </m:d>
                  </m:oMath>
                </a14:m>
                <a:r>
                  <a:rPr lang="en-IN" dirty="0" smtClean="0"/>
                  <a:t> and </a:t>
                </a:r>
                <a14:m>
                  <m:oMath xmlns:m="http://schemas.openxmlformats.org/officeDocument/2006/math">
                    <m:r>
                      <a:rPr lang="en-IN" b="1" i="0" smtClean="0">
                        <a:latin typeface="Cambria Math" panose="02040503050406030204" pitchFamily="18" charset="0"/>
                      </a:rPr>
                      <m:t>𝐦</m:t>
                    </m:r>
                    <m:r>
                      <a:rPr lang="en-IN" b="0" i="1" smtClean="0">
                        <a:latin typeface="Cambria Math" panose="02040503050406030204" pitchFamily="18" charset="0"/>
                      </a:rPr>
                      <m:t>=</m:t>
                    </m:r>
                    <m:r>
                      <a:rPr lang="en-IN" b="1" i="0" smtClean="0">
                        <a:latin typeface="Cambria Math" panose="02040503050406030204" pitchFamily="18" charset="0"/>
                      </a:rPr>
                      <m:t>𝐰</m:t>
                    </m:r>
                  </m:oMath>
                </a14:m>
                <a:endParaRPr lang="en-IN" b="1" i="0" dirty="0" smtClean="0"/>
              </a:p>
              <a:p>
                <a:pPr lvl="2"/>
                <a:r>
                  <a:rPr lang="en-IN" dirty="0" smtClean="0"/>
                  <a:t>For multiclassification,</a:t>
                </a:r>
                <a14:m>
                  <m:oMath xmlns:m="http://schemas.openxmlformats.org/officeDocument/2006/math">
                    <m:r>
                      <a:rPr lang="en-IN" i="1" smtClean="0">
                        <a:latin typeface="Cambria Math" panose="02040503050406030204" pitchFamily="18" charset="0"/>
                        <a:ea typeface="Cambria Math" panose="02040503050406030204" pitchFamily="18" charset="0"/>
                      </a:rPr>
                      <m:t>𝒴</m:t>
                    </m:r>
                    <m:r>
                      <a:rPr lang="en-IN" b="0" i="1" smtClean="0">
                        <a:latin typeface="Cambria Math" panose="02040503050406030204" pitchFamily="18" charset="0"/>
                        <a:ea typeface="Cambria Math" panose="02040503050406030204" pitchFamily="18" charset="0"/>
                      </a:rPr>
                      <m:t>=</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𝐶</m:t>
                        </m:r>
                      </m:e>
                    </m:d>
                  </m:oMath>
                </a14:m>
                <a:r>
                  <a:rPr lang="en-IN" dirty="0" smtClean="0"/>
                  <a:t> and </a:t>
                </a:r>
                <a14:m>
                  <m:oMath xmlns:m="http://schemas.openxmlformats.org/officeDocument/2006/math">
                    <m:r>
                      <a:rPr lang="en-IN" b="1" i="0" smtClean="0">
                        <a:latin typeface="Cambria Math" panose="02040503050406030204" pitchFamily="18" charset="0"/>
                      </a:rPr>
                      <m:t>𝐦</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1" i="0" smtClean="0">
                                <a:latin typeface="Cambria Math" panose="02040503050406030204" pitchFamily="18" charset="0"/>
                              </a:rPr>
                              <m:t>𝐰</m:t>
                            </m:r>
                          </m:e>
                          <m:sup>
                            <m:r>
                              <a:rPr lang="en-IN" b="0" i="1" smtClean="0">
                                <a:latin typeface="Cambria Math" panose="02040503050406030204" pitchFamily="18" charset="0"/>
                              </a:rPr>
                              <m:t>1</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1" i="0" smtClean="0">
                                <a:latin typeface="Cambria Math" panose="02040503050406030204" pitchFamily="18" charset="0"/>
                              </a:rPr>
                              <m:t>𝐰</m:t>
                            </m:r>
                          </m:e>
                          <m:sup>
                            <m:r>
                              <a:rPr lang="en-IN" b="0" i="1" smtClean="0">
                                <a:latin typeface="Cambria Math" panose="02040503050406030204" pitchFamily="18" charset="0"/>
                              </a:rPr>
                              <m:t>𝐶</m:t>
                            </m:r>
                          </m:sup>
                        </m:sSup>
                      </m:e>
                    </m:d>
                  </m:oMath>
                </a14:m>
                <a:endParaRPr lang="en-IN" dirty="0" smtClean="0"/>
              </a:p>
              <a:p>
                <a:r>
                  <a:rPr lang="en-IN" dirty="0" smtClean="0"/>
                  <a:t>The function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 </m:t>
                        </m:r>
                        <m:r>
                          <a:rPr lang="en-IN" b="1">
                            <a:latin typeface="Cambria Math" panose="02040503050406030204" pitchFamily="18" charset="0"/>
                            <a:ea typeface="Cambria Math" panose="02040503050406030204" pitchFamily="18" charset="0"/>
                          </a:rPr>
                          <m:t>𝐱</m:t>
                        </m:r>
                        <m:r>
                          <a:rPr lang="en-IN" i="1">
                            <a:latin typeface="Cambria Math" panose="02040503050406030204" pitchFamily="18" charset="0"/>
                            <a:ea typeface="Cambria Math" panose="02040503050406030204" pitchFamily="18" charset="0"/>
                          </a:rPr>
                          <m:t>, </m:t>
                        </m:r>
                        <m:r>
                          <a:rPr lang="en-IN" b="1">
                            <a:latin typeface="Cambria Math" panose="02040503050406030204" pitchFamily="18" charset="0"/>
                            <a:ea typeface="Cambria Math" panose="02040503050406030204" pitchFamily="18" charset="0"/>
                          </a:rPr>
                          <m:t>𝐦</m:t>
                        </m:r>
                      </m:e>
                    </m:d>
                  </m:oMath>
                </a14:m>
                <a:r>
                  <a:rPr lang="en-IN" dirty="0" smtClean="0"/>
                  <a:t> is often called the </a:t>
                </a:r>
                <a:r>
                  <a:rPr lang="en-IN" i="1" dirty="0" smtClean="0"/>
                  <a:t>likelihood function</a:t>
                </a:r>
              </a:p>
              <a:p>
                <a:r>
                  <a:rPr lang="en-IN" dirty="0"/>
                  <a:t>The function </a:t>
                </a:r>
                <a14:m>
                  <m:oMath xmlns:m="http://schemas.openxmlformats.org/officeDocument/2006/math">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ln</m:t>
                        </m:r>
                      </m:fName>
                      <m:e>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 </m:t>
                            </m:r>
                            <m:r>
                              <a:rPr lang="en-IN" b="1">
                                <a:latin typeface="Cambria Math" panose="02040503050406030204" pitchFamily="18" charset="0"/>
                                <a:ea typeface="Cambria Math" panose="02040503050406030204" pitchFamily="18" charset="0"/>
                              </a:rPr>
                              <m:t>𝐱</m:t>
                            </m:r>
                            <m:r>
                              <a:rPr lang="en-IN" i="1">
                                <a:latin typeface="Cambria Math" panose="02040503050406030204" pitchFamily="18" charset="0"/>
                                <a:ea typeface="Cambria Math" panose="02040503050406030204" pitchFamily="18" charset="0"/>
                              </a:rPr>
                              <m:t>, </m:t>
                            </m:r>
                            <m:r>
                              <a:rPr lang="en-IN" b="1">
                                <a:latin typeface="Cambria Math" panose="02040503050406030204" pitchFamily="18" charset="0"/>
                                <a:ea typeface="Cambria Math" panose="02040503050406030204" pitchFamily="18" charset="0"/>
                              </a:rPr>
                              <m:t>𝐦</m:t>
                            </m:r>
                          </m:e>
                        </m:d>
                      </m:e>
                    </m:func>
                  </m:oMath>
                </a14:m>
                <a:r>
                  <a:rPr lang="en-IN" dirty="0" smtClean="0"/>
                  <a:t> called </a:t>
                </a:r>
                <a:r>
                  <a:rPr lang="en-IN" i="1" dirty="0" smtClean="0"/>
                  <a:t>negative log likelihood function</a:t>
                </a:r>
                <a:endParaRPr lang="en-IN" dirty="0" smtClean="0"/>
              </a:p>
              <a:p>
                <a:r>
                  <a:rPr lang="en-IN" dirty="0" smtClean="0"/>
                  <a:t>Given data </a:t>
                </a:r>
                <a14:m>
                  <m:oMath xmlns:m="http://schemas.openxmlformats.org/officeDocument/2006/math">
                    <m:sSubSup>
                      <m:sSubSupPr>
                        <m:ctrlPr>
                          <a:rPr lang="en-IN" b="0" i="1" smtClean="0">
                            <a:latin typeface="Cambria Math" panose="02040503050406030204" pitchFamily="18" charset="0"/>
                          </a:rPr>
                        </m:ctrlPr>
                      </m:sSubSupPr>
                      <m:e>
                        <m:d>
                          <m:dPr>
                            <m:begChr m:val="{"/>
                            <m:endChr m:val="}"/>
                            <m:ctrlPr>
                              <a:rPr lang="en-IN" b="0" i="1" smtClean="0">
                                <a:latin typeface="Cambria Math" panose="02040503050406030204" pitchFamily="18" charset="0"/>
                              </a:rPr>
                            </m:ctrlPr>
                          </m:dPr>
                          <m:e>
                            <m:d>
                              <m:dPr>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𝑖</m:t>
                                    </m:r>
                                  </m:sup>
                                </m:sSup>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𝑦</m:t>
                                    </m:r>
                                  </m:e>
                                  <m:sup>
                                    <m:r>
                                      <a:rPr lang="en-IN" i="1">
                                        <a:latin typeface="Cambria Math" panose="02040503050406030204" pitchFamily="18" charset="0"/>
                                      </a:rPr>
                                      <m:t>𝑖</m:t>
                                    </m:r>
                                  </m:sup>
                                </m:sSup>
                              </m:e>
                            </m:d>
                          </m:e>
                        </m:d>
                      </m:e>
                      <m:sub>
                        <m:r>
                          <a:rPr lang="en-IN" b="0" i="1" smtClean="0">
                            <a:latin typeface="Cambria Math" panose="02040503050406030204" pitchFamily="18" charset="0"/>
                          </a:rPr>
                          <m:t>𝑖</m:t>
                        </m:r>
                        <m:r>
                          <a:rPr lang="en-IN" b="0" i="1" smtClean="0">
                            <a:latin typeface="Cambria Math" panose="02040503050406030204" pitchFamily="18" charset="0"/>
                          </a:rPr>
                          <m:t>=1</m:t>
                        </m:r>
                      </m:sub>
                      <m:sup>
                        <m:r>
                          <a:rPr lang="en-IN" b="0" i="1" smtClean="0">
                            <a:latin typeface="Cambria Math" panose="02040503050406030204" pitchFamily="18" charset="0"/>
                          </a:rPr>
                          <m:t>𝑛</m:t>
                        </m:r>
                      </m:sup>
                    </m:sSubSup>
                  </m:oMath>
                </a14:m>
                <a:r>
                  <a:rPr lang="en-IN" dirty="0" smtClean="0"/>
                  <a:t>, find the model parameters that maximize likelihood function i.e. think that the training labels are very likely</a:t>
                </a:r>
                <a:br>
                  <a:rPr lang="en-IN" dirty="0" smtClean="0"/>
                </a:br>
                <a14:m>
                  <m:oMath xmlns:m="http://schemas.openxmlformats.org/officeDocument/2006/math">
                    <m:sSub>
                      <m:sSubPr>
                        <m:ctrlPr>
                          <a:rPr lang="en-IN" b="0" i="1" dirty="0" smtClean="0">
                            <a:latin typeface="Cambria Math" panose="02040503050406030204" pitchFamily="18" charset="0"/>
                          </a:rPr>
                        </m:ctrlPr>
                      </m:sSubPr>
                      <m:e>
                        <m:acc>
                          <m:accPr>
                            <m:chr m:val="̂"/>
                            <m:ctrlPr>
                              <a:rPr lang="en-IN" b="0" i="1" smtClean="0">
                                <a:latin typeface="Cambria Math" panose="02040503050406030204" pitchFamily="18" charset="0"/>
                              </a:rPr>
                            </m:ctrlPr>
                          </m:accPr>
                          <m:e>
                            <m:r>
                              <a:rPr lang="en-IN" b="1" i="0" smtClean="0">
                                <a:latin typeface="Cambria Math" panose="02040503050406030204" pitchFamily="18" charset="0"/>
                              </a:rPr>
                              <m:t>𝐦</m:t>
                            </m:r>
                          </m:e>
                        </m:acc>
                      </m:e>
                      <m:sub>
                        <m:r>
                          <m:rPr>
                            <m:sty m:val="p"/>
                          </m:rPr>
                          <a:rPr lang="en-IN" b="0" i="0" dirty="0" smtClean="0">
                            <a:latin typeface="Cambria Math" panose="02040503050406030204" pitchFamily="18" charset="0"/>
                          </a:rPr>
                          <m:t>MLE</m:t>
                        </m:r>
                      </m:sub>
                    </m:sSub>
                    <m:r>
                      <a:rPr lang="en-IN" b="0" i="1" dirty="0" smtClean="0">
                        <a:latin typeface="Cambria Math" panose="02040503050406030204" pitchFamily="18" charset="0"/>
                      </a:rPr>
                      <m:t>=</m:t>
                    </m:r>
                    <m:func>
                      <m:funcPr>
                        <m:ctrlPr>
                          <a:rPr lang="en-IN" b="0" i="1" dirty="0" smtClean="0">
                            <a:latin typeface="Cambria Math" panose="02040503050406030204" pitchFamily="18" charset="0"/>
                          </a:rPr>
                        </m:ctrlPr>
                      </m:funcPr>
                      <m:fName>
                        <m:r>
                          <m:rPr>
                            <m:sty m:val="p"/>
                          </m:rPr>
                          <a:rPr lang="en-IN" b="0" i="0" dirty="0" smtClean="0">
                            <a:latin typeface="Cambria Math" panose="02040503050406030204" pitchFamily="18" charset="0"/>
                          </a:rPr>
                          <m:t>arg</m:t>
                        </m:r>
                      </m:fName>
                      <m:e>
                        <m:func>
                          <m:funcPr>
                            <m:ctrlPr>
                              <a:rPr lang="en-IN" b="0" i="1" dirty="0" smtClean="0">
                                <a:latin typeface="Cambria Math" panose="02040503050406030204" pitchFamily="18" charset="0"/>
                              </a:rPr>
                            </m:ctrlPr>
                          </m:funcPr>
                          <m:fName>
                            <m:limLow>
                              <m:limLowPr>
                                <m:ctrlPr>
                                  <a:rPr lang="en-IN" b="0" i="1" dirty="0" smtClean="0">
                                    <a:latin typeface="Cambria Math" panose="02040503050406030204" pitchFamily="18" charset="0"/>
                                  </a:rPr>
                                </m:ctrlPr>
                              </m:limLowPr>
                              <m:e>
                                <m:r>
                                  <m:rPr>
                                    <m:sty m:val="p"/>
                                  </m:rPr>
                                  <a:rPr lang="en-IN" b="0" i="0" dirty="0" smtClean="0">
                                    <a:latin typeface="Cambria Math" panose="02040503050406030204" pitchFamily="18" charset="0"/>
                                  </a:rPr>
                                  <m:t>min</m:t>
                                </m:r>
                              </m:e>
                              <m:lim>
                                <m:r>
                                  <a:rPr lang="en-IN" b="1" i="0" dirty="0" smtClean="0">
                                    <a:latin typeface="Cambria Math" panose="02040503050406030204" pitchFamily="18" charset="0"/>
                                  </a:rPr>
                                  <m:t>𝐦</m:t>
                                </m:r>
                              </m:lim>
                            </m:limLow>
                          </m:fName>
                          <m:e>
                            <m:r>
                              <a:rPr lang="en-IN" b="0" i="1" dirty="0" smtClean="0">
                                <a:latin typeface="Cambria Math" panose="02040503050406030204" pitchFamily="18" charset="0"/>
                              </a:rPr>
                              <m:t> </m:t>
                            </m:r>
                            <m:nary>
                              <m:naryPr>
                                <m:chr m:val="∑"/>
                                <m:limLoc m:val="subSup"/>
                                <m:ctrlPr>
                                  <a:rPr lang="en-IN" b="0" i="1" dirty="0" smtClean="0">
                                    <a:latin typeface="Cambria Math" panose="02040503050406030204" pitchFamily="18" charset="0"/>
                                  </a:rPr>
                                </m:ctrlPr>
                              </m:naryPr>
                              <m:sub>
                                <m:r>
                                  <m:rPr>
                                    <m:brk m:alnAt="25"/>
                                  </m:rPr>
                                  <a:rPr lang="en-IN" b="0" i="1" dirty="0" smtClean="0">
                                    <a:latin typeface="Cambria Math" panose="02040503050406030204" pitchFamily="18" charset="0"/>
                                  </a:rPr>
                                  <m:t>𝑖</m:t>
                                </m:r>
                                <m:r>
                                  <a:rPr lang="en-IN" b="0" i="1" dirty="0" smtClean="0">
                                    <a:latin typeface="Cambria Math" panose="02040503050406030204" pitchFamily="18" charset="0"/>
                                  </a:rPr>
                                  <m:t>=1</m:t>
                                </m:r>
                              </m:sub>
                              <m:sup>
                                <m:r>
                                  <a:rPr lang="en-IN" b="0" i="1" dirty="0" smtClean="0">
                                    <a:latin typeface="Cambria Math" panose="02040503050406030204" pitchFamily="18" charset="0"/>
                                  </a:rPr>
                                  <m:t>𝑛</m:t>
                                </m:r>
                              </m:sup>
                              <m:e>
                                <m:r>
                                  <a:rPr lang="en-IN" b="0" i="1" dirty="0" smtClean="0">
                                    <a:latin typeface="Cambria Math" panose="02040503050406030204" pitchFamily="18" charset="0"/>
                                  </a:rPr>
                                  <m:t>−</m:t>
                                </m:r>
                                <m:func>
                                  <m:funcPr>
                                    <m:ctrlPr>
                                      <a:rPr lang="en-IN" b="0" i="1" dirty="0" smtClean="0">
                                        <a:latin typeface="Cambria Math" panose="02040503050406030204" pitchFamily="18" charset="0"/>
                                      </a:rPr>
                                    </m:ctrlPr>
                                  </m:funcPr>
                                  <m:fName>
                                    <m:r>
                                      <m:rPr>
                                        <m:sty m:val="p"/>
                                      </m:rPr>
                                      <a:rPr lang="en-IN" b="0" i="0" dirty="0" smtClean="0">
                                        <a:latin typeface="Cambria Math" panose="02040503050406030204" pitchFamily="18" charset="0"/>
                                      </a:rPr>
                                      <m:t>ln</m:t>
                                    </m:r>
                                  </m:fName>
                                  <m:e>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𝑦</m:t>
                                            </m:r>
                                          </m:e>
                                          <m:sup>
                                            <m:r>
                                              <a:rPr lang="en-IN" b="0" i="1" smtClean="0">
                                                <a:latin typeface="Cambria Math" panose="02040503050406030204" pitchFamily="18" charset="0"/>
                                                <a:ea typeface="Cambria Math" panose="02040503050406030204" pitchFamily="18" charset="0"/>
                                              </a:rPr>
                                              <m:t>𝑖</m:t>
                                            </m:r>
                                          </m:sup>
                                        </m:sSup>
                                        <m:r>
                                          <a:rPr lang="en-IN" b="0" i="1" smtClean="0">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 </m:t>
                                        </m:r>
                                        <m:sSup>
                                          <m:sSupPr>
                                            <m:ctrlPr>
                                              <a:rPr lang="en-IN" b="1" i="1" smtClean="0">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b="0" i="1" smtClean="0">
                                                <a:latin typeface="Cambria Math" panose="02040503050406030204" pitchFamily="18" charset="0"/>
                                                <a:ea typeface="Cambria Math" panose="02040503050406030204" pitchFamily="18" charset="0"/>
                                              </a:rPr>
                                              <m:t>𝑖</m:t>
                                            </m:r>
                                          </m:sup>
                                        </m:sSup>
                                        <m:r>
                                          <a:rPr lang="en-IN" i="1">
                                            <a:latin typeface="Cambria Math" panose="02040503050406030204" pitchFamily="18" charset="0"/>
                                            <a:ea typeface="Cambria Math" panose="02040503050406030204" pitchFamily="18" charset="0"/>
                                          </a:rPr>
                                          <m:t>, </m:t>
                                        </m:r>
                                        <m:r>
                                          <a:rPr lang="en-IN" b="1">
                                            <a:latin typeface="Cambria Math" panose="02040503050406030204" pitchFamily="18" charset="0"/>
                                            <a:ea typeface="Cambria Math" panose="02040503050406030204" pitchFamily="18" charset="0"/>
                                          </a:rPr>
                                          <m:t>𝐦</m:t>
                                        </m:r>
                                      </m:e>
                                    </m:d>
                                  </m:e>
                                </m:func>
                              </m:e>
                            </m:nary>
                          </m:e>
                        </m:func>
                      </m:e>
                    </m:func>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746376"/>
              </a:xfrm>
              <a:blipFill>
                <a:blip r:embed="rId2"/>
                <a:stretch>
                  <a:fillRect l="-562" t="-2545" r="-204"/>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12</a:t>
            </a:fld>
            <a:endParaRPr lang="en-US"/>
          </a:p>
        </p:txBody>
      </p:sp>
    </p:spTree>
    <p:extLst>
      <p:ext uri="{BB962C8B-B14F-4D97-AF65-F5344CB8AC3E}">
        <p14:creationId xmlns:p14="http://schemas.microsoft.com/office/powerpoint/2010/main" val="147206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Probabilistic Regression</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5746376"/>
              </a:xfrm>
            </p:spPr>
            <p:txBody>
              <a:bodyPr/>
              <a:lstStyle/>
              <a:p>
                <a:r>
                  <a:rPr lang="en-IN" dirty="0" smtClean="0"/>
                  <a:t>In order to perform probabilistic regression I have to assign a label distribution over all </a:t>
                </a:r>
                <a14:m>
                  <m:oMath xmlns:m="http://schemas.openxmlformats.org/officeDocument/2006/math">
                    <m:r>
                      <a:rPr lang="en-IN" i="1" smtClean="0">
                        <a:latin typeface="Cambria Math" panose="02040503050406030204" pitchFamily="18" charset="0"/>
                        <a:ea typeface="Cambria Math" panose="02040503050406030204" pitchFamily="18" charset="0"/>
                      </a:rPr>
                      <m:t>ℝ</m:t>
                    </m:r>
                  </m:oMath>
                </a14:m>
                <a:r>
                  <a:rPr lang="en-IN" dirty="0" smtClean="0"/>
                  <a:t> for every data point </a:t>
                </a:r>
                <a14:m>
                  <m:oMath xmlns:m="http://schemas.openxmlformats.org/officeDocument/2006/math">
                    <m:r>
                      <a:rPr lang="en-IN" b="1" i="0" smtClean="0">
                        <a:latin typeface="Cambria Math" panose="02040503050406030204" pitchFamily="18" charset="0"/>
                      </a:rPr>
                      <m:t>𝐱</m:t>
                    </m:r>
                  </m:oMath>
                </a14:m>
                <a:r>
                  <a:rPr lang="en-IN" b="1" dirty="0" smtClean="0"/>
                  <a:t> </a:t>
                </a:r>
                <a:r>
                  <a:rPr lang="en-IN" dirty="0" smtClean="0"/>
                  <a:t>using a PDF</a:t>
                </a:r>
              </a:p>
              <a:p>
                <a:r>
                  <a:rPr lang="en-IN" dirty="0" smtClean="0"/>
                  <a:t>Suppose I decide to do that using a Gaussian distribution – need to decide on a mean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𝜇</m:t>
                        </m:r>
                      </m:e>
                      <m:sub>
                        <m:r>
                          <a:rPr lang="en-IN" b="1" i="0" smtClean="0">
                            <a:latin typeface="Cambria Math" panose="02040503050406030204" pitchFamily="18" charset="0"/>
                          </a:rPr>
                          <m:t>𝐱</m:t>
                        </m:r>
                      </m:sub>
                    </m:sSub>
                  </m:oMath>
                </a14:m>
                <a:r>
                  <a:rPr lang="en-IN" dirty="0" smtClean="0"/>
                  <a:t> and a variance </a:t>
                </a:r>
                <a14:m>
                  <m:oMath xmlns:m="http://schemas.openxmlformats.org/officeDocument/2006/math">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𝜎</m:t>
                        </m:r>
                      </m:e>
                      <m:sub>
                        <m:r>
                          <a:rPr lang="en-IN" b="1" i="0" smtClean="0">
                            <a:latin typeface="Cambria Math" panose="02040503050406030204" pitchFamily="18" charset="0"/>
                          </a:rPr>
                          <m:t>𝐱</m:t>
                        </m:r>
                      </m:sub>
                      <m:sup>
                        <m:r>
                          <a:rPr lang="en-IN" b="0" i="1" smtClean="0">
                            <a:latin typeface="Cambria Math" panose="02040503050406030204" pitchFamily="18" charset="0"/>
                          </a:rPr>
                          <m:t>2</m:t>
                        </m:r>
                      </m:sup>
                    </m:sSubSup>
                    <m:r>
                      <a:rPr lang="en-IN" b="0" i="1" smtClean="0">
                        <a:latin typeface="Cambria Math" panose="02040503050406030204" pitchFamily="18" charset="0"/>
                      </a:rPr>
                      <m:t>&gt;0</m:t>
                    </m:r>
                  </m:oMath>
                </a14:m>
                <a:endParaRPr lang="en-IN" dirty="0" smtClean="0"/>
              </a:p>
              <a:p>
                <a:r>
                  <a:rPr lang="en-IN" b="1" dirty="0" smtClean="0"/>
                  <a:t>Popular choice</a:t>
                </a:r>
                <a:r>
                  <a:rPr lang="en-IN" dirty="0" smtClean="0"/>
                  <a:t>: Let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𝜇</m:t>
                        </m:r>
                      </m:e>
                      <m:sub>
                        <m:r>
                          <a:rPr lang="en-IN" b="1" i="0" smtClean="0">
                            <a:latin typeface="Cambria Math" panose="02040503050406030204" pitchFamily="18" charset="0"/>
                          </a:rPr>
                          <m:t>𝐱</m:t>
                        </m:r>
                      </m:sub>
                    </m:sSub>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1" i="0" smtClean="0">
                            <a:latin typeface="Cambria Math" panose="02040503050406030204" pitchFamily="18" charset="0"/>
                          </a:rPr>
                          <m:t>𝐰</m:t>
                        </m:r>
                      </m:e>
                      <m:sup>
                        <m:r>
                          <a:rPr lang="en-IN" b="0" i="1" smtClean="0">
                            <a:latin typeface="Cambria Math" panose="02040503050406030204" pitchFamily="18" charset="0"/>
                          </a:rPr>
                          <m:t>⊤</m:t>
                        </m:r>
                      </m:sup>
                    </m:sSup>
                    <m:r>
                      <a:rPr lang="en-IN" b="1" i="0" smtClean="0">
                        <a:latin typeface="Cambria Math" panose="02040503050406030204" pitchFamily="18" charset="0"/>
                      </a:rPr>
                      <m:t>𝐱</m:t>
                    </m:r>
                  </m:oMath>
                </a14:m>
                <a:r>
                  <a:rPr lang="en-IN" dirty="0" smtClean="0"/>
                  <a:t> and </a:t>
                </a:r>
                <a14:m>
                  <m:oMath xmlns:m="http://schemas.openxmlformats.org/officeDocument/2006/math">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𝜎</m:t>
                        </m:r>
                      </m:e>
                      <m:sub>
                        <m:r>
                          <a:rPr lang="en-IN" b="1" i="0" smtClean="0">
                            <a:latin typeface="Cambria Math" panose="02040503050406030204" pitchFamily="18" charset="0"/>
                          </a:rPr>
                          <m:t>𝐱</m:t>
                        </m:r>
                      </m:sub>
                      <m:sup>
                        <m:r>
                          <a:rPr lang="en-IN" b="0" i="1" smtClean="0">
                            <a:latin typeface="Cambria Math" panose="02040503050406030204" pitchFamily="18" charset="0"/>
                          </a:rPr>
                          <m:t>2</m:t>
                        </m:r>
                      </m:sup>
                    </m:sSub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𝜎</m:t>
                        </m:r>
                      </m:e>
                      <m:sup>
                        <m:r>
                          <a:rPr lang="en-IN" b="0" i="1" smtClean="0">
                            <a:latin typeface="Cambria Math" panose="02040503050406030204" pitchFamily="18" charset="0"/>
                          </a:rPr>
                          <m:t>2</m:t>
                        </m:r>
                      </m:sup>
                    </m:sSup>
                  </m:oMath>
                </a14:m>
                <a:r>
                  <a:rPr lang="en-IN" dirty="0" smtClean="0"/>
                  <a:t> i.e. </a:t>
                </a:r>
                <a14:m>
                  <m:oMath xmlns:m="http://schemas.openxmlformats.org/officeDocument/2006/math">
                    <m:r>
                      <a:rPr lang="en-IN" i="1" smtClean="0">
                        <a:latin typeface="Cambria Math" panose="02040503050406030204" pitchFamily="18" charset="0"/>
                        <a:ea typeface="Cambria Math" panose="02040503050406030204" pitchFamily="18" charset="0"/>
                      </a:rPr>
                      <m:t>𝒩</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 </m:t>
                        </m:r>
                        <m:sSup>
                          <m:sSupPr>
                            <m:ctrlPr>
                              <a:rPr lang="en-IN" i="1">
                                <a:latin typeface="Cambria Math" panose="02040503050406030204" pitchFamily="18" charset="0"/>
                              </a:rPr>
                            </m:ctrlPr>
                          </m:sSupPr>
                          <m:e>
                            <m:r>
                              <a:rPr lang="en-IN" b="1">
                                <a:latin typeface="Cambria Math" panose="02040503050406030204" pitchFamily="18" charset="0"/>
                              </a:rPr>
                              <m:t>𝐰</m:t>
                            </m:r>
                          </m:e>
                          <m:sup>
                            <m:r>
                              <a:rPr lang="en-IN" i="1">
                                <a:latin typeface="Cambria Math" panose="02040503050406030204" pitchFamily="18" charset="0"/>
                              </a:rPr>
                              <m:t>⊤</m:t>
                            </m:r>
                          </m:sup>
                        </m:sSup>
                        <m:r>
                          <a:rPr lang="en-IN" b="1">
                            <a:latin typeface="Cambria Math" panose="02040503050406030204" pitchFamily="18" charset="0"/>
                          </a:rPr>
                          <m:t>𝐱</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𝜎</m:t>
                            </m:r>
                          </m:e>
                          <m:sup>
                            <m:r>
                              <a:rPr lang="en-IN" b="0" i="1" smtClean="0">
                                <a:latin typeface="Cambria Math" panose="02040503050406030204" pitchFamily="18" charset="0"/>
                              </a:rPr>
                              <m:t>2</m:t>
                            </m:r>
                          </m:sup>
                        </m:sSup>
                      </m:e>
                    </m:d>
                  </m:oMath>
                </a14:m>
                <a:endParaRPr lang="en-IN" dirty="0" smtClean="0"/>
              </a:p>
              <a:p>
                <a:pPr lvl="2"/>
                <a:r>
                  <a:rPr lang="en-IN" dirty="0" smtClean="0"/>
                  <a:t>We can also choose a different </a:t>
                </a:r>
                <a14:m>
                  <m:oMath xmlns:m="http://schemas.openxmlformats.org/officeDocument/2006/math">
                    <m:r>
                      <a:rPr lang="en-IN" b="0" i="1" smtClean="0">
                        <a:latin typeface="Cambria Math" panose="02040503050406030204" pitchFamily="18" charset="0"/>
                      </a:rPr>
                      <m:t>𝜎</m:t>
                    </m:r>
                  </m:oMath>
                </a14:m>
                <a:r>
                  <a:rPr lang="en-IN" dirty="0" smtClean="0"/>
                  <a:t> for every data point – more complicated</a:t>
                </a:r>
              </a:p>
              <a:p>
                <a:r>
                  <a:rPr lang="en-IN" dirty="0" smtClean="0"/>
                  <a:t>Likelihood function w.r.t a data point </a:t>
                </a:r>
                <a14:m>
                  <m:oMath xmlns:m="http://schemas.openxmlformats.org/officeDocument/2006/math">
                    <m:d>
                      <m:dPr>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1" i="0" smtClean="0">
                                <a:latin typeface="Cambria Math" panose="02040503050406030204" pitchFamily="18" charset="0"/>
                              </a:rPr>
                              <m:t>𝐱</m:t>
                            </m:r>
                          </m:e>
                          <m:sup>
                            <m:r>
                              <a:rPr lang="en-IN" b="0" i="1" smtClean="0">
                                <a:latin typeface="Cambria Math" panose="02040503050406030204" pitchFamily="18" charset="0"/>
                              </a:rPr>
                              <m:t>𝑖</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𝑦</m:t>
                            </m:r>
                          </m:e>
                          <m:sup>
                            <m:r>
                              <a:rPr lang="en-IN" b="0" i="1" smtClean="0">
                                <a:latin typeface="Cambria Math" panose="02040503050406030204" pitchFamily="18" charset="0"/>
                              </a:rPr>
                              <m:t>𝑖</m:t>
                            </m:r>
                          </m:sup>
                        </m:sSup>
                      </m:e>
                    </m:d>
                  </m:oMath>
                </a14:m>
                <a:r>
                  <a:rPr lang="en-IN" dirty="0" smtClean="0"/>
                  <a:t> then becomes</a:t>
                </a:r>
                <a:br>
                  <a:rPr lang="en-IN" dirty="0" smtClean="0"/>
                </a:br>
                <a14:m>
                  <m:oMath xmlns:m="http://schemas.openxmlformats.org/officeDocument/2006/math">
                    <m:r>
                      <a:rPr lang="en-IN" sz="2800" i="1">
                        <a:latin typeface="Cambria Math" panose="02040503050406030204" pitchFamily="18" charset="0"/>
                        <a:ea typeface="Cambria Math" panose="02040503050406030204" pitchFamily="18" charset="0"/>
                      </a:rPr>
                      <m:t>𝒩</m:t>
                    </m:r>
                    <m:d>
                      <m:dPr>
                        <m:ctrlPr>
                          <a:rPr lang="en-IN" sz="2800" i="1">
                            <a:latin typeface="Cambria Math" panose="02040503050406030204" pitchFamily="18" charset="0"/>
                            <a:ea typeface="Cambria Math" panose="02040503050406030204" pitchFamily="18" charset="0"/>
                          </a:rPr>
                        </m:ctrlPr>
                      </m:dPr>
                      <m:e>
                        <m:sSup>
                          <m:sSupPr>
                            <m:ctrlPr>
                              <a:rPr lang="en-IN" sz="2800" b="0" i="1" smtClean="0">
                                <a:latin typeface="Cambria Math" panose="02040503050406030204" pitchFamily="18" charset="0"/>
                                <a:ea typeface="Cambria Math" panose="02040503050406030204" pitchFamily="18" charset="0"/>
                              </a:rPr>
                            </m:ctrlPr>
                          </m:sSupPr>
                          <m:e>
                            <m:r>
                              <a:rPr lang="en-IN" sz="2800" b="0" i="1" smtClean="0">
                                <a:latin typeface="Cambria Math" panose="02040503050406030204" pitchFamily="18" charset="0"/>
                                <a:ea typeface="Cambria Math" panose="02040503050406030204" pitchFamily="18" charset="0"/>
                              </a:rPr>
                              <m:t>𝑦</m:t>
                            </m:r>
                          </m:e>
                          <m:sup>
                            <m:r>
                              <a:rPr lang="en-IN" sz="2800" b="0" i="1" smtClean="0">
                                <a:latin typeface="Cambria Math" panose="02040503050406030204" pitchFamily="18" charset="0"/>
                                <a:ea typeface="Cambria Math" panose="02040503050406030204" pitchFamily="18" charset="0"/>
                              </a:rPr>
                              <m:t>𝑖</m:t>
                            </m:r>
                          </m:sup>
                        </m:sSup>
                        <m:r>
                          <a:rPr lang="en-IN" sz="2800" b="0" i="1" smtClean="0">
                            <a:latin typeface="Cambria Math" panose="02040503050406030204" pitchFamily="18" charset="0"/>
                            <a:ea typeface="Cambria Math" panose="02040503050406030204" pitchFamily="18" charset="0"/>
                          </a:rPr>
                          <m:t> </m:t>
                        </m:r>
                        <m:r>
                          <a:rPr lang="en-IN" sz="2800" i="1">
                            <a:latin typeface="Cambria Math" panose="02040503050406030204" pitchFamily="18" charset="0"/>
                            <a:ea typeface="Cambria Math" panose="02040503050406030204" pitchFamily="18" charset="0"/>
                          </a:rPr>
                          <m:t>| </m:t>
                        </m:r>
                        <m:sSup>
                          <m:sSupPr>
                            <m:ctrlPr>
                              <a:rPr lang="en-IN" sz="2800" i="1">
                                <a:latin typeface="Cambria Math" panose="02040503050406030204" pitchFamily="18" charset="0"/>
                              </a:rPr>
                            </m:ctrlPr>
                          </m:sSupPr>
                          <m:e>
                            <m:r>
                              <a:rPr lang="en-IN" sz="2800" b="1">
                                <a:latin typeface="Cambria Math" panose="02040503050406030204" pitchFamily="18" charset="0"/>
                              </a:rPr>
                              <m:t>𝐰</m:t>
                            </m:r>
                          </m:e>
                          <m:sup>
                            <m:r>
                              <a:rPr lang="en-IN" sz="2800" i="1">
                                <a:latin typeface="Cambria Math" panose="02040503050406030204" pitchFamily="18" charset="0"/>
                              </a:rPr>
                              <m:t>⊤</m:t>
                            </m:r>
                          </m:sup>
                        </m:sSup>
                        <m:sSup>
                          <m:sSupPr>
                            <m:ctrlPr>
                              <a:rPr lang="en-IN" sz="2800" b="1" i="1" smtClean="0">
                                <a:latin typeface="Cambria Math" panose="02040503050406030204" pitchFamily="18" charset="0"/>
                              </a:rPr>
                            </m:ctrlPr>
                          </m:sSupPr>
                          <m:e>
                            <m:r>
                              <a:rPr lang="en-IN" sz="2800" b="1">
                                <a:latin typeface="Cambria Math" panose="02040503050406030204" pitchFamily="18" charset="0"/>
                              </a:rPr>
                              <m:t>𝐱</m:t>
                            </m:r>
                          </m:e>
                          <m:sup>
                            <m:r>
                              <a:rPr lang="en-IN" sz="2800" b="0" i="1" smtClean="0">
                                <a:latin typeface="Cambria Math" panose="02040503050406030204" pitchFamily="18" charset="0"/>
                              </a:rPr>
                              <m:t>𝑖</m:t>
                            </m:r>
                          </m:sup>
                        </m:sSup>
                        <m:r>
                          <a:rPr lang="en-IN" sz="2800" i="1">
                            <a:latin typeface="Cambria Math" panose="02040503050406030204" pitchFamily="18" charset="0"/>
                          </a:rPr>
                          <m:t>,</m:t>
                        </m:r>
                        <m:sSup>
                          <m:sSupPr>
                            <m:ctrlPr>
                              <a:rPr lang="en-IN" sz="2800" i="1">
                                <a:latin typeface="Cambria Math" panose="02040503050406030204" pitchFamily="18" charset="0"/>
                              </a:rPr>
                            </m:ctrlPr>
                          </m:sSupPr>
                          <m:e>
                            <m:r>
                              <a:rPr lang="en-IN" sz="2800" i="1">
                                <a:latin typeface="Cambria Math" panose="02040503050406030204" pitchFamily="18" charset="0"/>
                              </a:rPr>
                              <m:t>𝜎</m:t>
                            </m:r>
                          </m:e>
                          <m:sup>
                            <m:r>
                              <a:rPr lang="en-IN" sz="2800" i="1">
                                <a:latin typeface="Cambria Math" panose="02040503050406030204" pitchFamily="18" charset="0"/>
                              </a:rPr>
                              <m:t>2</m:t>
                            </m:r>
                          </m:sup>
                        </m:sSup>
                      </m:e>
                    </m:d>
                    <m:r>
                      <a:rPr lang="en-IN" sz="2800" b="0" i="1" smtClean="0">
                        <a:latin typeface="Cambria Math" panose="02040503050406030204" pitchFamily="18" charset="0"/>
                      </a:rPr>
                      <m:t>=</m:t>
                    </m:r>
                    <m:f>
                      <m:fPr>
                        <m:ctrlPr>
                          <a:rPr lang="en-IN" sz="2800" b="0" i="1" smtClean="0">
                            <a:latin typeface="Cambria Math" panose="02040503050406030204" pitchFamily="18" charset="0"/>
                          </a:rPr>
                        </m:ctrlPr>
                      </m:fPr>
                      <m:num>
                        <m:r>
                          <a:rPr lang="en-IN" sz="2800" b="0" i="1" smtClean="0">
                            <a:latin typeface="Cambria Math" panose="02040503050406030204" pitchFamily="18" charset="0"/>
                          </a:rPr>
                          <m:t>1</m:t>
                        </m:r>
                      </m:num>
                      <m:den>
                        <m:rad>
                          <m:radPr>
                            <m:degHide m:val="on"/>
                            <m:ctrlPr>
                              <a:rPr lang="en-IN" sz="2800" b="0" i="1" smtClean="0">
                                <a:latin typeface="Cambria Math" panose="02040503050406030204" pitchFamily="18" charset="0"/>
                              </a:rPr>
                            </m:ctrlPr>
                          </m:radPr>
                          <m:deg/>
                          <m:e>
                            <m:r>
                              <a:rPr lang="en-IN" sz="2800" b="0" i="1" smtClean="0">
                                <a:latin typeface="Cambria Math" panose="02040503050406030204" pitchFamily="18" charset="0"/>
                              </a:rPr>
                              <m:t>2</m:t>
                            </m:r>
                            <m:r>
                              <a:rPr lang="en-IN" sz="2800" b="0" i="1" smtClean="0">
                                <a:latin typeface="Cambria Math" panose="02040503050406030204" pitchFamily="18" charset="0"/>
                              </a:rPr>
                              <m:t>𝜋</m:t>
                            </m:r>
                            <m:sSup>
                              <m:sSupPr>
                                <m:ctrlPr>
                                  <a:rPr lang="en-IN" sz="2800" b="0" i="1" smtClean="0">
                                    <a:latin typeface="Cambria Math" panose="02040503050406030204" pitchFamily="18" charset="0"/>
                                  </a:rPr>
                                </m:ctrlPr>
                              </m:sSupPr>
                              <m:e>
                                <m:r>
                                  <a:rPr lang="en-IN" sz="2800" b="0" i="1" smtClean="0">
                                    <a:latin typeface="Cambria Math" panose="02040503050406030204" pitchFamily="18" charset="0"/>
                                  </a:rPr>
                                  <m:t>𝜎</m:t>
                                </m:r>
                              </m:e>
                              <m:sup>
                                <m:r>
                                  <a:rPr lang="en-IN" sz="2800" b="0" i="1" smtClean="0">
                                    <a:latin typeface="Cambria Math" panose="02040503050406030204" pitchFamily="18" charset="0"/>
                                  </a:rPr>
                                  <m:t>2</m:t>
                                </m:r>
                              </m:sup>
                            </m:sSup>
                          </m:e>
                        </m:rad>
                      </m:den>
                    </m:f>
                    <m:func>
                      <m:funcPr>
                        <m:ctrlPr>
                          <a:rPr lang="en-IN" sz="2800" b="0" i="1" smtClean="0">
                            <a:latin typeface="Cambria Math" panose="02040503050406030204" pitchFamily="18" charset="0"/>
                          </a:rPr>
                        </m:ctrlPr>
                      </m:funcPr>
                      <m:fName>
                        <m:r>
                          <m:rPr>
                            <m:sty m:val="p"/>
                          </m:rPr>
                          <a:rPr lang="en-IN" sz="2800" b="0" i="0" smtClean="0">
                            <a:latin typeface="Cambria Math" panose="02040503050406030204" pitchFamily="18" charset="0"/>
                          </a:rPr>
                          <m:t>exp</m:t>
                        </m:r>
                      </m:fName>
                      <m:e>
                        <m:d>
                          <m:dPr>
                            <m:ctrlPr>
                              <a:rPr lang="en-IN" sz="2800" b="0" i="1" smtClean="0">
                                <a:latin typeface="Cambria Math" panose="02040503050406030204" pitchFamily="18" charset="0"/>
                              </a:rPr>
                            </m:ctrlPr>
                          </m:dPr>
                          <m:e>
                            <m:r>
                              <a:rPr lang="en-IN" sz="2800" b="0" i="1" smtClean="0">
                                <a:latin typeface="Cambria Math" panose="02040503050406030204" pitchFamily="18" charset="0"/>
                              </a:rPr>
                              <m:t>−</m:t>
                            </m:r>
                            <m:sSup>
                              <m:sSupPr>
                                <m:ctrlPr>
                                  <a:rPr lang="en-IN" sz="2800" b="0" i="1" smtClean="0">
                                    <a:latin typeface="Cambria Math" panose="02040503050406030204" pitchFamily="18" charset="0"/>
                                  </a:rPr>
                                </m:ctrlPr>
                              </m:sSupPr>
                              <m:e>
                                <m:d>
                                  <m:dPr>
                                    <m:ctrlPr>
                                      <a:rPr lang="en-IN" sz="2800" i="1">
                                        <a:latin typeface="Cambria Math" panose="02040503050406030204" pitchFamily="18" charset="0"/>
                                      </a:rPr>
                                    </m:ctrlPr>
                                  </m:dPr>
                                  <m:e>
                                    <m:sSup>
                                      <m:sSupPr>
                                        <m:ctrlPr>
                                          <a:rPr lang="en-IN" sz="2800" i="1">
                                            <a:latin typeface="Cambria Math" panose="02040503050406030204" pitchFamily="18" charset="0"/>
                                          </a:rPr>
                                        </m:ctrlPr>
                                      </m:sSupPr>
                                      <m:e>
                                        <m:r>
                                          <a:rPr lang="en-IN" sz="2800" i="1">
                                            <a:latin typeface="Cambria Math" panose="02040503050406030204" pitchFamily="18" charset="0"/>
                                          </a:rPr>
                                          <m:t>𝑦</m:t>
                                        </m:r>
                                      </m:e>
                                      <m:sup>
                                        <m:r>
                                          <a:rPr lang="en-IN" sz="2800" i="1">
                                            <a:latin typeface="Cambria Math" panose="02040503050406030204" pitchFamily="18" charset="0"/>
                                          </a:rPr>
                                          <m:t>𝑖</m:t>
                                        </m:r>
                                      </m:sup>
                                    </m:sSup>
                                    <m:r>
                                      <a:rPr lang="en-IN" sz="2800" i="1">
                                        <a:latin typeface="Cambria Math" panose="02040503050406030204" pitchFamily="18" charset="0"/>
                                      </a:rPr>
                                      <m:t>−</m:t>
                                    </m:r>
                                    <m:sSup>
                                      <m:sSupPr>
                                        <m:ctrlPr>
                                          <a:rPr lang="en-IN" sz="2800" i="1">
                                            <a:latin typeface="Cambria Math" panose="02040503050406030204" pitchFamily="18" charset="0"/>
                                          </a:rPr>
                                        </m:ctrlPr>
                                      </m:sSupPr>
                                      <m:e>
                                        <m:r>
                                          <a:rPr lang="en-IN" sz="2800" b="1">
                                            <a:latin typeface="Cambria Math" panose="02040503050406030204" pitchFamily="18" charset="0"/>
                                          </a:rPr>
                                          <m:t>𝐰</m:t>
                                        </m:r>
                                      </m:e>
                                      <m:sup>
                                        <m:r>
                                          <a:rPr lang="en-IN" sz="2800" i="1">
                                            <a:latin typeface="Cambria Math" panose="02040503050406030204" pitchFamily="18" charset="0"/>
                                          </a:rPr>
                                          <m:t>⊤</m:t>
                                        </m:r>
                                      </m:sup>
                                    </m:sSup>
                                    <m:sSup>
                                      <m:sSupPr>
                                        <m:ctrlPr>
                                          <a:rPr lang="en-IN" sz="2800" b="0" i="1" smtClean="0">
                                            <a:latin typeface="Cambria Math" panose="02040503050406030204" pitchFamily="18" charset="0"/>
                                          </a:rPr>
                                        </m:ctrlPr>
                                      </m:sSupPr>
                                      <m:e>
                                        <m:r>
                                          <a:rPr lang="en-IN" sz="2800" b="1">
                                            <a:latin typeface="Cambria Math" panose="02040503050406030204" pitchFamily="18" charset="0"/>
                                          </a:rPr>
                                          <m:t>𝐱</m:t>
                                        </m:r>
                                      </m:e>
                                      <m:sup>
                                        <m:r>
                                          <a:rPr lang="en-IN" sz="2800" b="0" i="1" smtClean="0">
                                            <a:latin typeface="Cambria Math" panose="02040503050406030204" pitchFamily="18" charset="0"/>
                                          </a:rPr>
                                          <m:t>𝑖</m:t>
                                        </m:r>
                                      </m:sup>
                                    </m:sSup>
                                  </m:e>
                                </m:d>
                              </m:e>
                              <m:sup>
                                <m:r>
                                  <a:rPr lang="en-IN" sz="2800" b="0" i="1" smtClean="0">
                                    <a:latin typeface="Cambria Math" panose="02040503050406030204" pitchFamily="18" charset="0"/>
                                  </a:rPr>
                                  <m:t>2</m:t>
                                </m:r>
                              </m:sup>
                            </m:sSup>
                            <m:r>
                              <a:rPr lang="en-IN" sz="2800" b="0" i="1" smtClean="0">
                                <a:latin typeface="Cambria Math" panose="02040503050406030204" pitchFamily="18" charset="0"/>
                              </a:rPr>
                              <m:t>/</m:t>
                            </m:r>
                            <m:sSup>
                              <m:sSupPr>
                                <m:ctrlPr>
                                  <a:rPr lang="en-IN" sz="2800" b="0" i="1" smtClean="0">
                                    <a:latin typeface="Cambria Math" panose="02040503050406030204" pitchFamily="18" charset="0"/>
                                  </a:rPr>
                                </m:ctrlPr>
                              </m:sSupPr>
                              <m:e>
                                <m:r>
                                  <a:rPr lang="en-IN" sz="2800" b="0" i="1" smtClean="0">
                                    <a:latin typeface="Cambria Math" panose="02040503050406030204" pitchFamily="18" charset="0"/>
                                  </a:rPr>
                                  <m:t>2</m:t>
                                </m:r>
                                <m:r>
                                  <a:rPr lang="en-IN" sz="2800" b="0" i="1" smtClean="0">
                                    <a:latin typeface="Cambria Math" panose="02040503050406030204" pitchFamily="18" charset="0"/>
                                  </a:rPr>
                                  <m:t>𝜎</m:t>
                                </m:r>
                              </m:e>
                              <m:sup>
                                <m:r>
                                  <a:rPr lang="en-IN" sz="2800" b="0" i="1" smtClean="0">
                                    <a:latin typeface="Cambria Math" panose="02040503050406030204" pitchFamily="18" charset="0"/>
                                  </a:rPr>
                                  <m:t>2</m:t>
                                </m:r>
                              </m:sup>
                            </m:sSup>
                          </m:e>
                        </m:d>
                      </m:e>
                    </m:func>
                  </m:oMath>
                </a14:m>
                <a:r>
                  <a:rPr lang="en-IN" sz="2800" dirty="0" smtClean="0"/>
                  <a:t> </a:t>
                </a:r>
                <a:endParaRPr lang="en-IN" dirty="0" smtClean="0"/>
              </a:p>
              <a:p>
                <a:r>
                  <a:rPr lang="en-IN" dirty="0" smtClean="0"/>
                  <a:t>Negative log likelihood w.r.t a set of data points </a:t>
                </a:r>
                <a14:m>
                  <m:oMath xmlns:m="http://schemas.openxmlformats.org/officeDocument/2006/math">
                    <m:sSubSup>
                      <m:sSubSupPr>
                        <m:ctrlPr>
                          <a:rPr lang="en-IN" b="0" i="1" smtClean="0">
                            <a:latin typeface="Cambria Math" panose="02040503050406030204" pitchFamily="18" charset="0"/>
                          </a:rPr>
                        </m:ctrlPr>
                      </m:sSubSupPr>
                      <m:e>
                        <m:d>
                          <m:dPr>
                            <m:begChr m:val="{"/>
                            <m:endChr m:val="}"/>
                            <m:ctrlPr>
                              <a:rPr lang="en-IN" b="0" i="1" smtClean="0">
                                <a:latin typeface="Cambria Math" panose="02040503050406030204" pitchFamily="18" charset="0"/>
                              </a:rPr>
                            </m:ctrlPr>
                          </m:dPr>
                          <m:e>
                            <m:d>
                              <m:dPr>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b="1" i="0">
                                        <a:latin typeface="Cambria Math" panose="02040503050406030204" pitchFamily="18" charset="0"/>
                                      </a:rPr>
                                      <m:t>𝐱</m:t>
                                    </m:r>
                                  </m:e>
                                  <m:sup>
                                    <m:r>
                                      <a:rPr lang="en-IN" i="1">
                                        <a:latin typeface="Cambria Math" panose="02040503050406030204" pitchFamily="18" charset="0"/>
                                      </a:rPr>
                                      <m:t>𝑖</m:t>
                                    </m:r>
                                  </m:sup>
                                </m:sSup>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𝑦</m:t>
                                    </m:r>
                                  </m:e>
                                  <m:sup>
                                    <m:r>
                                      <a:rPr lang="en-IN" i="1">
                                        <a:latin typeface="Cambria Math" panose="02040503050406030204" pitchFamily="18" charset="0"/>
                                      </a:rPr>
                                      <m:t>𝑖</m:t>
                                    </m:r>
                                  </m:sup>
                                </m:sSup>
                              </m:e>
                            </m:d>
                          </m:e>
                        </m:d>
                      </m:e>
                      <m:sub>
                        <m:r>
                          <a:rPr lang="en-IN" b="0" i="1" smtClean="0">
                            <a:latin typeface="Cambria Math" panose="02040503050406030204" pitchFamily="18" charset="0"/>
                          </a:rPr>
                          <m:t>𝑖</m:t>
                        </m:r>
                        <m:r>
                          <a:rPr lang="en-IN" b="0" i="1" smtClean="0">
                            <a:latin typeface="Cambria Math" panose="02040503050406030204" pitchFamily="18" charset="0"/>
                          </a:rPr>
                          <m:t>=1</m:t>
                        </m:r>
                      </m:sub>
                      <m:sup>
                        <m:r>
                          <a:rPr lang="en-IN" b="0" i="1" smtClean="0">
                            <a:latin typeface="Cambria Math" panose="02040503050406030204" pitchFamily="18" charset="0"/>
                          </a:rPr>
                          <m:t>𝑛</m:t>
                        </m:r>
                      </m:sup>
                    </m:sSubSup>
                  </m:oMath>
                </a14:m>
                <a:r>
                  <a:rPr lang="en-IN" dirty="0" smtClean="0"/>
                  <a:t/>
                </a:r>
                <a:br>
                  <a:rPr lang="en-IN" dirty="0" smtClean="0"/>
                </a:br>
                <a14:m>
                  <m:oMath xmlns:m="http://schemas.openxmlformats.org/officeDocument/2006/math">
                    <m:func>
                      <m:funcPr>
                        <m:ctrlPr>
                          <a:rPr lang="en-IN" b="0" i="1" smtClean="0">
                            <a:latin typeface="Cambria Math" panose="02040503050406030204" pitchFamily="18" charset="0"/>
                          </a:rPr>
                        </m:ctrlPr>
                      </m:funcPr>
                      <m:fName>
                        <m:f>
                          <m:fPr>
                            <m:ctrlPr>
                              <a:rPr lang="en-IN" b="0" i="1" smtClean="0">
                                <a:latin typeface="Cambria Math" panose="02040503050406030204" pitchFamily="18" charset="0"/>
                              </a:rPr>
                            </m:ctrlPr>
                          </m:fPr>
                          <m:num>
                            <m:r>
                              <a:rPr lang="en-IN" b="0" i="1" smtClean="0">
                                <a:latin typeface="Cambria Math" panose="02040503050406030204" pitchFamily="18" charset="0"/>
                              </a:rPr>
                              <m:t>𝑛</m:t>
                            </m:r>
                          </m:num>
                          <m:den>
                            <m:r>
                              <a:rPr lang="en-IN" b="0" i="0" smtClean="0">
                                <a:latin typeface="Cambria Math" panose="02040503050406030204" pitchFamily="18" charset="0"/>
                              </a:rPr>
                              <m:t>2</m:t>
                            </m:r>
                          </m:den>
                        </m:f>
                        <m:r>
                          <m:rPr>
                            <m:sty m:val="p"/>
                          </m:rPr>
                          <a:rPr lang="en-IN" b="0" i="0" smtClean="0">
                            <a:latin typeface="Cambria Math" panose="02040503050406030204" pitchFamily="18" charset="0"/>
                          </a:rPr>
                          <m:t>ln</m:t>
                        </m:r>
                      </m:fName>
                      <m:e>
                        <m:d>
                          <m:dPr>
                            <m:ctrlPr>
                              <a:rPr lang="en-IN" i="1">
                                <a:latin typeface="Cambria Math" panose="02040503050406030204" pitchFamily="18" charset="0"/>
                              </a:rPr>
                            </m:ctrlPr>
                          </m:dPr>
                          <m:e>
                            <m:r>
                              <a:rPr lang="en-IN" i="1">
                                <a:latin typeface="Cambria Math" panose="02040503050406030204" pitchFamily="18" charset="0"/>
                              </a:rPr>
                              <m:t>2</m:t>
                            </m:r>
                            <m:r>
                              <a:rPr lang="en-IN" i="1">
                                <a:latin typeface="Cambria Math" panose="02040503050406030204" pitchFamily="18" charset="0"/>
                              </a:rPr>
                              <m:t>𝜋</m:t>
                            </m:r>
                            <m:sSup>
                              <m:sSupPr>
                                <m:ctrlPr>
                                  <a:rPr lang="en-IN" i="1">
                                    <a:latin typeface="Cambria Math" panose="02040503050406030204" pitchFamily="18" charset="0"/>
                                  </a:rPr>
                                </m:ctrlPr>
                              </m:sSupPr>
                              <m:e>
                                <m:r>
                                  <a:rPr lang="en-IN" i="1">
                                    <a:latin typeface="Cambria Math" panose="02040503050406030204" pitchFamily="18" charset="0"/>
                                  </a:rPr>
                                  <m:t>𝜎</m:t>
                                </m:r>
                              </m:e>
                              <m:sup>
                                <m:r>
                                  <a:rPr lang="en-IN" i="1">
                                    <a:latin typeface="Cambria Math" panose="02040503050406030204" pitchFamily="18" charset="0"/>
                                  </a:rPr>
                                  <m:t>2</m:t>
                                </m:r>
                              </m:sup>
                            </m:sSup>
                          </m:e>
                        </m:d>
                      </m:e>
                    </m:func>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1</m:t>
                        </m:r>
                      </m:num>
                      <m:den>
                        <m:r>
                          <a:rPr lang="en-IN" i="1">
                            <a:latin typeface="Cambria Math" panose="02040503050406030204" pitchFamily="18" charset="0"/>
                          </a:rPr>
                          <m:t>2</m:t>
                        </m:r>
                        <m:sSup>
                          <m:sSupPr>
                            <m:ctrlPr>
                              <a:rPr lang="en-IN" i="1">
                                <a:latin typeface="Cambria Math" panose="02040503050406030204" pitchFamily="18" charset="0"/>
                              </a:rPr>
                            </m:ctrlPr>
                          </m:sSupPr>
                          <m:e>
                            <m:r>
                              <a:rPr lang="en-IN" i="1">
                                <a:latin typeface="Cambria Math" panose="02040503050406030204" pitchFamily="18" charset="0"/>
                              </a:rPr>
                              <m:t>𝜎</m:t>
                            </m:r>
                          </m:e>
                          <m:sup>
                            <m:r>
                              <a:rPr lang="en-IN" i="1">
                                <a:latin typeface="Cambria Math" panose="02040503050406030204" pitchFamily="18" charset="0"/>
                              </a:rPr>
                              <m:t>2</m:t>
                            </m:r>
                          </m:sup>
                        </m:sSup>
                      </m:den>
                    </m:f>
                    <m:nary>
                      <m:naryPr>
                        <m:chr m:val="∑"/>
                        <m:limLoc m:val="subSup"/>
                        <m:ctrlPr>
                          <a:rPr lang="en-IN" i="1" smtClean="0">
                            <a:latin typeface="Cambria Math" panose="02040503050406030204" pitchFamily="18" charset="0"/>
                          </a:rPr>
                        </m:ctrlPr>
                      </m:naryPr>
                      <m:sub>
                        <m:r>
                          <m:rPr>
                            <m:brk m:alnAt="25"/>
                          </m:rPr>
                          <a:rPr lang="en-IN" b="0" i="1" smtClean="0">
                            <a:latin typeface="Cambria Math" panose="02040503050406030204" pitchFamily="18" charset="0"/>
                          </a:rPr>
                          <m:t>𝑖</m:t>
                        </m:r>
                        <m:r>
                          <a:rPr lang="en-IN" b="0" i="1" smtClean="0">
                            <a:latin typeface="Cambria Math" panose="02040503050406030204" pitchFamily="18" charset="0"/>
                          </a:rPr>
                          <m:t>=1</m:t>
                        </m:r>
                      </m:sub>
                      <m:sup>
                        <m:r>
                          <a:rPr lang="en-IN" b="0" i="1" smtClean="0">
                            <a:latin typeface="Cambria Math" panose="02040503050406030204" pitchFamily="18" charset="0"/>
                          </a:rPr>
                          <m:t>𝑛</m:t>
                        </m:r>
                      </m:sup>
                      <m:e>
                        <m:sSup>
                          <m:sSupPr>
                            <m:ctrlPr>
                              <a:rPr lang="en-IN" i="1">
                                <a:latin typeface="Cambria Math" panose="02040503050406030204" pitchFamily="18" charset="0"/>
                              </a:rPr>
                            </m:ctrlPr>
                          </m:sSupPr>
                          <m:e>
                            <m:d>
                              <m:dPr>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i="1">
                                        <a:latin typeface="Cambria Math" panose="02040503050406030204" pitchFamily="18" charset="0"/>
                                      </a:rPr>
                                      <m:t>𝑦</m:t>
                                    </m:r>
                                  </m:e>
                                  <m:sup>
                                    <m:r>
                                      <a:rPr lang="en-IN" i="1">
                                        <a:latin typeface="Cambria Math" panose="02040503050406030204" pitchFamily="18" charset="0"/>
                                      </a:rPr>
                                      <m:t>𝑖</m:t>
                                    </m:r>
                                  </m:sup>
                                </m:sSup>
                                <m:r>
                                  <a:rPr lang="en-IN" i="1">
                                    <a:latin typeface="Cambria Math" panose="02040503050406030204" pitchFamily="18" charset="0"/>
                                  </a:rPr>
                                  <m:t>−</m:t>
                                </m:r>
                                <m:sSup>
                                  <m:sSupPr>
                                    <m:ctrlPr>
                                      <a:rPr lang="en-IN" i="1">
                                        <a:latin typeface="Cambria Math" panose="02040503050406030204" pitchFamily="18" charset="0"/>
                                      </a:rPr>
                                    </m:ctrlPr>
                                  </m:sSupPr>
                                  <m:e>
                                    <m:r>
                                      <a:rPr lang="en-IN" b="1">
                                        <a:latin typeface="Cambria Math" panose="02040503050406030204" pitchFamily="18" charset="0"/>
                                      </a:rPr>
                                      <m:t>𝐰</m:t>
                                    </m:r>
                                  </m:e>
                                  <m:sup>
                                    <m:r>
                                      <a:rPr lang="en-IN" i="1">
                                        <a:latin typeface="Cambria Math" panose="02040503050406030204" pitchFamily="18" charset="0"/>
                                      </a:rPr>
                                      <m:t>⊤</m:t>
                                    </m:r>
                                  </m:sup>
                                </m:sSup>
                                <m:sSup>
                                  <m:sSupPr>
                                    <m:ctrlPr>
                                      <a:rPr lang="en-IN" b="1" i="1" smtClean="0">
                                        <a:latin typeface="Cambria Math" panose="02040503050406030204" pitchFamily="18" charset="0"/>
                                      </a:rPr>
                                    </m:ctrlPr>
                                  </m:sSupPr>
                                  <m:e>
                                    <m:r>
                                      <a:rPr lang="en-IN" b="1">
                                        <a:latin typeface="Cambria Math" panose="02040503050406030204" pitchFamily="18" charset="0"/>
                                      </a:rPr>
                                      <m:t>𝐱</m:t>
                                    </m:r>
                                  </m:e>
                                  <m:sup>
                                    <m:r>
                                      <a:rPr lang="en-IN" b="0" i="1" smtClean="0">
                                        <a:latin typeface="Cambria Math" panose="02040503050406030204" pitchFamily="18" charset="0"/>
                                      </a:rPr>
                                      <m:t>𝑖</m:t>
                                    </m:r>
                                  </m:sup>
                                </m:sSup>
                              </m:e>
                            </m:d>
                          </m:e>
                          <m:sup>
                            <m:r>
                              <a:rPr lang="en-IN" i="1">
                                <a:latin typeface="Cambria Math" panose="02040503050406030204" pitchFamily="18" charset="0"/>
                              </a:rPr>
                              <m:t>2</m:t>
                            </m:r>
                          </m:sup>
                        </m:sSup>
                      </m:e>
                    </m:nary>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746376"/>
              </a:xfrm>
              <a:blipFill>
                <a:blip r:embed="rId2"/>
                <a:stretch>
                  <a:fillRect l="-578" t="-25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13</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11814" y="147200"/>
            <a:ext cx="1928846" cy="1928846"/>
          </a:xfrm>
          <a:prstGeom prst="rect">
            <a:avLst/>
          </a:prstGeom>
        </p:spPr>
      </p:pic>
      <mc:AlternateContent xmlns:mc="http://schemas.openxmlformats.org/markup-compatibility/2006" xmlns:a14="http://schemas.microsoft.com/office/drawing/2010/main">
        <mc:Choice Requires="a14">
          <p:sp>
            <p:nvSpPr>
              <p:cNvPr id="6" name="Rectangular Callout 5"/>
              <p:cNvSpPr/>
              <p:nvPr/>
            </p:nvSpPr>
            <p:spPr>
              <a:xfrm>
                <a:off x="3688422" y="377899"/>
                <a:ext cx="6876137" cy="1156723"/>
              </a:xfrm>
              <a:prstGeom prst="wedgeRectCallout">
                <a:avLst>
                  <a:gd name="adj1" fmla="val 59164"/>
                  <a:gd name="adj2" fmla="val 39864"/>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But apart from the first term and the scaling factor, both of which are constants and do not depend on the model </a:t>
                </a:r>
                <a14:m>
                  <m:oMath xmlns:m="http://schemas.openxmlformats.org/officeDocument/2006/math">
                    <m:r>
                      <a:rPr lang="en-IN" sz="2400" b="1" i="0" smtClean="0">
                        <a:solidFill>
                          <a:schemeClr val="tx1"/>
                        </a:solidFill>
                        <a:latin typeface="Cambria Math" panose="02040503050406030204" pitchFamily="18" charset="0"/>
                      </a:rPr>
                      <m:t>𝐰</m:t>
                    </m:r>
                  </m:oMath>
                </a14:m>
                <a:r>
                  <a:rPr lang="en-US" sz="2400" dirty="0" smtClean="0">
                    <a:solidFill>
                      <a:schemeClr val="tx1"/>
                    </a:solidFill>
                    <a:latin typeface="+mj-lt"/>
                  </a:rPr>
                  <a:t> the rest is just the least squares loss term!</a:t>
                </a:r>
                <a:endParaRPr lang="en-US" sz="2400" i="1" dirty="0">
                  <a:solidFill>
                    <a:schemeClr val="tx1"/>
                  </a:solidFill>
                  <a:latin typeface="+mj-lt"/>
                </a:endParaRPr>
              </a:p>
            </p:txBody>
          </p:sp>
        </mc:Choice>
        <mc:Fallback xmlns="">
          <p:sp>
            <p:nvSpPr>
              <p:cNvPr id="6" name="Rectangular Callout 5"/>
              <p:cNvSpPr>
                <a:spLocks noRot="1" noChangeAspect="1" noMove="1" noResize="1" noEditPoints="1" noAdjustHandles="1" noChangeArrowheads="1" noChangeShapeType="1" noTextEdit="1"/>
              </p:cNvSpPr>
              <p:nvPr/>
            </p:nvSpPr>
            <p:spPr>
              <a:xfrm>
                <a:off x="3688422" y="377899"/>
                <a:ext cx="6876137" cy="1156723"/>
              </a:xfrm>
              <a:prstGeom prst="wedgeRectCallout">
                <a:avLst>
                  <a:gd name="adj1" fmla="val 59164"/>
                  <a:gd name="adj2" fmla="val 39864"/>
                </a:avLst>
              </a:prstGeom>
              <a:blipFill>
                <a:blip r:embed="rId4"/>
                <a:stretch>
                  <a:fillRect l="-727" t="-4082" b="-11224"/>
                </a:stretch>
              </a:blipFill>
              <a:ln w="38100">
                <a:solidFill>
                  <a:schemeClr val="accent1"/>
                </a:solidFill>
              </a:ln>
            </p:spPr>
            <p:txBody>
              <a:bodyPr/>
              <a:lstStyle/>
              <a:p>
                <a:r>
                  <a:rPr lang="en-IN">
                    <a:noFill/>
                  </a:rPr>
                  <a:t> </a:t>
                </a:r>
              </a:p>
            </p:txBody>
          </p:sp>
        </mc:Fallback>
      </mc:AlternateContent>
      <p:grpSp>
        <p:nvGrpSpPr>
          <p:cNvPr id="7" name="Group 6"/>
          <p:cNvGrpSpPr/>
          <p:nvPr/>
        </p:nvGrpSpPr>
        <p:grpSpPr>
          <a:xfrm>
            <a:off x="10564560" y="2315451"/>
            <a:ext cx="1468606" cy="1238929"/>
            <a:chOff x="12383748" y="1219011"/>
            <a:chExt cx="1862104" cy="1570887"/>
          </a:xfrm>
        </p:grpSpPr>
        <p:sp>
          <p:nvSpPr>
            <p:cNvPr id="8" name="Freeform 7"/>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reeform 8"/>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reeform 9"/>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ular Callout 12"/>
          <p:cNvSpPr/>
          <p:nvPr/>
        </p:nvSpPr>
        <p:spPr>
          <a:xfrm>
            <a:off x="6431622" y="2121732"/>
            <a:ext cx="3994551" cy="1242053"/>
          </a:xfrm>
          <a:prstGeom prst="wedgeRectCallout">
            <a:avLst>
              <a:gd name="adj1" fmla="val 66482"/>
              <a:gd name="adj2" fmla="val 57247"/>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The MLE with respect to the Gaussian likelihood indeed the minimizes least squares loss</a:t>
            </a:r>
            <a:endParaRPr lang="en-IN" sz="2400" dirty="0">
              <a:solidFill>
                <a:schemeClr val="tx1"/>
              </a:solidFill>
              <a:latin typeface="+mj-lt"/>
            </a:endParaRPr>
          </a:p>
        </p:txBody>
      </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10075212" y="3739847"/>
            <a:ext cx="1832396" cy="1832396"/>
          </a:xfrm>
          <a:prstGeom prst="rect">
            <a:avLst/>
          </a:prstGeom>
        </p:spPr>
      </p:pic>
      <mc:AlternateContent xmlns:mc="http://schemas.openxmlformats.org/markup-compatibility/2006" xmlns:a14="http://schemas.microsoft.com/office/drawing/2010/main">
        <mc:Choice Requires="a14">
          <p:sp>
            <p:nvSpPr>
              <p:cNvPr id="15" name="Rectangular Callout 14"/>
              <p:cNvSpPr/>
              <p:nvPr/>
            </p:nvSpPr>
            <p:spPr>
              <a:xfrm>
                <a:off x="5889130" y="3576467"/>
                <a:ext cx="4694209" cy="1199297"/>
              </a:xfrm>
              <a:prstGeom prst="wedgeRectCallout">
                <a:avLst>
                  <a:gd name="adj1" fmla="val 59019"/>
                  <a:gd name="adj2" fmla="val 52993"/>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Also note that if we set all </a:t>
                </a:r>
                <a14:m>
                  <m:oMath xmlns:m="http://schemas.openxmlformats.org/officeDocument/2006/math">
                    <m:sSubSup>
                      <m:sSubSupPr>
                        <m:ctrlPr>
                          <a:rPr lang="en-IN" sz="2400" i="1">
                            <a:solidFill>
                              <a:schemeClr val="tx1"/>
                            </a:solidFill>
                            <a:latin typeface="Cambria Math" panose="02040503050406030204" pitchFamily="18" charset="0"/>
                          </a:rPr>
                        </m:ctrlPr>
                      </m:sSubSupPr>
                      <m:e>
                        <m:r>
                          <a:rPr lang="en-IN" sz="2400" i="1">
                            <a:solidFill>
                              <a:schemeClr val="tx1"/>
                            </a:solidFill>
                            <a:latin typeface="Cambria Math" panose="02040503050406030204" pitchFamily="18" charset="0"/>
                          </a:rPr>
                          <m:t>𝜎</m:t>
                        </m:r>
                      </m:e>
                      <m:sub>
                        <m:r>
                          <a:rPr lang="en-IN" sz="2400" b="1">
                            <a:solidFill>
                              <a:schemeClr val="tx1"/>
                            </a:solidFill>
                            <a:latin typeface="Cambria Math" panose="02040503050406030204" pitchFamily="18" charset="0"/>
                          </a:rPr>
                          <m:t>𝐱</m:t>
                        </m:r>
                      </m:sub>
                      <m:sup>
                        <m:r>
                          <a:rPr lang="en-IN" sz="2400" i="1">
                            <a:solidFill>
                              <a:schemeClr val="tx1"/>
                            </a:solidFill>
                            <a:latin typeface="Cambria Math" panose="02040503050406030204" pitchFamily="18" charset="0"/>
                          </a:rPr>
                          <m:t>2</m:t>
                        </m:r>
                      </m:sup>
                    </m:sSubSup>
                    <m:r>
                      <a:rPr lang="en-IN" sz="2400" i="1">
                        <a:solidFill>
                          <a:schemeClr val="tx1"/>
                        </a:solidFill>
                        <a:latin typeface="Cambria Math" panose="02040503050406030204" pitchFamily="18" charset="0"/>
                      </a:rPr>
                      <m:t>=</m:t>
                    </m:r>
                    <m:sSup>
                      <m:sSupPr>
                        <m:ctrlPr>
                          <a:rPr lang="en-IN" sz="2400" i="1">
                            <a:solidFill>
                              <a:schemeClr val="tx1"/>
                            </a:solidFill>
                            <a:latin typeface="Cambria Math" panose="02040503050406030204" pitchFamily="18" charset="0"/>
                          </a:rPr>
                        </m:ctrlPr>
                      </m:sSupPr>
                      <m:e>
                        <m:r>
                          <a:rPr lang="en-IN" sz="2400" i="1">
                            <a:solidFill>
                              <a:schemeClr val="tx1"/>
                            </a:solidFill>
                            <a:latin typeface="Cambria Math" panose="02040503050406030204" pitchFamily="18" charset="0"/>
                          </a:rPr>
                          <m:t>𝜎</m:t>
                        </m:r>
                      </m:e>
                      <m:sup>
                        <m:r>
                          <a:rPr lang="en-IN" sz="2400" i="1">
                            <a:solidFill>
                              <a:schemeClr val="tx1"/>
                            </a:solidFill>
                            <a:latin typeface="Cambria Math" panose="02040503050406030204" pitchFamily="18" charset="0"/>
                          </a:rPr>
                          <m:t>2</m:t>
                        </m:r>
                      </m:sup>
                    </m:sSup>
                  </m:oMath>
                </a14:m>
                <a:r>
                  <a:rPr lang="en-IN" sz="2400" dirty="0" smtClean="0">
                    <a:solidFill>
                      <a:schemeClr val="tx1"/>
                    </a:solidFill>
                    <a:latin typeface="+mj-lt"/>
                  </a:rPr>
                  <a:t> then it does not matter which </a:t>
                </a:r>
                <a14:m>
                  <m:oMath xmlns:m="http://schemas.openxmlformats.org/officeDocument/2006/math">
                    <m:r>
                      <a:rPr lang="en-IN" sz="2400" b="0" i="1" smtClean="0">
                        <a:solidFill>
                          <a:schemeClr val="tx1"/>
                        </a:solidFill>
                        <a:latin typeface="Cambria Math" panose="02040503050406030204" pitchFamily="18" charset="0"/>
                      </a:rPr>
                      <m:t>𝜎</m:t>
                    </m:r>
                  </m:oMath>
                </a14:m>
                <a:r>
                  <a:rPr lang="en-IN" sz="2400" dirty="0" smtClean="0">
                    <a:solidFill>
                      <a:schemeClr val="tx1"/>
                    </a:solidFill>
                    <a:latin typeface="+mj-lt"/>
                  </a:rPr>
                  <a:t> we choose – will get the same model</a:t>
                </a:r>
                <a:endParaRPr lang="en-IN" sz="2400" dirty="0">
                  <a:solidFill>
                    <a:schemeClr val="tx1"/>
                  </a:solidFill>
                  <a:latin typeface="+mj-lt"/>
                </a:endParaRPr>
              </a:p>
            </p:txBody>
          </p:sp>
        </mc:Choice>
        <mc:Fallback xmlns="">
          <p:sp>
            <p:nvSpPr>
              <p:cNvPr id="15" name="Rectangular Callout 14"/>
              <p:cNvSpPr>
                <a:spLocks noRot="1" noChangeAspect="1" noMove="1" noResize="1" noEditPoints="1" noAdjustHandles="1" noChangeArrowheads="1" noChangeShapeType="1" noTextEdit="1"/>
              </p:cNvSpPr>
              <p:nvPr/>
            </p:nvSpPr>
            <p:spPr>
              <a:xfrm>
                <a:off x="5889130" y="3576467"/>
                <a:ext cx="4694209" cy="1199297"/>
              </a:xfrm>
              <a:prstGeom prst="wedgeRectCallout">
                <a:avLst>
                  <a:gd name="adj1" fmla="val 59019"/>
                  <a:gd name="adj2" fmla="val 52993"/>
                </a:avLst>
              </a:prstGeom>
              <a:blipFill>
                <a:blip r:embed="rId6"/>
                <a:stretch>
                  <a:fillRect t="-1923" b="-6731"/>
                </a:stretch>
              </a:blipFill>
              <a:ln w="38100">
                <a:solidFill>
                  <a:schemeClr val="accent1"/>
                </a:solidFill>
              </a:ln>
            </p:spPr>
            <p:txBody>
              <a:bodyPr/>
              <a:lstStyle/>
              <a:p>
                <a:r>
                  <a:rPr lang="en-IN">
                    <a:noFill/>
                  </a:rPr>
                  <a:t> </a:t>
                </a:r>
              </a:p>
            </p:txBody>
          </p:sp>
        </mc:Fallback>
      </mc:AlternateContent>
      <p:sp>
        <p:nvSpPr>
          <p:cNvPr id="18" name="Rectangle 17"/>
          <p:cNvSpPr/>
          <p:nvPr/>
        </p:nvSpPr>
        <p:spPr>
          <a:xfrm>
            <a:off x="2712379" y="5817852"/>
            <a:ext cx="2404152" cy="1012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p:cNvSpPr/>
          <p:nvPr/>
        </p:nvSpPr>
        <p:spPr>
          <a:xfrm>
            <a:off x="5116530" y="5817852"/>
            <a:ext cx="729465" cy="1012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6" name="TextBox 15"/>
              <p:cNvSpPr txBox="1"/>
              <p:nvPr/>
            </p:nvSpPr>
            <p:spPr>
              <a:xfrm>
                <a:off x="1699375" y="5936569"/>
                <a:ext cx="1095196" cy="7745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IN" sz="3200" b="0" i="1" smtClean="0">
                              <a:latin typeface="Cambria Math" panose="02040503050406030204" pitchFamily="18" charset="0"/>
                            </a:rPr>
                          </m:ctrlPr>
                        </m:funcPr>
                        <m:fName>
                          <m:limLow>
                            <m:limLowPr>
                              <m:ctrlPr>
                                <a:rPr lang="en-IN" sz="3200" b="0" i="1" smtClean="0">
                                  <a:latin typeface="Cambria Math" panose="02040503050406030204" pitchFamily="18" charset="0"/>
                                </a:rPr>
                              </m:ctrlPr>
                            </m:limLowPr>
                            <m:e>
                              <m:r>
                                <m:rPr>
                                  <m:sty m:val="p"/>
                                </m:rPr>
                                <a:rPr lang="en-IN" sz="3200" b="0" i="0" smtClean="0">
                                  <a:latin typeface="Cambria Math" panose="02040503050406030204" pitchFamily="18" charset="0"/>
                                </a:rPr>
                                <m:t>min</m:t>
                              </m:r>
                            </m:e>
                            <m:lim>
                              <m:r>
                                <a:rPr lang="en-IN" sz="3200" b="1" i="0" smtClean="0">
                                  <a:latin typeface="Cambria Math" panose="02040503050406030204" pitchFamily="18" charset="0"/>
                                </a:rPr>
                                <m:t>𝐰</m:t>
                              </m:r>
                              <m:r>
                                <a:rPr lang="en-IN" sz="3200" b="0" i="1" smtClean="0">
                                  <a:latin typeface="Cambria Math" panose="02040503050406030204" pitchFamily="18" charset="0"/>
                                </a:rPr>
                                <m:t>∈</m:t>
                              </m:r>
                              <m:sSup>
                                <m:sSupPr>
                                  <m:ctrlPr>
                                    <a:rPr lang="en-IN" sz="3200" b="0" i="1" smtClean="0">
                                      <a:latin typeface="Cambria Math" panose="02040503050406030204" pitchFamily="18" charset="0"/>
                                      <a:ea typeface="Cambria Math" panose="02040503050406030204" pitchFamily="18" charset="0"/>
                                    </a:rPr>
                                  </m:ctrlPr>
                                </m:sSupPr>
                                <m:e>
                                  <m:r>
                                    <a:rPr lang="en-IN" sz="3200" b="0" i="1" smtClean="0">
                                      <a:latin typeface="Cambria Math" panose="02040503050406030204" pitchFamily="18" charset="0"/>
                                      <a:ea typeface="Cambria Math" panose="02040503050406030204" pitchFamily="18" charset="0"/>
                                    </a:rPr>
                                    <m:t>ℝ</m:t>
                                  </m:r>
                                </m:e>
                                <m:sup>
                                  <m:r>
                                    <a:rPr lang="en-IN" sz="3200" b="0" i="1" smtClean="0">
                                      <a:latin typeface="Cambria Math" panose="02040503050406030204" pitchFamily="18" charset="0"/>
                                      <a:ea typeface="Cambria Math" panose="02040503050406030204" pitchFamily="18" charset="0"/>
                                    </a:rPr>
                                    <m:t>𝑑</m:t>
                                  </m:r>
                                </m:sup>
                              </m:sSup>
                            </m:lim>
                          </m:limLow>
                        </m:fName>
                        <m:e/>
                      </m:func>
                    </m:oMath>
                  </m:oMathPara>
                </a14:m>
                <a:endParaRPr lang="en-IN" sz="3200" dirty="0"/>
              </a:p>
            </p:txBody>
          </p:sp>
        </mc:Choice>
        <mc:Fallback xmlns="">
          <p:sp>
            <p:nvSpPr>
              <p:cNvPr id="16" name="TextBox 15"/>
              <p:cNvSpPr txBox="1">
                <a:spLocks noRot="1" noChangeAspect="1" noMove="1" noResize="1" noEditPoints="1" noAdjustHandles="1" noChangeArrowheads="1" noChangeShapeType="1" noTextEdit="1"/>
              </p:cNvSpPr>
              <p:nvPr/>
            </p:nvSpPr>
            <p:spPr>
              <a:xfrm>
                <a:off x="1699375" y="5936569"/>
                <a:ext cx="1095196" cy="774571"/>
              </a:xfrm>
              <a:prstGeom prst="rect">
                <a:avLst/>
              </a:prstGeom>
              <a:blipFill>
                <a:blip r:embed="rId7"/>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46611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par>
                          <p:cTn id="31" fill="hold">
                            <p:stCondLst>
                              <p:cond delay="0"/>
                            </p:stCondLst>
                            <p:childTnLst>
                              <p:par>
                                <p:cTn id="32" presetID="22" presetClass="entr" presetSubtype="2"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right)">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left)">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wipe(left)">
                                      <p:cBhvr>
                                        <p:cTn id="44" dur="500"/>
                                        <p:tgtEl>
                                          <p:spTgt spid="18"/>
                                        </p:tgtEl>
                                      </p:cBhvr>
                                    </p:animEffect>
                                  </p:childTnLst>
                                </p:cTn>
                              </p:par>
                            </p:childTnLst>
                          </p:cTn>
                        </p:par>
                        <p:par>
                          <p:cTn id="45" fill="hold">
                            <p:stCondLst>
                              <p:cond delay="500"/>
                            </p:stCondLst>
                            <p:childTnLst>
                              <p:par>
                                <p:cTn id="46" presetID="63" presetClass="path" presetSubtype="0" accel="50000" decel="50000" fill="hold" grpId="1" nodeType="afterEffect">
                                  <p:stCondLst>
                                    <p:cond delay="0"/>
                                  </p:stCondLst>
                                  <p:childTnLst>
                                    <p:animMotion origin="layout" path="M -4.79167E-6 -7.40741E-7 L 0.19831 -7.40741E-7 " pathEditMode="relative" rAng="0" ptsTypes="AA">
                                      <p:cBhvr>
                                        <p:cTn id="47" dur="1000" fill="hold"/>
                                        <p:tgtEl>
                                          <p:spTgt spid="16"/>
                                        </p:tgtEl>
                                        <p:attrNameLst>
                                          <p:attrName>ppt_x</p:attrName>
                                          <p:attrName>ppt_y</p:attrName>
                                        </p:attrNameLst>
                                      </p:cBhvr>
                                      <p:rCtr x="9909" y="0"/>
                                    </p:animMotion>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left)">
                                      <p:cBhvr>
                                        <p:cTn id="52" dur="500"/>
                                        <p:tgtEl>
                                          <p:spTgt spid="19"/>
                                        </p:tgtEl>
                                      </p:cBhvr>
                                    </p:animEffect>
                                  </p:childTnLst>
                                </p:cTn>
                              </p:par>
                            </p:childTnLst>
                          </p:cTn>
                        </p:par>
                        <p:par>
                          <p:cTn id="53" fill="hold">
                            <p:stCondLst>
                              <p:cond delay="500"/>
                            </p:stCondLst>
                            <p:childTnLst>
                              <p:par>
                                <p:cTn id="54" presetID="63" presetClass="path" presetSubtype="0" accel="50000" decel="50000" fill="hold" grpId="2" nodeType="afterEffect">
                                  <p:stCondLst>
                                    <p:cond delay="0"/>
                                  </p:stCondLst>
                                  <p:childTnLst>
                                    <p:animMotion origin="layout" path="M 0.19831 -7.40741E-7 L 0.26329 -7.40741E-7 " pathEditMode="relative" rAng="0" ptsTypes="AA">
                                      <p:cBhvr>
                                        <p:cTn id="55" dur="1000" fill="hold"/>
                                        <p:tgtEl>
                                          <p:spTgt spid="16"/>
                                        </p:tgtEl>
                                        <p:attrNameLst>
                                          <p:attrName>ppt_x</p:attrName>
                                          <p:attrName>ppt_y</p:attrName>
                                        </p:attrNameLst>
                                      </p:cBhvr>
                                      <p:rCtr x="3242" y="0"/>
                                    </p:animMotion>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7"/>
                                        </p:tgtEl>
                                        <p:attrNameLst>
                                          <p:attrName>style.visibility</p:attrName>
                                        </p:attrNameLst>
                                      </p:cBhvr>
                                      <p:to>
                                        <p:strVal val="visible"/>
                                      </p:to>
                                    </p:set>
                                  </p:childTnLst>
                                </p:cTn>
                              </p:par>
                            </p:childTnLst>
                          </p:cTn>
                        </p:par>
                        <p:par>
                          <p:cTn id="60" fill="hold">
                            <p:stCondLst>
                              <p:cond delay="0"/>
                            </p:stCondLst>
                            <p:childTnLst>
                              <p:par>
                                <p:cTn id="61" presetID="22" presetClass="entr" presetSubtype="2" fill="hold" grpId="0" nodeType="after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wipe(right)">
                                      <p:cBhvr>
                                        <p:cTn id="63" dur="500"/>
                                        <p:tgtEl>
                                          <p:spTgt spid="13"/>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14"/>
                                        </p:tgtEl>
                                        <p:attrNameLst>
                                          <p:attrName>style.visibility</p:attrName>
                                        </p:attrNameLst>
                                      </p:cBhvr>
                                      <p:to>
                                        <p:strVal val="visible"/>
                                      </p:to>
                                    </p:set>
                                  </p:childTnLst>
                                </p:cTn>
                              </p:par>
                            </p:childTnLst>
                          </p:cTn>
                        </p:par>
                        <p:par>
                          <p:cTn id="68" fill="hold">
                            <p:stCondLst>
                              <p:cond delay="0"/>
                            </p:stCondLst>
                            <p:childTnLst>
                              <p:par>
                                <p:cTn id="69" presetID="22" presetClass="entr" presetSubtype="2" fill="hold" grpId="0" nodeType="after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wipe(right)">
                                      <p:cBhvr>
                                        <p:cTn id="7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P spid="13" grpId="0" animBg="1"/>
      <p:bldP spid="15" grpId="0" animBg="1"/>
      <p:bldP spid="18" grpId="0" animBg="1"/>
      <p:bldP spid="19" grpId="0" animBg="1"/>
      <p:bldP spid="16" grpId="0"/>
      <p:bldP spid="16" grpId="1"/>
      <p:bldP spid="16" grpId="2"/>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Probabilistic Regression</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5746376"/>
              </a:xfrm>
            </p:spPr>
            <p:txBody>
              <a:bodyPr/>
              <a:lstStyle/>
              <a:p>
                <a:r>
                  <a:rPr lang="en-IN" dirty="0" smtClean="0"/>
                  <a:t>Suppose I decide to use a Laplacian distribution instead and choose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𝜇</m:t>
                        </m:r>
                      </m:e>
                      <m:sub>
                        <m:r>
                          <a:rPr lang="en-IN" b="1" i="0" smtClean="0">
                            <a:latin typeface="Cambria Math" panose="02040503050406030204" pitchFamily="18" charset="0"/>
                          </a:rPr>
                          <m:t>𝐱</m:t>
                        </m:r>
                      </m:sub>
                    </m:sSub>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1" i="0" smtClean="0">
                            <a:latin typeface="Cambria Math" panose="02040503050406030204" pitchFamily="18" charset="0"/>
                          </a:rPr>
                          <m:t>𝐰</m:t>
                        </m:r>
                      </m:e>
                      <m:sup>
                        <m:r>
                          <a:rPr lang="en-IN" b="0" i="1" smtClean="0">
                            <a:latin typeface="Cambria Math" panose="02040503050406030204" pitchFamily="18" charset="0"/>
                          </a:rPr>
                          <m:t>⊤</m:t>
                        </m:r>
                      </m:sup>
                    </m:sSup>
                    <m:r>
                      <a:rPr lang="en-IN" b="1" i="0" smtClean="0">
                        <a:latin typeface="Cambria Math" panose="02040503050406030204" pitchFamily="18" charset="0"/>
                      </a:rPr>
                      <m:t>𝐱</m:t>
                    </m:r>
                  </m:oMath>
                </a14:m>
                <a:r>
                  <a:rPr lang="en-IN" dirty="0" smtClean="0"/>
                  <a:t> and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1" i="0" smtClean="0">
                            <a:latin typeface="Cambria Math" panose="02040503050406030204" pitchFamily="18" charset="0"/>
                          </a:rPr>
                          <m:t>𝐱</m:t>
                        </m:r>
                      </m:sub>
                    </m:sSub>
                    <m:r>
                      <a:rPr lang="en-IN" b="0" i="1" smtClean="0">
                        <a:latin typeface="Cambria Math" panose="02040503050406030204" pitchFamily="18" charset="0"/>
                      </a:rPr>
                      <m:t>=</m:t>
                    </m:r>
                    <m:r>
                      <a:rPr lang="en-IN" b="0" i="1" smtClean="0">
                        <a:latin typeface="Cambria Math" panose="02040503050406030204" pitchFamily="18" charset="0"/>
                      </a:rPr>
                      <m:t>𝜎</m:t>
                    </m:r>
                  </m:oMath>
                </a14:m>
                <a:r>
                  <a:rPr lang="en-IN" dirty="0" smtClean="0"/>
                  <a:t> i.e. </a:t>
                </a:r>
                <a14:m>
                  <m:oMath xmlns:m="http://schemas.openxmlformats.org/officeDocument/2006/math">
                    <m:r>
                      <m:rPr>
                        <m:sty m:val="p"/>
                      </m:rPr>
                      <a:rPr lang="en-IN" b="0" i="0" smtClean="0">
                        <a:latin typeface="Cambria Math" panose="02040503050406030204" pitchFamily="18" charset="0"/>
                        <a:ea typeface="Cambria Math" panose="02040503050406030204" pitchFamily="18" charset="0"/>
                      </a:rPr>
                      <m:t>Lap</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 </m:t>
                        </m:r>
                        <m:sSup>
                          <m:sSupPr>
                            <m:ctrlPr>
                              <a:rPr lang="en-IN" i="1">
                                <a:latin typeface="Cambria Math" panose="02040503050406030204" pitchFamily="18" charset="0"/>
                              </a:rPr>
                            </m:ctrlPr>
                          </m:sSupPr>
                          <m:e>
                            <m:r>
                              <a:rPr lang="en-IN" b="1">
                                <a:latin typeface="Cambria Math" panose="02040503050406030204" pitchFamily="18" charset="0"/>
                              </a:rPr>
                              <m:t>𝐰</m:t>
                            </m:r>
                          </m:e>
                          <m:sup>
                            <m:r>
                              <a:rPr lang="en-IN" i="1">
                                <a:latin typeface="Cambria Math" panose="02040503050406030204" pitchFamily="18" charset="0"/>
                              </a:rPr>
                              <m:t>⊤</m:t>
                            </m:r>
                          </m:sup>
                        </m:sSup>
                        <m:r>
                          <a:rPr lang="en-IN" b="1">
                            <a:latin typeface="Cambria Math" panose="02040503050406030204" pitchFamily="18" charset="0"/>
                          </a:rPr>
                          <m:t>𝐱</m:t>
                        </m:r>
                        <m:r>
                          <a:rPr lang="en-IN" b="0" i="1" smtClean="0">
                            <a:latin typeface="Cambria Math" panose="02040503050406030204" pitchFamily="18" charset="0"/>
                          </a:rPr>
                          <m:t>,</m:t>
                        </m:r>
                        <m:r>
                          <a:rPr lang="en-IN" i="1">
                            <a:latin typeface="Cambria Math" panose="02040503050406030204" pitchFamily="18" charset="0"/>
                          </a:rPr>
                          <m:t>𝜎</m:t>
                        </m:r>
                      </m:e>
                    </m:d>
                  </m:oMath>
                </a14:m>
                <a:endParaRPr lang="en-IN" dirty="0" smtClean="0"/>
              </a:p>
              <a:p>
                <a:r>
                  <a:rPr lang="en-IN" dirty="0" smtClean="0"/>
                  <a:t>Likelihood function w.r.t a data point </a:t>
                </a:r>
                <a14:m>
                  <m:oMath xmlns:m="http://schemas.openxmlformats.org/officeDocument/2006/math">
                    <m:d>
                      <m:dPr>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1" i="0" smtClean="0">
                                <a:latin typeface="Cambria Math" panose="02040503050406030204" pitchFamily="18" charset="0"/>
                              </a:rPr>
                              <m:t>𝐱</m:t>
                            </m:r>
                          </m:e>
                          <m:sup>
                            <m:r>
                              <a:rPr lang="en-IN" b="0" i="1" smtClean="0">
                                <a:latin typeface="Cambria Math" panose="02040503050406030204" pitchFamily="18" charset="0"/>
                              </a:rPr>
                              <m:t>𝑖</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𝑦</m:t>
                            </m:r>
                          </m:e>
                          <m:sup>
                            <m:r>
                              <a:rPr lang="en-IN" b="0" i="1" smtClean="0">
                                <a:latin typeface="Cambria Math" panose="02040503050406030204" pitchFamily="18" charset="0"/>
                              </a:rPr>
                              <m:t>𝑖</m:t>
                            </m:r>
                          </m:sup>
                        </m:sSup>
                      </m:e>
                    </m:d>
                  </m:oMath>
                </a14:m>
                <a:r>
                  <a:rPr lang="en-IN" dirty="0" smtClean="0"/>
                  <a:t> then becomes</a:t>
                </a:r>
                <a:br>
                  <a:rPr lang="en-IN" dirty="0" smtClean="0"/>
                </a:br>
                <a14:m>
                  <m:oMath xmlns:m="http://schemas.openxmlformats.org/officeDocument/2006/math">
                    <m:r>
                      <m:rPr>
                        <m:sty m:val="p"/>
                      </m:rPr>
                      <a:rPr lang="en-IN" sz="2800" b="0" i="0" smtClean="0">
                        <a:latin typeface="Cambria Math" panose="02040503050406030204" pitchFamily="18" charset="0"/>
                        <a:ea typeface="Cambria Math" panose="02040503050406030204" pitchFamily="18" charset="0"/>
                      </a:rPr>
                      <m:t>Lap</m:t>
                    </m:r>
                    <m:d>
                      <m:dPr>
                        <m:ctrlPr>
                          <a:rPr lang="en-IN" sz="2800" i="1">
                            <a:latin typeface="Cambria Math" panose="02040503050406030204" pitchFamily="18" charset="0"/>
                            <a:ea typeface="Cambria Math" panose="02040503050406030204" pitchFamily="18" charset="0"/>
                          </a:rPr>
                        </m:ctrlPr>
                      </m:dPr>
                      <m:e>
                        <m:sSup>
                          <m:sSupPr>
                            <m:ctrlPr>
                              <a:rPr lang="en-IN" sz="2800" b="0" i="1" smtClean="0">
                                <a:latin typeface="Cambria Math" panose="02040503050406030204" pitchFamily="18" charset="0"/>
                                <a:ea typeface="Cambria Math" panose="02040503050406030204" pitchFamily="18" charset="0"/>
                              </a:rPr>
                            </m:ctrlPr>
                          </m:sSupPr>
                          <m:e>
                            <m:r>
                              <a:rPr lang="en-IN" sz="2800" b="0" i="1" smtClean="0">
                                <a:latin typeface="Cambria Math" panose="02040503050406030204" pitchFamily="18" charset="0"/>
                                <a:ea typeface="Cambria Math" panose="02040503050406030204" pitchFamily="18" charset="0"/>
                              </a:rPr>
                              <m:t>𝑦</m:t>
                            </m:r>
                          </m:e>
                          <m:sup>
                            <m:r>
                              <a:rPr lang="en-IN" sz="2800" b="0" i="1" smtClean="0">
                                <a:latin typeface="Cambria Math" panose="02040503050406030204" pitchFamily="18" charset="0"/>
                                <a:ea typeface="Cambria Math" panose="02040503050406030204" pitchFamily="18" charset="0"/>
                              </a:rPr>
                              <m:t>𝑖</m:t>
                            </m:r>
                          </m:sup>
                        </m:sSup>
                        <m:r>
                          <a:rPr lang="en-IN" sz="2800" b="0" i="1" smtClean="0">
                            <a:latin typeface="Cambria Math" panose="02040503050406030204" pitchFamily="18" charset="0"/>
                            <a:ea typeface="Cambria Math" panose="02040503050406030204" pitchFamily="18" charset="0"/>
                          </a:rPr>
                          <m:t> </m:t>
                        </m:r>
                        <m:r>
                          <a:rPr lang="en-IN" sz="2800" i="1">
                            <a:latin typeface="Cambria Math" panose="02040503050406030204" pitchFamily="18" charset="0"/>
                            <a:ea typeface="Cambria Math" panose="02040503050406030204" pitchFamily="18" charset="0"/>
                          </a:rPr>
                          <m:t>| </m:t>
                        </m:r>
                        <m:sSup>
                          <m:sSupPr>
                            <m:ctrlPr>
                              <a:rPr lang="en-IN" sz="2800" i="1">
                                <a:latin typeface="Cambria Math" panose="02040503050406030204" pitchFamily="18" charset="0"/>
                              </a:rPr>
                            </m:ctrlPr>
                          </m:sSupPr>
                          <m:e>
                            <m:r>
                              <a:rPr lang="en-IN" sz="2800" b="1">
                                <a:latin typeface="Cambria Math" panose="02040503050406030204" pitchFamily="18" charset="0"/>
                              </a:rPr>
                              <m:t>𝐰</m:t>
                            </m:r>
                          </m:e>
                          <m:sup>
                            <m:r>
                              <a:rPr lang="en-IN" sz="2800" i="1">
                                <a:latin typeface="Cambria Math" panose="02040503050406030204" pitchFamily="18" charset="0"/>
                              </a:rPr>
                              <m:t>⊤</m:t>
                            </m:r>
                          </m:sup>
                        </m:sSup>
                        <m:sSup>
                          <m:sSupPr>
                            <m:ctrlPr>
                              <a:rPr lang="en-IN" sz="2800" b="1" i="1" smtClean="0">
                                <a:latin typeface="Cambria Math" panose="02040503050406030204" pitchFamily="18" charset="0"/>
                              </a:rPr>
                            </m:ctrlPr>
                          </m:sSupPr>
                          <m:e>
                            <m:r>
                              <a:rPr lang="en-IN" sz="2800" b="1">
                                <a:latin typeface="Cambria Math" panose="02040503050406030204" pitchFamily="18" charset="0"/>
                              </a:rPr>
                              <m:t>𝐱</m:t>
                            </m:r>
                          </m:e>
                          <m:sup>
                            <m:r>
                              <a:rPr lang="en-IN" sz="2800" b="0" i="1" smtClean="0">
                                <a:latin typeface="Cambria Math" panose="02040503050406030204" pitchFamily="18" charset="0"/>
                              </a:rPr>
                              <m:t>𝑖</m:t>
                            </m:r>
                          </m:sup>
                        </m:sSup>
                        <m:r>
                          <a:rPr lang="en-IN" sz="2800" i="1">
                            <a:latin typeface="Cambria Math" panose="02040503050406030204" pitchFamily="18" charset="0"/>
                          </a:rPr>
                          <m:t>,</m:t>
                        </m:r>
                        <m:r>
                          <a:rPr lang="en-IN" sz="2800" i="1">
                            <a:latin typeface="Cambria Math" panose="02040503050406030204" pitchFamily="18" charset="0"/>
                          </a:rPr>
                          <m:t>𝜎</m:t>
                        </m:r>
                      </m:e>
                    </m:d>
                    <m:r>
                      <a:rPr lang="en-IN" sz="2800" b="0" i="1" smtClean="0">
                        <a:latin typeface="Cambria Math" panose="02040503050406030204" pitchFamily="18" charset="0"/>
                      </a:rPr>
                      <m:t>=</m:t>
                    </m:r>
                    <m:f>
                      <m:fPr>
                        <m:ctrlPr>
                          <a:rPr lang="en-IN" sz="2800" b="0" i="1" smtClean="0">
                            <a:latin typeface="Cambria Math" panose="02040503050406030204" pitchFamily="18" charset="0"/>
                          </a:rPr>
                        </m:ctrlPr>
                      </m:fPr>
                      <m:num>
                        <m:r>
                          <a:rPr lang="en-IN" sz="2800" b="0" i="1" smtClean="0">
                            <a:latin typeface="Cambria Math" panose="02040503050406030204" pitchFamily="18" charset="0"/>
                          </a:rPr>
                          <m:t>1</m:t>
                        </m:r>
                      </m:num>
                      <m:den>
                        <m:r>
                          <a:rPr lang="en-IN" sz="2800" b="0" i="1" smtClean="0">
                            <a:latin typeface="Cambria Math" panose="02040503050406030204" pitchFamily="18" charset="0"/>
                          </a:rPr>
                          <m:t>2</m:t>
                        </m:r>
                        <m:r>
                          <a:rPr lang="en-IN" sz="2800" b="0" i="1" smtClean="0">
                            <a:latin typeface="Cambria Math" panose="02040503050406030204" pitchFamily="18" charset="0"/>
                          </a:rPr>
                          <m:t>𝜎</m:t>
                        </m:r>
                      </m:den>
                    </m:f>
                    <m:func>
                      <m:funcPr>
                        <m:ctrlPr>
                          <a:rPr lang="en-IN" sz="2800" b="0" i="1" smtClean="0">
                            <a:latin typeface="Cambria Math" panose="02040503050406030204" pitchFamily="18" charset="0"/>
                          </a:rPr>
                        </m:ctrlPr>
                      </m:funcPr>
                      <m:fName>
                        <m:r>
                          <m:rPr>
                            <m:sty m:val="p"/>
                          </m:rPr>
                          <a:rPr lang="en-IN" sz="2800" b="0" i="0" smtClean="0">
                            <a:latin typeface="Cambria Math" panose="02040503050406030204" pitchFamily="18" charset="0"/>
                          </a:rPr>
                          <m:t>exp</m:t>
                        </m:r>
                      </m:fName>
                      <m:e>
                        <m:d>
                          <m:dPr>
                            <m:ctrlPr>
                              <a:rPr lang="en-IN" sz="2800" b="0" i="1" smtClean="0">
                                <a:latin typeface="Cambria Math" panose="02040503050406030204" pitchFamily="18" charset="0"/>
                              </a:rPr>
                            </m:ctrlPr>
                          </m:dPr>
                          <m:e>
                            <m:r>
                              <a:rPr lang="en-IN" sz="2800" b="0" i="1" smtClean="0">
                                <a:latin typeface="Cambria Math" panose="02040503050406030204" pitchFamily="18" charset="0"/>
                              </a:rPr>
                              <m:t>−</m:t>
                            </m:r>
                            <m:d>
                              <m:dPr>
                                <m:begChr m:val="|"/>
                                <m:endChr m:val="|"/>
                                <m:ctrlPr>
                                  <a:rPr lang="en-IN" sz="2800" b="0" i="1" smtClean="0">
                                    <a:latin typeface="Cambria Math" panose="02040503050406030204" pitchFamily="18" charset="0"/>
                                  </a:rPr>
                                </m:ctrlPr>
                              </m:dPr>
                              <m:e>
                                <m:sSup>
                                  <m:sSupPr>
                                    <m:ctrlPr>
                                      <a:rPr lang="en-IN" sz="2800" i="1">
                                        <a:latin typeface="Cambria Math" panose="02040503050406030204" pitchFamily="18" charset="0"/>
                                      </a:rPr>
                                    </m:ctrlPr>
                                  </m:sSupPr>
                                  <m:e>
                                    <m:r>
                                      <a:rPr lang="en-IN" sz="2800" i="1">
                                        <a:latin typeface="Cambria Math" panose="02040503050406030204" pitchFamily="18" charset="0"/>
                                      </a:rPr>
                                      <m:t>𝑦</m:t>
                                    </m:r>
                                  </m:e>
                                  <m:sup>
                                    <m:r>
                                      <a:rPr lang="en-IN" sz="2800" i="1">
                                        <a:latin typeface="Cambria Math" panose="02040503050406030204" pitchFamily="18" charset="0"/>
                                      </a:rPr>
                                      <m:t>𝑖</m:t>
                                    </m:r>
                                  </m:sup>
                                </m:sSup>
                                <m:r>
                                  <a:rPr lang="en-IN" sz="2800" i="1">
                                    <a:latin typeface="Cambria Math" panose="02040503050406030204" pitchFamily="18" charset="0"/>
                                  </a:rPr>
                                  <m:t>−</m:t>
                                </m:r>
                                <m:sSup>
                                  <m:sSupPr>
                                    <m:ctrlPr>
                                      <a:rPr lang="en-IN" sz="2800" i="1">
                                        <a:latin typeface="Cambria Math" panose="02040503050406030204" pitchFamily="18" charset="0"/>
                                      </a:rPr>
                                    </m:ctrlPr>
                                  </m:sSupPr>
                                  <m:e>
                                    <m:r>
                                      <a:rPr lang="en-IN" sz="2800" b="1">
                                        <a:latin typeface="Cambria Math" panose="02040503050406030204" pitchFamily="18" charset="0"/>
                                      </a:rPr>
                                      <m:t>𝐰</m:t>
                                    </m:r>
                                  </m:e>
                                  <m:sup>
                                    <m:r>
                                      <a:rPr lang="en-IN" sz="2800" i="1">
                                        <a:latin typeface="Cambria Math" panose="02040503050406030204" pitchFamily="18" charset="0"/>
                                      </a:rPr>
                                      <m:t>⊤</m:t>
                                    </m:r>
                                  </m:sup>
                                </m:sSup>
                                <m:r>
                                  <a:rPr lang="en-IN" sz="2800" b="1">
                                    <a:latin typeface="Cambria Math" panose="02040503050406030204" pitchFamily="18" charset="0"/>
                                  </a:rPr>
                                  <m:t>𝐱</m:t>
                                </m:r>
                              </m:e>
                            </m:d>
                            <m:r>
                              <a:rPr lang="en-IN" sz="2800" b="0" i="1" smtClean="0">
                                <a:latin typeface="Cambria Math" panose="02040503050406030204" pitchFamily="18" charset="0"/>
                              </a:rPr>
                              <m:t>/</m:t>
                            </m:r>
                            <m:r>
                              <a:rPr lang="en-IN" sz="2800" i="1">
                                <a:latin typeface="Cambria Math" panose="02040503050406030204" pitchFamily="18" charset="0"/>
                              </a:rPr>
                              <m:t>𝜎</m:t>
                            </m:r>
                          </m:e>
                        </m:d>
                      </m:e>
                    </m:func>
                  </m:oMath>
                </a14:m>
                <a:r>
                  <a:rPr lang="en-IN" sz="2800" dirty="0" smtClean="0"/>
                  <a:t> </a:t>
                </a:r>
                <a:endParaRPr lang="en-IN" dirty="0" smtClean="0"/>
              </a:p>
              <a:p>
                <a:r>
                  <a:rPr lang="en-IN" dirty="0" smtClean="0"/>
                  <a:t>Negative log likelihood w.r.t a set of data points </a:t>
                </a:r>
                <a14:m>
                  <m:oMath xmlns:m="http://schemas.openxmlformats.org/officeDocument/2006/math">
                    <m:sSubSup>
                      <m:sSubSupPr>
                        <m:ctrlPr>
                          <a:rPr lang="en-IN" b="0" i="1" smtClean="0">
                            <a:latin typeface="Cambria Math" panose="02040503050406030204" pitchFamily="18" charset="0"/>
                          </a:rPr>
                        </m:ctrlPr>
                      </m:sSubSupPr>
                      <m:e>
                        <m:d>
                          <m:dPr>
                            <m:begChr m:val="{"/>
                            <m:endChr m:val="}"/>
                            <m:ctrlPr>
                              <a:rPr lang="en-IN" b="0" i="1" smtClean="0">
                                <a:latin typeface="Cambria Math" panose="02040503050406030204" pitchFamily="18" charset="0"/>
                              </a:rPr>
                            </m:ctrlPr>
                          </m:dPr>
                          <m:e>
                            <m:d>
                              <m:dPr>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b="1" i="0">
                                        <a:latin typeface="Cambria Math" panose="02040503050406030204" pitchFamily="18" charset="0"/>
                                      </a:rPr>
                                      <m:t>𝐱</m:t>
                                    </m:r>
                                  </m:e>
                                  <m:sup>
                                    <m:r>
                                      <a:rPr lang="en-IN" i="1">
                                        <a:latin typeface="Cambria Math" panose="02040503050406030204" pitchFamily="18" charset="0"/>
                                      </a:rPr>
                                      <m:t>𝑖</m:t>
                                    </m:r>
                                  </m:sup>
                                </m:sSup>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𝑦</m:t>
                                    </m:r>
                                  </m:e>
                                  <m:sup>
                                    <m:r>
                                      <a:rPr lang="en-IN" i="1">
                                        <a:latin typeface="Cambria Math" panose="02040503050406030204" pitchFamily="18" charset="0"/>
                                      </a:rPr>
                                      <m:t>𝑖</m:t>
                                    </m:r>
                                  </m:sup>
                                </m:sSup>
                              </m:e>
                            </m:d>
                          </m:e>
                        </m:d>
                      </m:e>
                      <m:sub>
                        <m:r>
                          <a:rPr lang="en-IN" b="0" i="1" smtClean="0">
                            <a:latin typeface="Cambria Math" panose="02040503050406030204" pitchFamily="18" charset="0"/>
                          </a:rPr>
                          <m:t>𝑖</m:t>
                        </m:r>
                        <m:r>
                          <a:rPr lang="en-IN" b="0" i="1" smtClean="0">
                            <a:latin typeface="Cambria Math" panose="02040503050406030204" pitchFamily="18" charset="0"/>
                          </a:rPr>
                          <m:t>=1</m:t>
                        </m:r>
                      </m:sub>
                      <m:sup>
                        <m:r>
                          <a:rPr lang="en-IN" b="0" i="1" smtClean="0">
                            <a:latin typeface="Cambria Math" panose="02040503050406030204" pitchFamily="18" charset="0"/>
                          </a:rPr>
                          <m:t>𝑛</m:t>
                        </m:r>
                      </m:sup>
                    </m:sSubSup>
                  </m:oMath>
                </a14:m>
                <a:r>
                  <a:rPr lang="en-IN" dirty="0" smtClean="0"/>
                  <a:t/>
                </a:r>
                <a:br>
                  <a:rPr lang="en-IN" dirty="0" smtClean="0"/>
                </a:br>
                <a14:m>
                  <m:oMath xmlns:m="http://schemas.openxmlformats.org/officeDocument/2006/math">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a:latin typeface="Cambria Math" panose="02040503050406030204" pitchFamily="18" charset="0"/>
                              </a:rPr>
                              <m:t>min</m:t>
                            </m:r>
                          </m:e>
                          <m:lim>
                            <m:r>
                              <a:rPr lang="en-IN" b="1">
                                <a:latin typeface="Cambria Math" panose="02040503050406030204" pitchFamily="18" charset="0"/>
                              </a:rPr>
                              <m:t>𝐰</m:t>
                            </m:r>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𝑑</m:t>
                                </m:r>
                              </m:sup>
                            </m:sSup>
                          </m:lim>
                        </m:limLow>
                      </m:fName>
                      <m:e>
                        <m:r>
                          <a:rPr lang="en-IN" b="0" i="1" smtClean="0">
                            <a:latin typeface="Cambria Math" panose="02040503050406030204" pitchFamily="18" charset="0"/>
                            <a:ea typeface="Cambria Math" panose="02040503050406030204" pitchFamily="18" charset="0"/>
                          </a:rPr>
                          <m:t> </m:t>
                        </m:r>
                        <m:func>
                          <m:funcPr>
                            <m:ctrlPr>
                              <a:rPr lang="en-IN" i="1">
                                <a:latin typeface="Cambria Math" panose="02040503050406030204" pitchFamily="18" charset="0"/>
                              </a:rPr>
                            </m:ctrlPr>
                          </m:funcPr>
                          <m:fName>
                            <m:r>
                              <a:rPr lang="en-IN" b="0" i="1" smtClean="0">
                                <a:latin typeface="Cambria Math" panose="02040503050406030204" pitchFamily="18" charset="0"/>
                              </a:rPr>
                              <m:t>𝑛</m:t>
                            </m:r>
                            <m:r>
                              <a:rPr lang="en-IN" b="0" i="1" smtClean="0">
                                <a:latin typeface="Cambria Math" panose="02040503050406030204" pitchFamily="18" charset="0"/>
                              </a:rPr>
                              <m:t>⋅</m:t>
                            </m:r>
                            <m:r>
                              <m:rPr>
                                <m:sty m:val="p"/>
                              </m:rPr>
                              <a:rPr lang="en-IN">
                                <a:latin typeface="Cambria Math" panose="02040503050406030204" pitchFamily="18" charset="0"/>
                              </a:rPr>
                              <m:t>ln</m:t>
                            </m:r>
                          </m:fName>
                          <m:e>
                            <m:d>
                              <m:dPr>
                                <m:ctrlPr>
                                  <a:rPr lang="en-IN" i="1">
                                    <a:latin typeface="Cambria Math" panose="02040503050406030204" pitchFamily="18" charset="0"/>
                                  </a:rPr>
                                </m:ctrlPr>
                              </m:dPr>
                              <m:e>
                                <m:r>
                                  <a:rPr lang="en-IN" b="0" i="1" smtClean="0">
                                    <a:latin typeface="Cambria Math" panose="02040503050406030204" pitchFamily="18" charset="0"/>
                                  </a:rPr>
                                  <m:t>𝜎</m:t>
                                </m:r>
                              </m:e>
                            </m:d>
                          </m:e>
                        </m:func>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1</m:t>
                            </m:r>
                          </m:num>
                          <m:den>
                            <m:r>
                              <a:rPr lang="en-IN" b="0" i="1" smtClean="0">
                                <a:latin typeface="Cambria Math" panose="02040503050406030204" pitchFamily="18" charset="0"/>
                              </a:rPr>
                              <m:t>𝜎</m:t>
                            </m:r>
                          </m:den>
                        </m:f>
                        <m:nary>
                          <m:naryPr>
                            <m:chr m:val="∑"/>
                            <m:limLoc m:val="subSup"/>
                            <m:ctrlPr>
                              <a:rPr lang="en-IN" i="1">
                                <a:latin typeface="Cambria Math" panose="02040503050406030204" pitchFamily="18" charset="0"/>
                              </a:rPr>
                            </m:ctrlPr>
                          </m:naryPr>
                          <m:sub>
                            <m:r>
                              <m:rPr>
                                <m:brk m:alnAt="25"/>
                              </m:rPr>
                              <a:rPr lang="en-IN" i="1">
                                <a:latin typeface="Cambria Math" panose="02040503050406030204" pitchFamily="18" charset="0"/>
                              </a:rPr>
                              <m:t>𝑖</m:t>
                            </m:r>
                            <m:r>
                              <a:rPr lang="en-IN" i="1">
                                <a:latin typeface="Cambria Math" panose="02040503050406030204" pitchFamily="18" charset="0"/>
                              </a:rPr>
                              <m:t>=1</m:t>
                            </m:r>
                          </m:sub>
                          <m:sup>
                            <m:r>
                              <a:rPr lang="en-IN" i="1">
                                <a:latin typeface="Cambria Math" panose="02040503050406030204" pitchFamily="18" charset="0"/>
                              </a:rPr>
                              <m:t>𝑛</m:t>
                            </m:r>
                          </m:sup>
                          <m:e>
                            <m:d>
                              <m:dPr>
                                <m:begChr m:val="|"/>
                                <m:endChr m:val="|"/>
                                <m:ctrlPr>
                                  <a:rPr lang="en-IN" b="0" i="1" smtClean="0">
                                    <a:latin typeface="Cambria Math" panose="02040503050406030204" pitchFamily="18" charset="0"/>
                                  </a:rPr>
                                </m:ctrlPr>
                              </m:dPr>
                              <m:e>
                                <m:sSup>
                                  <m:sSupPr>
                                    <m:ctrlPr>
                                      <a:rPr lang="en-IN" i="1">
                                        <a:latin typeface="Cambria Math" panose="02040503050406030204" pitchFamily="18" charset="0"/>
                                      </a:rPr>
                                    </m:ctrlPr>
                                  </m:sSupPr>
                                  <m:e>
                                    <m:r>
                                      <a:rPr lang="en-IN" i="1">
                                        <a:latin typeface="Cambria Math" panose="02040503050406030204" pitchFamily="18" charset="0"/>
                                      </a:rPr>
                                      <m:t>𝑦</m:t>
                                    </m:r>
                                  </m:e>
                                  <m:sup>
                                    <m:r>
                                      <a:rPr lang="en-IN" i="1">
                                        <a:latin typeface="Cambria Math" panose="02040503050406030204" pitchFamily="18" charset="0"/>
                                      </a:rPr>
                                      <m:t>𝑖</m:t>
                                    </m:r>
                                  </m:sup>
                                </m:sSup>
                                <m:r>
                                  <a:rPr lang="en-IN" i="1">
                                    <a:latin typeface="Cambria Math" panose="02040503050406030204" pitchFamily="18" charset="0"/>
                                  </a:rPr>
                                  <m:t>−</m:t>
                                </m:r>
                                <m:sSup>
                                  <m:sSupPr>
                                    <m:ctrlPr>
                                      <a:rPr lang="en-IN" i="1">
                                        <a:latin typeface="Cambria Math" panose="02040503050406030204" pitchFamily="18" charset="0"/>
                                      </a:rPr>
                                    </m:ctrlPr>
                                  </m:sSupPr>
                                  <m:e>
                                    <m:r>
                                      <a:rPr lang="en-IN" b="1">
                                        <a:latin typeface="Cambria Math" panose="02040503050406030204" pitchFamily="18" charset="0"/>
                                      </a:rPr>
                                      <m:t>𝐰</m:t>
                                    </m:r>
                                  </m:e>
                                  <m:sup>
                                    <m:r>
                                      <a:rPr lang="en-IN" i="1">
                                        <a:latin typeface="Cambria Math" panose="02040503050406030204" pitchFamily="18" charset="0"/>
                                      </a:rPr>
                                      <m:t>⊤</m:t>
                                    </m:r>
                                  </m:sup>
                                </m:sSup>
                                <m:sSup>
                                  <m:sSupPr>
                                    <m:ctrlPr>
                                      <a:rPr lang="en-IN" b="0" i="1" smtClean="0">
                                        <a:latin typeface="Cambria Math" panose="02040503050406030204" pitchFamily="18" charset="0"/>
                                      </a:rPr>
                                    </m:ctrlPr>
                                  </m:sSupPr>
                                  <m:e>
                                    <m:r>
                                      <a:rPr lang="en-IN" b="1">
                                        <a:latin typeface="Cambria Math" panose="02040503050406030204" pitchFamily="18" charset="0"/>
                                      </a:rPr>
                                      <m:t>𝐱</m:t>
                                    </m:r>
                                  </m:e>
                                  <m:sup>
                                    <m:r>
                                      <a:rPr lang="en-IN" b="0" i="1" smtClean="0">
                                        <a:latin typeface="Cambria Math" panose="02040503050406030204" pitchFamily="18" charset="0"/>
                                      </a:rPr>
                                      <m:t>𝑖</m:t>
                                    </m:r>
                                  </m:sup>
                                </m:sSup>
                              </m:e>
                            </m:d>
                          </m:e>
                        </m:nary>
                      </m:e>
                    </m:func>
                    <m:r>
                      <a:rPr lang="en-IN" b="0" i="0" smtClean="0">
                        <a:latin typeface="Cambria Math" panose="02040503050406030204" pitchFamily="18" charset="0"/>
                        <a:ea typeface="Cambria Math" panose="02040503050406030204" pitchFamily="18" charset="0"/>
                      </a:rPr>
                      <m:t>=</m:t>
                    </m:r>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a:latin typeface="Cambria Math" panose="02040503050406030204" pitchFamily="18" charset="0"/>
                              </a:rPr>
                              <m:t>min</m:t>
                            </m:r>
                          </m:e>
                          <m:lim>
                            <m:r>
                              <a:rPr lang="en-IN" b="1">
                                <a:latin typeface="Cambria Math" panose="02040503050406030204" pitchFamily="18" charset="0"/>
                              </a:rPr>
                              <m:t>𝐰</m:t>
                            </m:r>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𝑑</m:t>
                                </m:r>
                              </m:sup>
                            </m:sSup>
                          </m:lim>
                        </m:limLow>
                      </m:fName>
                      <m:e>
                        <m:r>
                          <a:rPr lang="en-IN" i="1">
                            <a:latin typeface="Cambria Math" panose="02040503050406030204" pitchFamily="18" charset="0"/>
                            <a:ea typeface="Cambria Math" panose="02040503050406030204" pitchFamily="18" charset="0"/>
                          </a:rPr>
                          <m:t> </m:t>
                        </m:r>
                        <m:nary>
                          <m:naryPr>
                            <m:chr m:val="∑"/>
                            <m:limLoc m:val="subSup"/>
                            <m:ctrlPr>
                              <a:rPr lang="en-IN" i="1">
                                <a:latin typeface="Cambria Math" panose="02040503050406030204" pitchFamily="18" charset="0"/>
                              </a:rPr>
                            </m:ctrlPr>
                          </m:naryPr>
                          <m:sub>
                            <m:r>
                              <m:rPr>
                                <m:brk m:alnAt="25"/>
                              </m:rPr>
                              <a:rPr lang="en-IN" i="1">
                                <a:latin typeface="Cambria Math" panose="02040503050406030204" pitchFamily="18" charset="0"/>
                              </a:rPr>
                              <m:t>𝑖</m:t>
                            </m:r>
                            <m:r>
                              <a:rPr lang="en-IN" i="1">
                                <a:latin typeface="Cambria Math" panose="02040503050406030204" pitchFamily="18" charset="0"/>
                              </a:rPr>
                              <m:t>=1</m:t>
                            </m:r>
                          </m:sub>
                          <m:sup>
                            <m:r>
                              <a:rPr lang="en-IN" i="1">
                                <a:latin typeface="Cambria Math" panose="02040503050406030204" pitchFamily="18" charset="0"/>
                              </a:rPr>
                              <m:t>𝑛</m:t>
                            </m:r>
                          </m:sup>
                          <m:e>
                            <m:d>
                              <m:dPr>
                                <m:begChr m:val="|"/>
                                <m:endChr m:val="|"/>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i="1">
                                        <a:latin typeface="Cambria Math" panose="02040503050406030204" pitchFamily="18" charset="0"/>
                                      </a:rPr>
                                      <m:t>𝑦</m:t>
                                    </m:r>
                                  </m:e>
                                  <m:sup>
                                    <m:r>
                                      <a:rPr lang="en-IN" i="1">
                                        <a:latin typeface="Cambria Math" panose="02040503050406030204" pitchFamily="18" charset="0"/>
                                      </a:rPr>
                                      <m:t>𝑖</m:t>
                                    </m:r>
                                  </m:sup>
                                </m:sSup>
                                <m:r>
                                  <a:rPr lang="en-IN" i="1">
                                    <a:latin typeface="Cambria Math" panose="02040503050406030204" pitchFamily="18" charset="0"/>
                                  </a:rPr>
                                  <m:t>−</m:t>
                                </m:r>
                                <m:sSup>
                                  <m:sSupPr>
                                    <m:ctrlPr>
                                      <a:rPr lang="en-IN" i="1">
                                        <a:latin typeface="Cambria Math" panose="02040503050406030204" pitchFamily="18" charset="0"/>
                                      </a:rPr>
                                    </m:ctrlPr>
                                  </m:sSupPr>
                                  <m:e>
                                    <m:r>
                                      <a:rPr lang="en-IN" b="1">
                                        <a:latin typeface="Cambria Math" panose="02040503050406030204" pitchFamily="18" charset="0"/>
                                      </a:rPr>
                                      <m:t>𝐰</m:t>
                                    </m:r>
                                  </m:e>
                                  <m:sup>
                                    <m:r>
                                      <a:rPr lang="en-IN" i="1">
                                        <a:latin typeface="Cambria Math" panose="02040503050406030204" pitchFamily="18" charset="0"/>
                                      </a:rPr>
                                      <m:t>⊤</m:t>
                                    </m:r>
                                  </m:sup>
                                </m:sSup>
                                <m:sSup>
                                  <m:sSupPr>
                                    <m:ctrlPr>
                                      <a:rPr lang="en-IN" b="1" i="1" smtClean="0">
                                        <a:latin typeface="Cambria Math" panose="02040503050406030204" pitchFamily="18" charset="0"/>
                                      </a:rPr>
                                    </m:ctrlPr>
                                  </m:sSupPr>
                                  <m:e>
                                    <m:r>
                                      <a:rPr lang="en-IN" b="1">
                                        <a:latin typeface="Cambria Math" panose="02040503050406030204" pitchFamily="18" charset="0"/>
                                      </a:rPr>
                                      <m:t>𝐱</m:t>
                                    </m:r>
                                  </m:e>
                                  <m:sup>
                                    <m:r>
                                      <a:rPr lang="en-IN" b="0" i="1" smtClean="0">
                                        <a:latin typeface="Cambria Math" panose="02040503050406030204" pitchFamily="18" charset="0"/>
                                      </a:rPr>
                                      <m:t>𝑖</m:t>
                                    </m:r>
                                  </m:sup>
                                </m:sSup>
                              </m:e>
                            </m:d>
                          </m:e>
                        </m:nary>
                      </m:e>
                    </m:func>
                  </m:oMath>
                </a14:m>
                <a:endParaRPr lang="en-IN" dirty="0" smtClean="0"/>
              </a:p>
              <a:p>
                <a:r>
                  <a:rPr lang="en-IN" dirty="0" smtClean="0"/>
                  <a:t>Thus, if we change the likelihood function to use the Laplacian distribution instead, the MLE ends up minimizing absolute loss!</a:t>
                </a:r>
              </a:p>
              <a:p>
                <a:r>
                  <a:rPr lang="en-IN" dirty="0" smtClean="0"/>
                  <a:t>As before, does not matter which </a:t>
                </a:r>
                <a14:m>
                  <m:oMath xmlns:m="http://schemas.openxmlformats.org/officeDocument/2006/math">
                    <m:r>
                      <a:rPr lang="en-IN" b="0" i="1" smtClean="0">
                        <a:latin typeface="Cambria Math" panose="02040503050406030204" pitchFamily="18" charset="0"/>
                      </a:rPr>
                      <m:t>𝜎</m:t>
                    </m:r>
                  </m:oMath>
                </a14:m>
                <a:r>
                  <a:rPr lang="en-IN" dirty="0" smtClean="0"/>
                  <a:t> we choose</a:t>
                </a:r>
                <a:endParaRPr lang="en-IN" dirty="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746376"/>
              </a:xfrm>
              <a:blipFill>
                <a:blip r:embed="rId2"/>
                <a:stretch>
                  <a:fillRect l="-578" t="-25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14</a:t>
            </a:fld>
            <a:endParaRPr lang="en-US"/>
          </a:p>
        </p:txBody>
      </p:sp>
      <p:grpSp>
        <p:nvGrpSpPr>
          <p:cNvPr id="27" name="Group 26"/>
          <p:cNvGrpSpPr/>
          <p:nvPr/>
        </p:nvGrpSpPr>
        <p:grpSpPr>
          <a:xfrm>
            <a:off x="10471926" y="125304"/>
            <a:ext cx="1468606" cy="1238929"/>
            <a:chOff x="12383748" y="1219011"/>
            <a:chExt cx="1862104" cy="1570887"/>
          </a:xfrm>
        </p:grpSpPr>
        <p:sp>
          <p:nvSpPr>
            <p:cNvPr id="28" name="Freeform 27"/>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Freeform 28"/>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Freeform 29"/>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33" name="Rectangular Callout 32"/>
              <p:cNvSpPr/>
              <p:nvPr/>
            </p:nvSpPr>
            <p:spPr>
              <a:xfrm>
                <a:off x="1808252" y="125304"/>
                <a:ext cx="8617921" cy="1242053"/>
              </a:xfrm>
              <a:prstGeom prst="wedgeRectCallout">
                <a:avLst>
                  <a:gd name="adj1" fmla="val 58136"/>
                  <a:gd name="adj2" fmla="val 44012"/>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Be warned though – the </a:t>
                </a:r>
                <a14:m>
                  <m:oMath xmlns:m="http://schemas.openxmlformats.org/officeDocument/2006/math">
                    <m:r>
                      <a:rPr lang="en-IN" sz="2400" b="0" i="1" smtClean="0">
                        <a:solidFill>
                          <a:schemeClr val="tx1"/>
                        </a:solidFill>
                        <a:latin typeface="Cambria Math" panose="02040503050406030204" pitchFamily="18" charset="0"/>
                      </a:rPr>
                      <m:t>𝜎</m:t>
                    </m:r>
                  </m:oMath>
                </a14:m>
                <a:r>
                  <a:rPr lang="en-IN" sz="2400" dirty="0" smtClean="0">
                    <a:solidFill>
                      <a:schemeClr val="tx1"/>
                    </a:solidFill>
                    <a:latin typeface="+mj-lt"/>
                  </a:rPr>
                  <a:t> we chose will start mattering the moment we add regularization! It is just that in these simple cases it does not matter. </a:t>
                </a:r>
                <a14:m>
                  <m:oMath xmlns:m="http://schemas.openxmlformats.org/officeDocument/2006/math">
                    <m:r>
                      <a:rPr lang="en-IN" sz="2400" b="0" i="1" smtClean="0">
                        <a:solidFill>
                          <a:schemeClr val="tx1"/>
                        </a:solidFill>
                        <a:latin typeface="Cambria Math" panose="02040503050406030204" pitchFamily="18" charset="0"/>
                      </a:rPr>
                      <m:t>𝜎</m:t>
                    </m:r>
                  </m:oMath>
                </a14:m>
                <a:r>
                  <a:rPr lang="en-IN" sz="2400" dirty="0" smtClean="0">
                    <a:solidFill>
                      <a:schemeClr val="tx1"/>
                    </a:solidFill>
                    <a:latin typeface="+mj-lt"/>
                  </a:rPr>
                  <a:t> is usually treated like a </a:t>
                </a:r>
                <a:r>
                  <a:rPr lang="en-IN" sz="2400" dirty="0" err="1" smtClean="0">
                    <a:solidFill>
                      <a:schemeClr val="tx1"/>
                    </a:solidFill>
                    <a:latin typeface="+mj-lt"/>
                  </a:rPr>
                  <a:t>hyperparameter</a:t>
                </a:r>
                <a:r>
                  <a:rPr lang="en-IN" sz="2400" dirty="0" smtClean="0">
                    <a:solidFill>
                      <a:schemeClr val="tx1"/>
                    </a:solidFill>
                    <a:latin typeface="+mj-lt"/>
                  </a:rPr>
                  <a:t> and tuned.</a:t>
                </a:r>
                <a:endParaRPr lang="en-IN" sz="2400" dirty="0">
                  <a:solidFill>
                    <a:schemeClr val="tx1"/>
                  </a:solidFill>
                  <a:latin typeface="+mj-lt"/>
                </a:endParaRPr>
              </a:p>
            </p:txBody>
          </p:sp>
        </mc:Choice>
        <mc:Fallback xmlns="">
          <p:sp>
            <p:nvSpPr>
              <p:cNvPr id="33" name="Rectangular Callout 32"/>
              <p:cNvSpPr>
                <a:spLocks noRot="1" noChangeAspect="1" noMove="1" noResize="1" noEditPoints="1" noAdjustHandles="1" noChangeArrowheads="1" noChangeShapeType="1" noTextEdit="1"/>
              </p:cNvSpPr>
              <p:nvPr/>
            </p:nvSpPr>
            <p:spPr>
              <a:xfrm>
                <a:off x="1808252" y="125304"/>
                <a:ext cx="8617921" cy="1242053"/>
              </a:xfrm>
              <a:prstGeom prst="wedgeRectCallout">
                <a:avLst>
                  <a:gd name="adj1" fmla="val 58136"/>
                  <a:gd name="adj2" fmla="val 44012"/>
                </a:avLst>
              </a:prstGeom>
              <a:blipFill>
                <a:blip r:embed="rId3"/>
                <a:stretch>
                  <a:fillRect l="-587" t="-478" b="-7656"/>
                </a:stretch>
              </a:blipFill>
              <a:ln w="38100">
                <a:solidFill>
                  <a:schemeClr val="accent1"/>
                </a:solidFill>
              </a:ln>
            </p:spPr>
            <p:txBody>
              <a:bodyPr/>
              <a:lstStyle/>
              <a:p>
                <a:r>
                  <a:rPr lang="en-IN">
                    <a:noFill/>
                  </a:rPr>
                  <a:t> </a:t>
                </a:r>
              </a:p>
            </p:txBody>
          </p:sp>
        </mc:Fallback>
      </mc:AlternateContent>
      <p:pic>
        <p:nvPicPr>
          <p:cNvPr id="34" name="Picture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32182" y="1384025"/>
            <a:ext cx="1748094" cy="1748094"/>
          </a:xfrm>
          <a:prstGeom prst="rect">
            <a:avLst/>
          </a:prstGeom>
        </p:spPr>
      </p:pic>
      <p:sp>
        <p:nvSpPr>
          <p:cNvPr id="35" name="Rectangular Callout 34"/>
          <p:cNvSpPr/>
          <p:nvPr/>
        </p:nvSpPr>
        <p:spPr>
          <a:xfrm>
            <a:off x="2126751" y="1453790"/>
            <a:ext cx="8299422" cy="1242053"/>
          </a:xfrm>
          <a:prstGeom prst="wedgeRectCallout">
            <a:avLst>
              <a:gd name="adj1" fmla="val 58852"/>
              <a:gd name="adj2" fmla="val 3574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So I am a bit confused. All MLEs (classification/regression) demand a model that places maximum probability on the true label. Why don’t we just ask the model to predict the true label itself?</a:t>
            </a:r>
            <a:endParaRPr lang="en-IN" sz="2400" dirty="0">
              <a:solidFill>
                <a:schemeClr val="tx1"/>
              </a:solidFill>
              <a:latin typeface="+mj-lt"/>
            </a:endParaRPr>
          </a:p>
        </p:txBody>
      </p:sp>
      <p:pic>
        <p:nvPicPr>
          <p:cNvPr id="36" name="Picture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59604" y="5024141"/>
            <a:ext cx="1832396" cy="1832396"/>
          </a:xfrm>
          <a:prstGeom prst="rect">
            <a:avLst/>
          </a:prstGeom>
        </p:spPr>
      </p:pic>
      <mc:AlternateContent xmlns:mc="http://schemas.openxmlformats.org/markup-compatibility/2006" xmlns:a14="http://schemas.microsoft.com/office/drawing/2010/main">
        <mc:Choice Requires="a14">
          <p:sp>
            <p:nvSpPr>
              <p:cNvPr id="37" name="Rectangular Callout 36"/>
              <p:cNvSpPr/>
              <p:nvPr/>
            </p:nvSpPr>
            <p:spPr>
              <a:xfrm>
                <a:off x="64077" y="4625841"/>
                <a:ext cx="10399412" cy="1625365"/>
              </a:xfrm>
              <a:prstGeom prst="wedgeRectCallout">
                <a:avLst>
                  <a:gd name="adj1" fmla="val 53085"/>
                  <a:gd name="adj2" fmla="val 46081"/>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For the same reason we needed slack variables in CSVM – to allow for the fact that in realistic situations, no linear model may be able to do what we would ideally like. In probabilistic ML, allowing the model to place a less than </a:t>
                </a:r>
                <a14:m>
                  <m:oMath xmlns:m="http://schemas.openxmlformats.org/officeDocument/2006/math">
                    <m:r>
                      <a:rPr lang="en-IN" sz="2400" i="1" dirty="0" smtClean="0">
                        <a:solidFill>
                          <a:schemeClr val="tx1"/>
                        </a:solidFill>
                        <a:latin typeface="Cambria Math" panose="02040503050406030204" pitchFamily="18" charset="0"/>
                      </a:rPr>
                      <m:t>1</m:t>
                    </m:r>
                  </m:oMath>
                </a14:m>
                <a:r>
                  <a:rPr lang="en-IN" sz="2400" dirty="0" smtClean="0">
                    <a:solidFill>
                      <a:schemeClr val="tx1"/>
                    </a:solidFill>
                    <a:latin typeface="+mj-lt"/>
                  </a:rPr>
                  <a:t> probability on the true label is much like a slack – allows us to learn good models even if not perfect ones</a:t>
                </a:r>
                <a:endParaRPr lang="en-IN" sz="2400" dirty="0">
                  <a:solidFill>
                    <a:schemeClr val="tx1"/>
                  </a:solidFill>
                  <a:latin typeface="+mj-lt"/>
                </a:endParaRPr>
              </a:p>
            </p:txBody>
          </p:sp>
        </mc:Choice>
        <mc:Fallback xmlns="">
          <p:sp>
            <p:nvSpPr>
              <p:cNvPr id="37" name="Rectangular Callout 36"/>
              <p:cNvSpPr>
                <a:spLocks noRot="1" noChangeAspect="1" noMove="1" noResize="1" noEditPoints="1" noAdjustHandles="1" noChangeArrowheads="1" noChangeShapeType="1" noTextEdit="1"/>
              </p:cNvSpPr>
              <p:nvPr/>
            </p:nvSpPr>
            <p:spPr>
              <a:xfrm>
                <a:off x="64077" y="4625841"/>
                <a:ext cx="10399412" cy="1625365"/>
              </a:xfrm>
              <a:prstGeom prst="wedgeRectCallout">
                <a:avLst>
                  <a:gd name="adj1" fmla="val 53085"/>
                  <a:gd name="adj2" fmla="val 46081"/>
                </a:avLst>
              </a:prstGeom>
              <a:blipFill>
                <a:blip r:embed="rId6"/>
                <a:stretch>
                  <a:fillRect l="-624" b="-5515"/>
                </a:stretch>
              </a:blipFill>
              <a:ln w="38100">
                <a:solidFill>
                  <a:schemeClr val="accent1"/>
                </a:solidFill>
              </a:ln>
            </p:spPr>
            <p:txBody>
              <a:bodyPr/>
              <a:lstStyle/>
              <a:p>
                <a:r>
                  <a:rPr lang="en-IN">
                    <a:noFill/>
                  </a:rPr>
                  <a:t> </a:t>
                </a:r>
              </a:p>
            </p:txBody>
          </p:sp>
        </mc:Fallback>
      </mc:AlternateContent>
      <p:pic>
        <p:nvPicPr>
          <p:cNvPr id="38" name="Picture 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88201" y="3155600"/>
            <a:ext cx="1864034" cy="1864034"/>
          </a:xfrm>
          <a:prstGeom prst="rect">
            <a:avLst/>
          </a:prstGeom>
        </p:spPr>
      </p:pic>
      <mc:AlternateContent xmlns:mc="http://schemas.openxmlformats.org/markup-compatibility/2006" xmlns:a14="http://schemas.microsoft.com/office/drawing/2010/main">
        <mc:Choice Requires="a14">
          <p:sp>
            <p:nvSpPr>
              <p:cNvPr id="39" name="Rectangular Callout 38"/>
              <p:cNvSpPr/>
              <p:nvPr/>
            </p:nvSpPr>
            <p:spPr>
              <a:xfrm>
                <a:off x="4777483" y="3155599"/>
                <a:ext cx="5701022" cy="1201026"/>
              </a:xfrm>
              <a:prstGeom prst="wedgeRectCallout">
                <a:avLst>
                  <a:gd name="adj1" fmla="val 61728"/>
                  <a:gd name="adj2" fmla="val 51256"/>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That is like asking the PMF/PDF to place probability </a:t>
                </a:r>
                <a14:m>
                  <m:oMath xmlns:m="http://schemas.openxmlformats.org/officeDocument/2006/math">
                    <m:r>
                      <a:rPr lang="en-IN" sz="2400" i="1" dirty="0" smtClean="0">
                        <a:solidFill>
                          <a:schemeClr val="tx1"/>
                        </a:solidFill>
                        <a:latin typeface="Cambria Math" panose="02040503050406030204" pitchFamily="18" charset="0"/>
                      </a:rPr>
                      <m:t>1</m:t>
                    </m:r>
                  </m:oMath>
                </a14:m>
                <a:r>
                  <a:rPr lang="en-IN" sz="2400" dirty="0" smtClean="0">
                    <a:solidFill>
                      <a:schemeClr val="tx1"/>
                    </a:solidFill>
                    <a:latin typeface="+mj-lt"/>
                  </a:rPr>
                  <a:t> on the true label and </a:t>
                </a:r>
                <a14:m>
                  <m:oMath xmlns:m="http://schemas.openxmlformats.org/officeDocument/2006/math">
                    <m:r>
                      <a:rPr lang="en-IN" sz="2400" i="1" dirty="0" smtClean="0">
                        <a:solidFill>
                          <a:schemeClr val="tx1"/>
                        </a:solidFill>
                        <a:latin typeface="Cambria Math" panose="02040503050406030204" pitchFamily="18" charset="0"/>
                      </a:rPr>
                      <m:t>0</m:t>
                    </m:r>
                  </m:oMath>
                </a14:m>
                <a:r>
                  <a:rPr lang="en-IN" sz="2400" dirty="0" smtClean="0">
                    <a:solidFill>
                      <a:schemeClr val="tx1"/>
                    </a:solidFill>
                    <a:latin typeface="+mj-lt"/>
                  </a:rPr>
                  <a:t> everywhere else – why can’t we do just that?</a:t>
                </a:r>
                <a:endParaRPr lang="en-IN" sz="2400" dirty="0">
                  <a:solidFill>
                    <a:schemeClr val="tx1"/>
                  </a:solidFill>
                  <a:latin typeface="+mj-lt"/>
                </a:endParaRPr>
              </a:p>
            </p:txBody>
          </p:sp>
        </mc:Choice>
        <mc:Fallback xmlns="">
          <p:sp>
            <p:nvSpPr>
              <p:cNvPr id="39" name="Rectangular Callout 38"/>
              <p:cNvSpPr>
                <a:spLocks noRot="1" noChangeAspect="1" noMove="1" noResize="1" noEditPoints="1" noAdjustHandles="1" noChangeArrowheads="1" noChangeShapeType="1" noTextEdit="1"/>
              </p:cNvSpPr>
              <p:nvPr/>
            </p:nvSpPr>
            <p:spPr>
              <a:xfrm>
                <a:off x="4777483" y="3155599"/>
                <a:ext cx="5701022" cy="1201026"/>
              </a:xfrm>
              <a:prstGeom prst="wedgeRectCallout">
                <a:avLst>
                  <a:gd name="adj1" fmla="val 61728"/>
                  <a:gd name="adj2" fmla="val 51256"/>
                </a:avLst>
              </a:prstGeom>
              <a:blipFill>
                <a:blip r:embed="rId8"/>
                <a:stretch>
                  <a:fillRect l="-1047" t="-1942" b="-7767"/>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16037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par>
                          <p:cTn id="27" fill="hold">
                            <p:stCondLst>
                              <p:cond delay="0"/>
                            </p:stCondLst>
                            <p:childTnLst>
                              <p:par>
                                <p:cTn id="28" presetID="22" presetClass="entr" presetSubtype="2" fill="hold" grpId="0" nodeType="after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right)">
                                      <p:cBhvr>
                                        <p:cTn id="30" dur="500"/>
                                        <p:tgtEl>
                                          <p:spTgt spid="33"/>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par>
                          <p:cTn id="35" fill="hold">
                            <p:stCondLst>
                              <p:cond delay="0"/>
                            </p:stCondLst>
                            <p:childTnLst>
                              <p:par>
                                <p:cTn id="36" presetID="22" presetClass="entr" presetSubtype="2" fill="hold" grpId="0" nodeType="after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right)">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par>
                          <p:cTn id="43" fill="hold">
                            <p:stCondLst>
                              <p:cond delay="0"/>
                            </p:stCondLst>
                            <p:childTnLst>
                              <p:par>
                                <p:cTn id="44" presetID="22" presetClass="entr" presetSubtype="2" fill="hold" grpId="0" nodeType="after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wipe(right)">
                                      <p:cBhvr>
                                        <p:cTn id="46" dur="500"/>
                                        <p:tgtEl>
                                          <p:spTgt spid="39"/>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childTnLst>
                          </p:cTn>
                        </p:par>
                        <p:par>
                          <p:cTn id="51" fill="hold">
                            <p:stCondLst>
                              <p:cond delay="0"/>
                            </p:stCondLst>
                            <p:childTnLst>
                              <p:par>
                                <p:cTn id="52" presetID="22" presetClass="entr" presetSubtype="2" fill="hold" grpId="0" nodeType="after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wipe(right)">
                                      <p:cBhvr>
                                        <p:cTn id="5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3" grpId="0" animBg="1"/>
      <p:bldP spid="35" grpId="0" animBg="1"/>
      <p:bldP spid="37" grpId="0" animBg="1"/>
      <p:bldP spid="3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Probabilistic Regularization??</a:t>
            </a:r>
            <a:endParaRPr lang="en-IN" dirty="0"/>
          </a:p>
        </p:txBody>
      </p:sp>
      <p:sp>
        <p:nvSpPr>
          <p:cNvPr id="3" name="Content Placeholder 2"/>
          <p:cNvSpPr>
            <a:spLocks noGrp="1"/>
          </p:cNvSpPr>
          <p:nvPr>
            <p:ph idx="1"/>
          </p:nvPr>
        </p:nvSpPr>
        <p:spPr>
          <a:xfrm>
            <a:off x="253353" y="1111624"/>
            <a:ext cx="11938645" cy="5495653"/>
          </a:xfrm>
        </p:spPr>
        <p:txBody>
          <a:bodyPr>
            <a:normAutofit/>
          </a:bodyPr>
          <a:lstStyle/>
          <a:p>
            <a:r>
              <a:rPr lang="en-IN" dirty="0" smtClean="0"/>
              <a:t>We have seen that MLE often reduces to loss minimization e.g. logistic regression/least squares regression but without regularization terms </a:t>
            </a:r>
            <a:r>
              <a:rPr lang="en-IN" dirty="0" smtClean="0">
                <a:sym typeface="Wingdings" panose="05000000000000000000" pitchFamily="2" charset="2"/>
              </a:rPr>
              <a:t></a:t>
            </a:r>
          </a:p>
          <a:p>
            <a:r>
              <a:rPr lang="en-IN" dirty="0" smtClean="0"/>
              <a:t>Even probabilistic methods can do regularization by way of </a:t>
            </a:r>
            <a:r>
              <a:rPr lang="en-IN" i="1" dirty="0" smtClean="0"/>
              <a:t>priors</a:t>
            </a:r>
            <a:endParaRPr lang="en-IN" dirty="0" smtClean="0"/>
          </a:p>
          <a:p>
            <a:r>
              <a:rPr lang="en-IN" b="1" dirty="0" smtClean="0"/>
              <a:t>Recall</a:t>
            </a:r>
            <a:r>
              <a:rPr lang="en-IN" dirty="0" smtClean="0"/>
              <a:t>: regularization basically tells us which kinds of models we prefer</a:t>
            </a:r>
          </a:p>
          <a:p>
            <a:pPr lvl="2"/>
            <a:r>
              <a:rPr lang="en-IN" dirty="0" smtClean="0"/>
              <a:t>L2 regularization means we prefer models with small L2 norm</a:t>
            </a:r>
          </a:p>
          <a:p>
            <a:pPr lvl="2"/>
            <a:r>
              <a:rPr lang="en-IN" dirty="0" smtClean="0"/>
              <a:t>L1 regularization means we prefer models with small L1 norm/sparse models</a:t>
            </a:r>
          </a:p>
          <a:p>
            <a:r>
              <a:rPr lang="en-IN" dirty="0" smtClean="0"/>
              <a:t>In the language of probability, the most direct way of specifying such a preference is by specifying a probability distribution itself</a:t>
            </a:r>
          </a:p>
          <a:p>
            <a:r>
              <a:rPr lang="en-IN" b="1" dirty="0" smtClean="0"/>
              <a:t>Prior</a:t>
            </a:r>
            <a:r>
              <a:rPr lang="en-IN" dirty="0" smtClean="0"/>
              <a:t>: a probability distribution over all possible models</a:t>
            </a:r>
          </a:p>
          <a:p>
            <a:pPr lvl="2"/>
            <a:r>
              <a:rPr lang="en-IN" dirty="0" smtClean="0"/>
              <a:t>Just like we usually decide regularization before seeing any data, prior distribution also does not consider/condition on, any data</a:t>
            </a:r>
            <a:endParaRPr lang="en-IN" dirty="0"/>
          </a:p>
        </p:txBody>
      </p:sp>
      <p:sp>
        <p:nvSpPr>
          <p:cNvPr id="4" name="Slide Number Placeholder 3"/>
          <p:cNvSpPr>
            <a:spLocks noGrp="1"/>
          </p:cNvSpPr>
          <p:nvPr>
            <p:ph type="sldNum" sz="quarter" idx="12"/>
          </p:nvPr>
        </p:nvSpPr>
        <p:spPr/>
        <p:txBody>
          <a:bodyPr/>
          <a:lstStyle/>
          <a:p>
            <a:fld id="{157B8E69-23A9-4619-9CFE-E27BFD8A78F9}" type="slidenum">
              <a:rPr lang="en-US" smtClean="0"/>
              <a:t>15</a:t>
            </a:fld>
            <a:endParaRPr lang="en-US"/>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74212" y="1111623"/>
            <a:ext cx="1864034" cy="1864034"/>
          </a:xfrm>
          <a:prstGeom prst="rect">
            <a:avLst/>
          </a:prstGeom>
        </p:spPr>
      </p:pic>
      <p:sp>
        <p:nvSpPr>
          <p:cNvPr id="15" name="Rectangular Callout 14"/>
          <p:cNvSpPr/>
          <p:nvPr/>
        </p:nvSpPr>
        <p:spPr>
          <a:xfrm>
            <a:off x="4572000" y="1266160"/>
            <a:ext cx="5892516" cy="1046488"/>
          </a:xfrm>
          <a:prstGeom prst="wedgeRectCallout">
            <a:avLst>
              <a:gd name="adj1" fmla="val 58900"/>
              <a:gd name="adj2" fmla="val 45745"/>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But our models are vectors right? Can we have probability distribution over vectors as well?</a:t>
            </a:r>
            <a:endParaRPr lang="en-IN" sz="2400" dirty="0">
              <a:solidFill>
                <a:schemeClr val="tx1"/>
              </a:solidFill>
              <a:latin typeface="+mj-lt"/>
            </a:endParaRPr>
          </a:p>
        </p:txBody>
      </p:sp>
      <p:grpSp>
        <p:nvGrpSpPr>
          <p:cNvPr id="16" name="Group 15"/>
          <p:cNvGrpSpPr/>
          <p:nvPr/>
        </p:nvGrpSpPr>
        <p:grpSpPr>
          <a:xfrm>
            <a:off x="10471926" y="3130192"/>
            <a:ext cx="1468606" cy="1238929"/>
            <a:chOff x="12383748" y="1219011"/>
            <a:chExt cx="1862104" cy="1570887"/>
          </a:xfrm>
        </p:grpSpPr>
        <p:sp>
          <p:nvSpPr>
            <p:cNvPr id="17" name="Freeform 16"/>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reeform 17"/>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Freeform 18"/>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2" name="Rectangular Callout 21"/>
          <p:cNvSpPr/>
          <p:nvPr/>
        </p:nvSpPr>
        <p:spPr>
          <a:xfrm>
            <a:off x="4572000" y="3130192"/>
            <a:ext cx="5854173" cy="1242053"/>
          </a:xfrm>
          <a:prstGeom prst="wedgeRectCallout">
            <a:avLst>
              <a:gd name="adj1" fmla="val 62620"/>
              <a:gd name="adj2" fmla="val 45666"/>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Of course we can. But first, let us see the basic operations in a toy 1D setting before getting into the complications of vector-valued </a:t>
            </a:r>
            <a:r>
              <a:rPr lang="en-IN" sz="2400" dirty="0" err="1" smtClean="0">
                <a:solidFill>
                  <a:schemeClr val="tx1"/>
                </a:solidFill>
                <a:latin typeface="+mj-lt"/>
              </a:rPr>
              <a:t>r.v.s</a:t>
            </a:r>
            <a:endParaRPr lang="en-IN" sz="2400" dirty="0">
              <a:solidFill>
                <a:schemeClr val="tx1"/>
              </a:solidFill>
              <a:latin typeface="+mj-lt"/>
            </a:endParaRPr>
          </a:p>
        </p:txBody>
      </p:sp>
    </p:spTree>
    <p:extLst>
      <p:ext uri="{BB962C8B-B14F-4D97-AF65-F5344CB8AC3E}">
        <p14:creationId xmlns:p14="http://schemas.microsoft.com/office/powerpoint/2010/main" val="3906418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par>
                          <p:cTn id="39" fill="hold">
                            <p:stCondLst>
                              <p:cond delay="0"/>
                            </p:stCondLst>
                            <p:childTnLst>
                              <p:par>
                                <p:cTn id="40" presetID="22" presetClass="entr" presetSubtype="2" fill="hold" grpId="0"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right)">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par>
                          <p:cTn id="47" fill="hold">
                            <p:stCondLst>
                              <p:cond delay="0"/>
                            </p:stCondLst>
                            <p:childTnLst>
                              <p:par>
                                <p:cTn id="48" presetID="22" presetClass="entr" presetSubtype="2" fill="hold" grpId="0" nodeType="after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right)">
                                      <p:cBhvr>
                                        <p:cTn id="5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 grpId="0" animBg="1"/>
      <p:bldP spid="2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Can you Guess the Mean?</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5746376"/>
              </a:xfrm>
            </p:spPr>
            <p:txBody>
              <a:bodyPr>
                <a:normAutofit/>
              </a:bodyPr>
              <a:lstStyle/>
              <a:p>
                <a:r>
                  <a:rPr lang="en-IN" dirty="0" smtClean="0"/>
                  <a:t>There is a Gaussian with unknown mean but known variance (for sake of simplicity) from which we receive </a:t>
                </a:r>
                <a14:m>
                  <m:oMath xmlns:m="http://schemas.openxmlformats.org/officeDocument/2006/math">
                    <m:r>
                      <a:rPr lang="en-IN" b="0" i="1" smtClean="0">
                        <a:latin typeface="Cambria Math" panose="02040503050406030204" pitchFamily="18" charset="0"/>
                      </a:rPr>
                      <m:t>𝑛</m:t>
                    </m:r>
                  </m:oMath>
                </a14:m>
                <a:r>
                  <a:rPr lang="en-IN" dirty="0" smtClean="0"/>
                  <a:t> independent samples</a:t>
                </a:r>
                <a:br>
                  <a:rPr lang="en-IN" dirty="0" smtClean="0"/>
                </a:b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2</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𝑛</m:t>
                        </m:r>
                      </m:sub>
                    </m:sSub>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𝒩</m:t>
                    </m:r>
                    <m:d>
                      <m:dPr>
                        <m:ctrlPr>
                          <a:rPr lang="en-IN" b="0" i="1" smtClean="0">
                            <a:latin typeface="Cambria Math" panose="02040503050406030204" pitchFamily="18" charset="0"/>
                            <a:ea typeface="Cambria Math" panose="02040503050406030204" pitchFamily="18" charset="0"/>
                          </a:rPr>
                        </m:ctrlPr>
                      </m:dPr>
                      <m:e>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𝜇</m:t>
                            </m:r>
                          </m:e>
                          <m:sup>
                            <m:r>
                              <a:rPr lang="en-IN" b="0" i="1" smtClean="0">
                                <a:latin typeface="Cambria Math" panose="02040503050406030204" pitchFamily="18" charset="0"/>
                                <a:ea typeface="Cambria Math" panose="02040503050406030204" pitchFamily="18" charset="0"/>
                              </a:rPr>
                              <m:t>∗</m:t>
                            </m:r>
                          </m:sup>
                        </m:sSup>
                        <m:r>
                          <a:rPr lang="en-IN" b="0" i="1" smtClean="0">
                            <a:latin typeface="Cambria Math" panose="02040503050406030204" pitchFamily="18" charset="0"/>
                            <a:ea typeface="Cambria Math" panose="02040503050406030204" pitchFamily="18" charset="0"/>
                          </a:rPr>
                          <m:t>,1</m:t>
                        </m:r>
                      </m:e>
                    </m:d>
                  </m:oMath>
                </a14:m>
                <a:endParaRPr lang="en-IN" dirty="0" smtClean="0"/>
              </a:p>
              <a:p>
                <a:r>
                  <a:rPr lang="en-IN" dirty="0" smtClean="0"/>
                  <a:t>Can we estimate the “model”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𝜇</m:t>
                        </m:r>
                      </m:e>
                      <m:sup>
                        <m:r>
                          <a:rPr lang="en-IN" b="0" i="1" smtClean="0">
                            <a:latin typeface="Cambria Math" panose="02040503050406030204" pitchFamily="18" charset="0"/>
                          </a:rPr>
                          <m:t>∗</m:t>
                        </m:r>
                      </m:sup>
                    </m:sSup>
                  </m:oMath>
                </a14:m>
                <a:r>
                  <a:rPr lang="en-IN" dirty="0" smtClean="0"/>
                  <a:t> from these samples?</a:t>
                </a:r>
              </a:p>
              <a:p>
                <a:r>
                  <a:rPr lang="en-IN" b="1" dirty="0" smtClean="0"/>
                  <a:t>Likelihood function</a:t>
                </a:r>
                <a:r>
                  <a:rPr lang="en-IN" dirty="0" smtClean="0"/>
                  <a:t>: for a candidate model </a:t>
                </a:r>
                <a14:m>
                  <m:oMath xmlns:m="http://schemas.openxmlformats.org/officeDocument/2006/math">
                    <m:r>
                      <a:rPr lang="en-IN" b="0" i="1" smtClean="0">
                        <a:latin typeface="Cambria Math" panose="02040503050406030204" pitchFamily="18" charset="0"/>
                      </a:rPr>
                      <m:t>𝜇</m:t>
                    </m:r>
                  </m:oMath>
                </a14:m>
                <a:r>
                  <a:rPr lang="en-IN" dirty="0" smtClean="0"/>
                  <a:t> and sample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𝑖</m:t>
                        </m:r>
                      </m:sub>
                    </m:sSub>
                  </m:oMath>
                </a14:m>
                <a:r>
                  <a:rPr lang="en-IN" dirty="0" smtClean="0"/>
                  <a:t/>
                </a:r>
                <a:br>
                  <a:rPr lang="en-IN" dirty="0" smtClean="0"/>
                </a:br>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𝑥</m:t>
                            </m:r>
                          </m:e>
                          <m:sub>
                            <m:r>
                              <a:rPr lang="en-IN" b="0" i="1" smtClean="0">
                                <a:latin typeface="Cambria Math" panose="02040503050406030204" pitchFamily="18" charset="0"/>
                                <a:ea typeface="Cambria Math" panose="02040503050406030204" pitchFamily="18" charset="0"/>
                              </a:rPr>
                              <m:t>𝑖</m:t>
                            </m:r>
                          </m:sub>
                        </m:sSub>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𝜇</m:t>
                        </m:r>
                        <m:r>
                          <a:rPr lang="en-IN" b="0" i="1" smtClean="0">
                            <a:latin typeface="Cambria Math" panose="02040503050406030204" pitchFamily="18" charset="0"/>
                            <a:ea typeface="Cambria Math" panose="02040503050406030204" pitchFamily="18" charset="0"/>
                          </a:rPr>
                          <m:t>,1</m:t>
                        </m:r>
                      </m:e>
                    </m:d>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1</m:t>
                        </m:r>
                      </m:num>
                      <m:den>
                        <m:rad>
                          <m:radPr>
                            <m:degHide m:val="on"/>
                            <m:ctrlPr>
                              <a:rPr lang="en-IN" b="0" i="1" smtClean="0">
                                <a:latin typeface="Cambria Math" panose="02040503050406030204" pitchFamily="18" charset="0"/>
                                <a:ea typeface="Cambria Math" panose="02040503050406030204" pitchFamily="18" charset="0"/>
                              </a:rPr>
                            </m:ctrlPr>
                          </m:radPr>
                          <m:deg/>
                          <m:e>
                            <m:r>
                              <a:rPr lang="en-IN" b="0" i="1" smtClean="0">
                                <a:latin typeface="Cambria Math" panose="02040503050406030204" pitchFamily="18" charset="0"/>
                                <a:ea typeface="Cambria Math" panose="02040503050406030204" pitchFamily="18" charset="0"/>
                              </a:rPr>
                              <m:t>2</m:t>
                            </m:r>
                            <m:r>
                              <a:rPr lang="en-IN" b="0" i="1" smtClean="0">
                                <a:latin typeface="Cambria Math" panose="02040503050406030204" pitchFamily="18" charset="0"/>
                                <a:ea typeface="Cambria Math" panose="02040503050406030204" pitchFamily="18" charset="0"/>
                              </a:rPr>
                              <m:t>𝜋</m:t>
                            </m:r>
                          </m:e>
                        </m:rad>
                      </m:den>
                    </m:f>
                    <m:func>
                      <m:funcPr>
                        <m:ctrlPr>
                          <a:rPr lang="en-IN" b="0" i="1" smtClean="0">
                            <a:latin typeface="Cambria Math" panose="02040503050406030204" pitchFamily="18" charset="0"/>
                            <a:ea typeface="Cambria Math" panose="02040503050406030204" pitchFamily="18" charset="0"/>
                          </a:rPr>
                        </m:ctrlPr>
                      </m:funcPr>
                      <m:fName>
                        <m:r>
                          <m:rPr>
                            <m:sty m:val="p"/>
                          </m:rPr>
                          <a:rPr lang="en-IN" b="0" i="0" smtClean="0">
                            <a:latin typeface="Cambria Math" panose="02040503050406030204" pitchFamily="18" charset="0"/>
                            <a:ea typeface="Cambria Math" panose="02040503050406030204" pitchFamily="18" charset="0"/>
                          </a:rPr>
                          <m:t>exp</m:t>
                        </m:r>
                      </m:fName>
                      <m:e>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d>
                                  <m:dPr>
                                    <m:ctrlPr>
                                      <a:rPr lang="en-IN" b="0" i="1" smtClean="0">
                                        <a:latin typeface="Cambria Math" panose="02040503050406030204" pitchFamily="18" charset="0"/>
                                        <a:ea typeface="Cambria Math" panose="02040503050406030204" pitchFamily="18" charset="0"/>
                                      </a:rPr>
                                    </m:ctrlPr>
                                  </m:dPr>
                                  <m:e>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𝑥</m:t>
                                        </m:r>
                                      </m:e>
                                      <m:sub>
                                        <m:r>
                                          <a:rPr lang="en-IN" b="0" i="1" smtClean="0">
                                            <a:latin typeface="Cambria Math" panose="02040503050406030204" pitchFamily="18" charset="0"/>
                                            <a:ea typeface="Cambria Math" panose="02040503050406030204" pitchFamily="18" charset="0"/>
                                          </a:rPr>
                                          <m:t>𝑖</m:t>
                                        </m:r>
                                      </m:sub>
                                    </m:sSub>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𝜇</m:t>
                                    </m:r>
                                  </m:e>
                                </m:d>
                              </m:e>
                              <m:sup>
                                <m:r>
                                  <a:rPr lang="en-IN" b="0" i="1" smtClean="0">
                                    <a:latin typeface="Cambria Math" panose="02040503050406030204" pitchFamily="18" charset="0"/>
                                    <a:ea typeface="Cambria Math" panose="02040503050406030204" pitchFamily="18" charset="0"/>
                                  </a:rPr>
                                  <m:t>2</m:t>
                                </m:r>
                              </m:sup>
                            </m:sSup>
                            <m:r>
                              <a:rPr lang="en-IN" b="0" i="1" smtClean="0">
                                <a:latin typeface="Cambria Math" panose="02040503050406030204" pitchFamily="18" charset="0"/>
                                <a:ea typeface="Cambria Math" panose="02040503050406030204" pitchFamily="18" charset="0"/>
                              </a:rPr>
                              <m:t>/2</m:t>
                            </m:r>
                          </m:e>
                        </m:d>
                      </m:e>
                    </m:func>
                  </m:oMath>
                </a14:m>
                <a:r>
                  <a:rPr lang="en-IN" dirty="0" smtClean="0"/>
                  <a:t> </a:t>
                </a:r>
              </a:p>
              <a:p>
                <a:r>
                  <a:rPr lang="en-IN" b="1" dirty="0" smtClean="0"/>
                  <a:t>MLE</a:t>
                </a:r>
                <a:r>
                  <a:rPr lang="en-IN" dirty="0" smtClean="0"/>
                  <a:t>: </a:t>
                </a:r>
                <a14:m>
                  <m:oMath xmlns:m="http://schemas.openxmlformats.org/officeDocument/2006/math">
                    <m:func>
                      <m:funcPr>
                        <m:ctrlPr>
                          <a:rPr lang="en-IN" i="1">
                            <a:latin typeface="Cambria Math" panose="02040503050406030204" pitchFamily="18" charset="0"/>
                          </a:rPr>
                        </m:ctrlPr>
                      </m:funcPr>
                      <m:fName>
                        <m:r>
                          <m:rPr>
                            <m:sty m:val="p"/>
                          </m:rPr>
                          <a:rPr lang="en-IN">
                            <a:latin typeface="Cambria Math" panose="02040503050406030204" pitchFamily="18" charset="0"/>
                          </a:rPr>
                          <m:t>arg</m:t>
                        </m:r>
                      </m:fName>
                      <m:e>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b="0" i="0" smtClean="0">
                                    <a:latin typeface="Cambria Math" panose="02040503050406030204" pitchFamily="18" charset="0"/>
                                  </a:rPr>
                                  <m:t>max</m:t>
                                </m:r>
                              </m:e>
                              <m:lim>
                                <m:r>
                                  <a:rPr lang="en-IN" i="1">
                                    <a:latin typeface="Cambria Math" panose="02040503050406030204" pitchFamily="18" charset="0"/>
                                  </a:rPr>
                                  <m:t>𝜇</m:t>
                                </m:r>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ℝ</m:t>
                                </m:r>
                              </m:lim>
                            </m:limLow>
                          </m:fName>
                          <m:e>
                            <m:nary>
                              <m:naryPr>
                                <m:chr m:val="∏"/>
                                <m:limLoc m:val="subSup"/>
                                <m:ctrlPr>
                                  <a:rPr lang="en-IN" i="1" smtClean="0">
                                    <a:latin typeface="Cambria Math" panose="02040503050406030204" pitchFamily="18" charset="0"/>
                                    <a:ea typeface="Cambria Math" panose="02040503050406030204" pitchFamily="18" charset="0"/>
                                  </a:rPr>
                                </m:ctrlPr>
                              </m:naryPr>
                              <m:sub>
                                <m:r>
                                  <m:rPr>
                                    <m:brk m:alnAt="25"/>
                                  </m:rPr>
                                  <a:rPr lang="en-IN" b="0" i="1" smtClean="0">
                                    <a:latin typeface="Cambria Math" panose="02040503050406030204" pitchFamily="18" charset="0"/>
                                    <a:ea typeface="Cambria Math" panose="02040503050406030204" pitchFamily="18" charset="0"/>
                                  </a:rPr>
                                  <m:t>𝑖</m:t>
                                </m:r>
                                <m:r>
                                  <a:rPr lang="en-IN" b="0" i="1" smtClean="0">
                                    <a:latin typeface="Cambria Math" panose="02040503050406030204" pitchFamily="18" charset="0"/>
                                    <a:ea typeface="Cambria Math" panose="02040503050406030204" pitchFamily="18" charset="0"/>
                                  </a:rPr>
                                  <m:t>=1</m:t>
                                </m:r>
                              </m:sub>
                              <m:sup>
                                <m:r>
                                  <a:rPr lang="en-IN" b="0" i="1" smtClean="0">
                                    <a:latin typeface="Cambria Math" panose="02040503050406030204" pitchFamily="18" charset="0"/>
                                    <a:ea typeface="Cambria Math" panose="02040503050406030204" pitchFamily="18" charset="0"/>
                                  </a:rPr>
                                  <m:t>𝑛</m:t>
                                </m:r>
                              </m:sup>
                              <m:e>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i="1">
                                            <a:latin typeface="Cambria Math" panose="02040503050406030204" pitchFamily="18" charset="0"/>
                                            <a:ea typeface="Cambria Math" panose="02040503050406030204" pitchFamily="18" charset="0"/>
                                          </a:rPr>
                                          <m:t>𝑖</m:t>
                                        </m:r>
                                      </m:sub>
                                    </m:sSub>
                                    <m:r>
                                      <a:rPr lang="en-IN" i="1">
                                        <a:latin typeface="Cambria Math" panose="02040503050406030204" pitchFamily="18" charset="0"/>
                                        <a:ea typeface="Cambria Math" panose="02040503050406030204" pitchFamily="18" charset="0"/>
                                      </a:rPr>
                                      <m:t> | </m:t>
                                    </m:r>
                                    <m:r>
                                      <a:rPr lang="en-IN" i="1">
                                        <a:latin typeface="Cambria Math" panose="02040503050406030204" pitchFamily="18" charset="0"/>
                                        <a:ea typeface="Cambria Math" panose="02040503050406030204" pitchFamily="18" charset="0"/>
                                      </a:rPr>
                                      <m:t>𝜇</m:t>
                                    </m:r>
                                    <m:r>
                                      <a:rPr lang="en-IN" i="1">
                                        <a:latin typeface="Cambria Math" panose="02040503050406030204" pitchFamily="18" charset="0"/>
                                        <a:ea typeface="Cambria Math" panose="02040503050406030204" pitchFamily="18" charset="0"/>
                                      </a:rPr>
                                      <m:t>,1</m:t>
                                    </m:r>
                                  </m:e>
                                </m:d>
                              </m:e>
                            </m:nary>
                          </m:e>
                        </m:func>
                      </m:e>
                    </m:func>
                    <m:r>
                      <a:rPr lang="en-IN" b="0" i="1" smtClean="0">
                        <a:latin typeface="Cambria Math" panose="02040503050406030204" pitchFamily="18" charset="0"/>
                        <a:ea typeface="Cambria Math" panose="02040503050406030204" pitchFamily="18" charset="0"/>
                      </a:rPr>
                      <m:t>=</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arg</m:t>
                        </m:r>
                      </m:fName>
                      <m:e>
                        <m:func>
                          <m:funcPr>
                            <m:ctrlPr>
                              <a:rPr lang="en-IN" b="0" i="1" smtClean="0">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b="0" i="0" smtClean="0">
                                    <a:latin typeface="Cambria Math" panose="02040503050406030204" pitchFamily="18" charset="0"/>
                                  </a:rPr>
                                  <m:t>min</m:t>
                                </m:r>
                              </m:e>
                              <m:lim>
                                <m:r>
                                  <a:rPr lang="en-IN" i="1">
                                    <a:latin typeface="Cambria Math" panose="02040503050406030204" pitchFamily="18" charset="0"/>
                                  </a:rPr>
                                  <m:t>𝜇</m:t>
                                </m:r>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ℝ</m:t>
                                </m:r>
                              </m:lim>
                            </m:limLow>
                          </m:fName>
                          <m:e>
                            <m:nary>
                              <m:naryPr>
                                <m:chr m:val="∑"/>
                                <m:limLoc m:val="subSup"/>
                                <m:ctrlPr>
                                  <a:rPr lang="en-IN" b="0" i="1" smtClean="0">
                                    <a:latin typeface="Cambria Math" panose="02040503050406030204" pitchFamily="18" charset="0"/>
                                  </a:rPr>
                                </m:ctrlPr>
                              </m:naryPr>
                              <m:sub>
                                <m:r>
                                  <m:rPr>
                                    <m:brk m:alnAt="25"/>
                                  </m:rPr>
                                  <a:rPr lang="en-IN" b="0" i="1" smtClean="0">
                                    <a:latin typeface="Cambria Math" panose="02040503050406030204" pitchFamily="18" charset="0"/>
                                  </a:rPr>
                                  <m:t>𝑖</m:t>
                                </m:r>
                                <m:r>
                                  <a:rPr lang="en-IN" b="0" i="1" smtClean="0">
                                    <a:latin typeface="Cambria Math" panose="02040503050406030204" pitchFamily="18" charset="0"/>
                                  </a:rPr>
                                  <m:t>=1</m:t>
                                </m:r>
                              </m:sub>
                              <m:sup>
                                <m:r>
                                  <a:rPr lang="en-IN" b="0" i="1" smtClean="0">
                                    <a:latin typeface="Cambria Math" panose="02040503050406030204" pitchFamily="18" charset="0"/>
                                  </a:rPr>
                                  <m:t>𝑛</m:t>
                                </m:r>
                              </m:sup>
                              <m:e>
                                <m:sSup>
                                  <m:sSupPr>
                                    <m:ctrlPr>
                                      <a:rPr lang="en-IN" i="1">
                                        <a:latin typeface="Cambria Math" panose="02040503050406030204" pitchFamily="18" charset="0"/>
                                        <a:ea typeface="Cambria Math" panose="02040503050406030204" pitchFamily="18" charset="0"/>
                                      </a:rPr>
                                    </m:ctrlPr>
                                  </m:sSupPr>
                                  <m:e>
                                    <m:d>
                                      <m:dPr>
                                        <m:ctrlPr>
                                          <a:rPr lang="en-IN" i="1">
                                            <a:latin typeface="Cambria Math" panose="02040503050406030204" pitchFamily="18" charset="0"/>
                                            <a:ea typeface="Cambria Math" panose="02040503050406030204" pitchFamily="18" charset="0"/>
                                          </a:rPr>
                                        </m:ctrlPr>
                                      </m:dPr>
                                      <m:e>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i="1">
                                                <a:latin typeface="Cambria Math" panose="02040503050406030204" pitchFamily="18" charset="0"/>
                                                <a:ea typeface="Cambria Math" panose="02040503050406030204" pitchFamily="18" charset="0"/>
                                              </a:rPr>
                                              <m:t>𝑖</m:t>
                                            </m:r>
                                          </m:sub>
                                        </m:sSub>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𝜇</m:t>
                                        </m:r>
                                      </m:e>
                                    </m:d>
                                  </m:e>
                                  <m:sup>
                                    <m:r>
                                      <a:rPr lang="en-IN" i="1">
                                        <a:latin typeface="Cambria Math" panose="02040503050406030204" pitchFamily="18" charset="0"/>
                                        <a:ea typeface="Cambria Math" panose="02040503050406030204" pitchFamily="18" charset="0"/>
                                      </a:rPr>
                                      <m:t>2</m:t>
                                    </m:r>
                                  </m:sup>
                                </m:sSup>
                              </m:e>
                            </m:nary>
                          </m:e>
                        </m:func>
                      </m:e>
                    </m:func>
                  </m:oMath>
                </a14:m>
                <a:endParaRPr lang="en-IN" dirty="0" smtClean="0"/>
              </a:p>
              <a:p>
                <a:r>
                  <a:rPr lang="en-IN" dirty="0" smtClean="0"/>
                  <a:t>Suppose we believe (e.g. someone tells us) even before the samples have been presented that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𝜇</m:t>
                        </m:r>
                      </m:e>
                      <m:sup>
                        <m:r>
                          <a:rPr lang="en-IN" b="0" i="1" smtClean="0">
                            <a:latin typeface="Cambria Math" panose="02040503050406030204" pitchFamily="18" charset="0"/>
                          </a:rPr>
                          <m:t>∗</m:t>
                        </m:r>
                      </m:sup>
                    </m:sSup>
                  </m:oMath>
                </a14:m>
                <a:r>
                  <a:rPr lang="en-IN" dirty="0" smtClean="0"/>
                  <a:t> definitely lies in the interval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0,2</m:t>
                        </m:r>
                      </m:e>
                    </m:d>
                  </m:oMath>
                </a14:m>
                <a:r>
                  <a:rPr lang="en-IN" dirty="0" smtClean="0"/>
                  <a:t> (but could otherwise be any value within that interval)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746376"/>
              </a:xfrm>
              <a:blipFill>
                <a:blip r:embed="rId2"/>
                <a:stretch>
                  <a:fillRect l="-578" t="-2545" r="-10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16</a:t>
            </a:fld>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0359603" y="959992"/>
            <a:ext cx="1832396" cy="1832396"/>
          </a:xfrm>
          <a:prstGeom prst="rect">
            <a:avLst/>
          </a:prstGeom>
        </p:spPr>
      </p:pic>
      <mc:AlternateContent xmlns:mc="http://schemas.openxmlformats.org/markup-compatibility/2006" xmlns:a14="http://schemas.microsoft.com/office/drawing/2010/main">
        <mc:Choice Requires="a14">
          <p:sp>
            <p:nvSpPr>
              <p:cNvPr id="7" name="Rectangular Callout 6"/>
              <p:cNvSpPr/>
              <p:nvPr/>
            </p:nvSpPr>
            <p:spPr>
              <a:xfrm>
                <a:off x="372302" y="561692"/>
                <a:ext cx="10399412" cy="1625365"/>
              </a:xfrm>
              <a:prstGeom prst="wedgeRectCallout">
                <a:avLst>
                  <a:gd name="adj1" fmla="val 55456"/>
                  <a:gd name="adj2" fmla="val 44185"/>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smtClean="0">
                    <a:solidFill>
                      <a:schemeClr val="tx1"/>
                    </a:solidFill>
                    <a:latin typeface="+mj-lt"/>
                  </a:rPr>
                  <a:t>In this case we are said to have a </a:t>
                </a:r>
                <a:r>
                  <a:rPr lang="en-IN" sz="2400" i="1" dirty="0" smtClean="0">
                    <a:solidFill>
                      <a:schemeClr val="tx1"/>
                    </a:solidFill>
                    <a:latin typeface="+mj-lt"/>
                  </a:rPr>
                  <a:t>prior belief</a:t>
                </a:r>
                <a:r>
                  <a:rPr lang="en-IN" sz="2400" dirty="0" smtClean="0">
                    <a:solidFill>
                      <a:schemeClr val="tx1"/>
                    </a:solidFill>
                    <a:latin typeface="+mj-lt"/>
                  </a:rPr>
                  <a:t> or simply </a:t>
                </a:r>
                <a:r>
                  <a:rPr lang="en-IN" sz="2400" i="1" dirty="0" smtClean="0">
                    <a:solidFill>
                      <a:schemeClr val="tx1"/>
                    </a:solidFill>
                    <a:latin typeface="+mj-lt"/>
                  </a:rPr>
                  <a:t>prior</a:t>
                </a:r>
                <a:r>
                  <a:rPr lang="en-IN" sz="2400" dirty="0" smtClean="0">
                    <a:solidFill>
                      <a:schemeClr val="tx1"/>
                    </a:solidFill>
                    <a:latin typeface="+mj-lt"/>
                  </a:rPr>
                  <a:t>, on the models </a:t>
                </a:r>
                <a14:m>
                  <m:oMath xmlns:m="http://schemas.openxmlformats.org/officeDocument/2006/math">
                    <m:r>
                      <a:rPr lang="en-IN" sz="2400" i="1">
                        <a:solidFill>
                          <a:schemeClr val="tx1"/>
                        </a:solidFill>
                        <a:latin typeface="Cambria Math" panose="02040503050406030204" pitchFamily="18" charset="0"/>
                      </a:rPr>
                      <m:t>𝜇</m:t>
                    </m:r>
                  </m:oMath>
                </a14:m>
                <a:r>
                  <a:rPr lang="en-IN" sz="2400" dirty="0">
                    <a:solidFill>
                      <a:schemeClr val="tx1"/>
                    </a:solidFill>
                    <a:latin typeface="+mj-lt"/>
                  </a:rPr>
                  <a:t>, </a:t>
                </a:r>
                <a:r>
                  <a:rPr lang="en-IN" sz="2400" dirty="0" smtClean="0">
                    <a:solidFill>
                      <a:schemeClr val="tx1"/>
                    </a:solidFill>
                    <a:latin typeface="+mj-lt"/>
                  </a:rPr>
                  <a:t>in this case the uniform prior </a:t>
                </a:r>
                <a14:m>
                  <m:oMath xmlns:m="http://schemas.openxmlformats.org/officeDocument/2006/math">
                    <m:r>
                      <m:rPr>
                        <m:sty m:val="p"/>
                      </m:rPr>
                      <a:rPr lang="en-IN" sz="2400">
                        <a:solidFill>
                          <a:schemeClr val="tx1"/>
                        </a:solidFill>
                        <a:latin typeface="Cambria Math" panose="02040503050406030204" pitchFamily="18" charset="0"/>
                      </a:rPr>
                      <m:t>UNIF</m:t>
                    </m:r>
                    <m:d>
                      <m:dPr>
                        <m:ctrlPr>
                          <a:rPr lang="en-IN" sz="2400" i="1">
                            <a:solidFill>
                              <a:schemeClr val="tx1"/>
                            </a:solidFill>
                            <a:latin typeface="Cambria Math" panose="02040503050406030204" pitchFamily="18" charset="0"/>
                          </a:rPr>
                        </m:ctrlPr>
                      </m:dPr>
                      <m:e>
                        <m:d>
                          <m:dPr>
                            <m:begChr m:val="["/>
                            <m:endChr m:val="]"/>
                            <m:ctrlPr>
                              <a:rPr lang="en-IN" sz="2400" i="1">
                                <a:solidFill>
                                  <a:schemeClr val="tx1"/>
                                </a:solidFill>
                                <a:latin typeface="Cambria Math" panose="02040503050406030204" pitchFamily="18" charset="0"/>
                              </a:rPr>
                            </m:ctrlPr>
                          </m:dPr>
                          <m:e>
                            <m:r>
                              <a:rPr lang="en-IN" sz="2400" i="1">
                                <a:solidFill>
                                  <a:schemeClr val="tx1"/>
                                </a:solidFill>
                                <a:latin typeface="Cambria Math" panose="02040503050406030204" pitchFamily="18" charset="0"/>
                              </a:rPr>
                              <m:t>0</m:t>
                            </m:r>
                            <m:r>
                              <a:rPr lang="en-IN" sz="240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2</m:t>
                            </m:r>
                          </m:e>
                        </m:d>
                      </m:e>
                    </m:d>
                  </m:oMath>
                </a14:m>
                <a:r>
                  <a:rPr lang="en-IN" sz="2400" dirty="0" smtClean="0">
                    <a:solidFill>
                      <a:schemeClr val="tx1"/>
                    </a:solidFill>
                    <a:latin typeface="+mj-lt"/>
                  </a:rPr>
                  <a:t>. This means that unless we see any data to make us believe otherwise, we will think </a:t>
                </a:r>
                <a14:m>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b="0" i="1" smtClean="0">
                            <a:solidFill>
                              <a:schemeClr val="tx1"/>
                            </a:solidFill>
                            <a:latin typeface="Cambria Math" panose="02040503050406030204" pitchFamily="18" charset="0"/>
                            <a:ea typeface="Cambria Math" panose="02040503050406030204" pitchFamily="18" charset="0"/>
                          </a:rPr>
                          <m:t>𝜇</m:t>
                        </m:r>
                      </m:e>
                    </m:d>
                    <m:r>
                      <a:rPr lang="en-IN" sz="2400" b="0" i="1" smtClean="0">
                        <a:solidFill>
                          <a:schemeClr val="tx1"/>
                        </a:solidFill>
                        <a:latin typeface="Cambria Math" panose="02040503050406030204" pitchFamily="18" charset="0"/>
                        <a:ea typeface="Cambria Math" panose="02040503050406030204" pitchFamily="18" charset="0"/>
                      </a:rPr>
                      <m:t>=</m:t>
                    </m:r>
                    <m:d>
                      <m:dPr>
                        <m:begChr m:val="{"/>
                        <m:endChr m:val=""/>
                        <m:ctrlPr>
                          <a:rPr lang="en-IN" sz="2400" i="1">
                            <a:solidFill>
                              <a:schemeClr val="tx1"/>
                            </a:solidFill>
                            <a:latin typeface="Cambria Math" panose="02040503050406030204" pitchFamily="18" charset="0"/>
                          </a:rPr>
                        </m:ctrlPr>
                      </m:dPr>
                      <m:e>
                        <m:eqArr>
                          <m:eqArrPr>
                            <m:ctrlPr>
                              <a:rPr lang="en-IN" sz="2400" i="1">
                                <a:solidFill>
                                  <a:schemeClr val="tx1"/>
                                </a:solidFill>
                                <a:latin typeface="Cambria Math" panose="02040503050406030204" pitchFamily="18" charset="0"/>
                              </a:rPr>
                            </m:ctrlPr>
                          </m:eqArrPr>
                          <m:e>
                            <m:r>
                              <a:rPr lang="en-IN" sz="2400" b="0" i="1" smtClean="0">
                                <a:solidFill>
                                  <a:schemeClr val="tx1"/>
                                </a:solidFill>
                                <a:latin typeface="Cambria Math" panose="02040503050406030204" pitchFamily="18" charset="0"/>
                              </a:rPr>
                              <m:t>0.5</m:t>
                            </m:r>
                          </m:e>
                          <m:e>
                            <m:r>
                              <a:rPr lang="en-IN" sz="2400" i="1">
                                <a:solidFill>
                                  <a:schemeClr val="tx1"/>
                                </a:solidFill>
                                <a:latin typeface="Cambria Math" panose="02040503050406030204" pitchFamily="18" charset="0"/>
                              </a:rPr>
                              <m:t>0</m:t>
                            </m:r>
                          </m:e>
                        </m:eqArr>
                        <m:r>
                          <a:rPr lang="en-IN" sz="2400" i="1">
                            <a:solidFill>
                              <a:schemeClr val="tx1"/>
                            </a:solidFill>
                            <a:latin typeface="Cambria Math" panose="02040503050406030204" pitchFamily="18" charset="0"/>
                          </a:rPr>
                          <m:t>    </m:t>
                        </m:r>
                        <m:m>
                          <m:mPr>
                            <m:mcs>
                              <m:mc>
                                <m:mcPr>
                                  <m:count m:val="1"/>
                                  <m:mcJc m:val="center"/>
                                </m:mcPr>
                              </m:mc>
                            </m:mcs>
                            <m:ctrlPr>
                              <a:rPr lang="en-IN" sz="2400" i="1">
                                <a:solidFill>
                                  <a:schemeClr val="tx1"/>
                                </a:solidFill>
                                <a:latin typeface="Cambria Math" panose="02040503050406030204" pitchFamily="18" charset="0"/>
                              </a:rPr>
                            </m:ctrlPr>
                          </m:mPr>
                          <m:mr>
                            <m:e>
                              <m:r>
                                <m:rPr>
                                  <m:sty m:val="p"/>
                                  <m:brk m:alnAt="7"/>
                                </m:rPr>
                                <a:rPr lang="en-IN" sz="2400">
                                  <a:solidFill>
                                    <a:schemeClr val="tx1"/>
                                  </a:solidFill>
                                  <a:latin typeface="Cambria Math" panose="02040503050406030204" pitchFamily="18" charset="0"/>
                                </a:rPr>
                                <m:t>i</m:t>
                              </m:r>
                              <m:r>
                                <m:rPr>
                                  <m:sty m:val="p"/>
                                </m:rPr>
                                <a:rPr lang="en-IN" sz="2400">
                                  <a:solidFill>
                                    <a:schemeClr val="tx1"/>
                                  </a:solidFill>
                                  <a:latin typeface="Cambria Math" panose="02040503050406030204" pitchFamily="18" charset="0"/>
                                </a:rPr>
                                <m:t>f</m:t>
                              </m:r>
                              <m:r>
                                <a:rPr lang="en-IN" sz="2400">
                                  <a:solidFill>
                                    <a:schemeClr val="tx1"/>
                                  </a:solidFill>
                                  <a:latin typeface="Cambria Math" panose="02040503050406030204" pitchFamily="18" charset="0"/>
                                </a:rPr>
                                <m:t> </m:t>
                              </m:r>
                              <m:r>
                                <m:rPr>
                                  <m:brk m:alnAt="7"/>
                                </m:rPr>
                                <a:rPr lang="en-IN" sz="2400" i="1">
                                  <a:solidFill>
                                    <a:schemeClr val="tx1"/>
                                  </a:solidFill>
                                  <a:latin typeface="Cambria Math" panose="02040503050406030204" pitchFamily="18" charset="0"/>
                                </a:rPr>
                                <m:t>𝑥</m:t>
                              </m:r>
                              <m:r>
                                <a:rPr lang="en-IN" sz="2400" i="1">
                                  <a:solidFill>
                                    <a:schemeClr val="tx1"/>
                                  </a:solidFill>
                                  <a:latin typeface="Cambria Math" panose="02040503050406030204" pitchFamily="18" charset="0"/>
                                </a:rPr>
                                <m:t>∈</m:t>
                              </m:r>
                              <m:d>
                                <m:dPr>
                                  <m:begChr m:val="["/>
                                  <m:endChr m:val="]"/>
                                  <m:ctrlPr>
                                    <a:rPr lang="en-IN" sz="2400" i="1">
                                      <a:solidFill>
                                        <a:schemeClr val="tx1"/>
                                      </a:solidFill>
                                      <a:latin typeface="Cambria Math" panose="02040503050406030204" pitchFamily="18" charset="0"/>
                                    </a:rPr>
                                  </m:ctrlPr>
                                </m:dPr>
                                <m:e>
                                  <m:r>
                                    <a:rPr lang="en-IN" sz="2400" b="0" i="1" smtClean="0">
                                      <a:solidFill>
                                        <a:schemeClr val="tx1"/>
                                      </a:solidFill>
                                      <a:latin typeface="Cambria Math" panose="02040503050406030204" pitchFamily="18" charset="0"/>
                                    </a:rPr>
                                    <m:t>0, 2</m:t>
                                  </m:r>
                                </m:e>
                              </m:d>
                            </m:e>
                          </m:mr>
                          <m:mr>
                            <m:e>
                              <m:r>
                                <m:rPr>
                                  <m:sty m:val="p"/>
                                </m:rPr>
                                <a:rPr lang="en-IN" sz="2400">
                                  <a:solidFill>
                                    <a:schemeClr val="tx1"/>
                                  </a:solidFill>
                                  <a:latin typeface="Cambria Math" panose="02040503050406030204" pitchFamily="18" charset="0"/>
                                </a:rPr>
                                <m:t>if</m:t>
                              </m:r>
                              <m:r>
                                <a:rPr lang="en-IN" sz="2400" i="1">
                                  <a:solidFill>
                                    <a:schemeClr val="tx1"/>
                                  </a:solidFill>
                                  <a:latin typeface="Cambria Math" panose="02040503050406030204" pitchFamily="18" charset="0"/>
                                </a:rPr>
                                <m:t> </m:t>
                              </m:r>
                              <m:r>
                                <a:rPr lang="en-IN" sz="2400" i="1">
                                  <a:solidFill>
                                    <a:schemeClr val="tx1"/>
                                  </a:solidFill>
                                  <a:latin typeface="Cambria Math" panose="02040503050406030204" pitchFamily="18" charset="0"/>
                                </a:rPr>
                                <m:t>𝑥</m:t>
                              </m:r>
                              <m:r>
                                <a:rPr lang="en-IN" sz="2400" i="1">
                                  <a:solidFill>
                                    <a:schemeClr val="tx1"/>
                                  </a:solidFill>
                                  <a:latin typeface="Cambria Math" panose="02040503050406030204" pitchFamily="18" charset="0"/>
                                </a:rPr>
                                <m:t>∉</m:t>
                              </m:r>
                              <m:d>
                                <m:dPr>
                                  <m:begChr m:val="["/>
                                  <m:endChr m:val="]"/>
                                  <m:ctrlPr>
                                    <a:rPr lang="en-IN" sz="2400" i="1">
                                      <a:solidFill>
                                        <a:schemeClr val="tx1"/>
                                      </a:solidFill>
                                      <a:latin typeface="Cambria Math" panose="02040503050406030204" pitchFamily="18" charset="0"/>
                                    </a:rPr>
                                  </m:ctrlPr>
                                </m:dPr>
                                <m:e>
                                  <m:r>
                                    <a:rPr lang="en-IN" sz="2400" b="0" i="1" smtClean="0">
                                      <a:solidFill>
                                        <a:schemeClr val="tx1"/>
                                      </a:solidFill>
                                      <a:latin typeface="Cambria Math" panose="02040503050406030204" pitchFamily="18" charset="0"/>
                                    </a:rPr>
                                    <m:t>0, 2</m:t>
                                  </m:r>
                                </m:e>
                              </m:d>
                            </m:e>
                          </m:mr>
                        </m:m>
                      </m:e>
                    </m:d>
                  </m:oMath>
                </a14:m>
                <a:r>
                  <a:rPr lang="en-IN" sz="2400" dirty="0" smtClean="0">
                    <a:solidFill>
                      <a:schemeClr val="tx1"/>
                    </a:solidFill>
                    <a:latin typeface="+mj-lt"/>
                  </a:rPr>
                  <a:t>. </a:t>
                </a:r>
                <a:endParaRPr lang="en-IN" sz="2400" dirty="0">
                  <a:solidFill>
                    <a:schemeClr val="tx1"/>
                  </a:solidFill>
                  <a:latin typeface="+mj-lt"/>
                </a:endParaRPr>
              </a:p>
            </p:txBody>
          </p:sp>
        </mc:Choice>
        <mc:Fallback xmlns="">
          <p:sp>
            <p:nvSpPr>
              <p:cNvPr id="7" name="Rectangular Callout 6"/>
              <p:cNvSpPr>
                <a:spLocks noRot="1" noChangeAspect="1" noMove="1" noResize="1" noEditPoints="1" noAdjustHandles="1" noChangeArrowheads="1" noChangeShapeType="1" noTextEdit="1"/>
              </p:cNvSpPr>
              <p:nvPr/>
            </p:nvSpPr>
            <p:spPr>
              <a:xfrm>
                <a:off x="372302" y="561692"/>
                <a:ext cx="10399412" cy="1625365"/>
              </a:xfrm>
              <a:prstGeom prst="wedgeRectCallout">
                <a:avLst>
                  <a:gd name="adj1" fmla="val 55456"/>
                  <a:gd name="adj2" fmla="val 44185"/>
                </a:avLst>
              </a:prstGeom>
              <a:blipFill>
                <a:blip r:embed="rId4"/>
                <a:stretch>
                  <a:fillRect l="-664" t="-2198"/>
                </a:stretch>
              </a:blipFill>
              <a:ln w="38100">
                <a:solidFill>
                  <a:schemeClr val="accent1"/>
                </a:solidFill>
              </a:ln>
            </p:spPr>
            <p:txBody>
              <a:bodyPr/>
              <a:lstStyle/>
              <a:p>
                <a:r>
                  <a:rPr lang="en-IN">
                    <a:noFill/>
                  </a:rPr>
                  <a:t> </a:t>
                </a:r>
              </a:p>
            </p:txBody>
          </p:sp>
        </mc:Fallback>
      </mc:AlternateContent>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7965" y="2830018"/>
            <a:ext cx="1864034" cy="1864034"/>
          </a:xfrm>
          <a:prstGeom prst="rect">
            <a:avLst/>
          </a:prstGeom>
        </p:spPr>
      </p:pic>
      <p:sp>
        <p:nvSpPr>
          <p:cNvPr id="9" name="Rectangular Callout 8"/>
          <p:cNvSpPr/>
          <p:nvPr/>
        </p:nvSpPr>
        <p:spPr>
          <a:xfrm>
            <a:off x="4625753" y="2984555"/>
            <a:ext cx="5892516" cy="1046488"/>
          </a:xfrm>
          <a:prstGeom prst="wedgeRectCallout">
            <a:avLst>
              <a:gd name="adj1" fmla="val 58900"/>
              <a:gd name="adj2" fmla="val 45745"/>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What happens we do see some data, namely the actual samples from the distribution?</a:t>
            </a:r>
            <a:endParaRPr lang="en-IN" sz="2400" dirty="0">
              <a:solidFill>
                <a:schemeClr val="tx1"/>
              </a:solidFill>
              <a:latin typeface="+mj-lt"/>
            </a:endParaRPr>
          </a:p>
        </p:txBody>
      </p:sp>
      <p:grpSp>
        <p:nvGrpSpPr>
          <p:cNvPr id="10" name="Group 9"/>
          <p:cNvGrpSpPr/>
          <p:nvPr/>
        </p:nvGrpSpPr>
        <p:grpSpPr>
          <a:xfrm>
            <a:off x="10471926" y="4848589"/>
            <a:ext cx="1468606" cy="1238929"/>
            <a:chOff x="12383748" y="1219011"/>
            <a:chExt cx="1862104" cy="1570887"/>
          </a:xfrm>
        </p:grpSpPr>
        <p:sp>
          <p:nvSpPr>
            <p:cNvPr id="11" name="Freeform 10"/>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reeform 11"/>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reeform 12"/>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16" name="Rectangular Callout 15"/>
              <p:cNvSpPr/>
              <p:nvPr/>
            </p:nvSpPr>
            <p:spPr>
              <a:xfrm>
                <a:off x="4397338" y="4848589"/>
                <a:ext cx="6028835" cy="1242053"/>
              </a:xfrm>
              <a:prstGeom prst="wedgeRectCallout">
                <a:avLst>
                  <a:gd name="adj1" fmla="val 62620"/>
                  <a:gd name="adj2" fmla="val 45666"/>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We use the samples and the rules of probability to update our beliefs about what </a:t>
                </a:r>
                <a14:m>
                  <m:oMath xmlns:m="http://schemas.openxmlformats.org/officeDocument/2006/math">
                    <m:r>
                      <a:rPr lang="en-IN" sz="2400" b="0" i="1" smtClean="0">
                        <a:solidFill>
                          <a:schemeClr val="tx1"/>
                        </a:solidFill>
                        <a:latin typeface="Cambria Math" panose="02040503050406030204" pitchFamily="18" charset="0"/>
                      </a:rPr>
                      <m:t>𝜇</m:t>
                    </m:r>
                  </m:oMath>
                </a14:m>
                <a:r>
                  <a:rPr lang="en-IN" sz="2400" dirty="0" smtClean="0">
                    <a:solidFill>
                      <a:schemeClr val="tx1"/>
                    </a:solidFill>
                    <a:latin typeface="+mj-lt"/>
                  </a:rPr>
                  <a:t> can and cannot be. Let us see how to do this</a:t>
                </a:r>
                <a:endParaRPr lang="en-IN" sz="2400" dirty="0">
                  <a:solidFill>
                    <a:schemeClr val="tx1"/>
                  </a:solidFill>
                  <a:latin typeface="+mj-lt"/>
                </a:endParaRPr>
              </a:p>
            </p:txBody>
          </p:sp>
        </mc:Choice>
        <mc:Fallback xmlns="">
          <p:sp>
            <p:nvSpPr>
              <p:cNvPr id="16" name="Rectangular Callout 15"/>
              <p:cNvSpPr>
                <a:spLocks noRot="1" noChangeAspect="1" noMove="1" noResize="1" noEditPoints="1" noAdjustHandles="1" noChangeArrowheads="1" noChangeShapeType="1" noTextEdit="1"/>
              </p:cNvSpPr>
              <p:nvPr/>
            </p:nvSpPr>
            <p:spPr>
              <a:xfrm>
                <a:off x="4397338" y="4848589"/>
                <a:ext cx="6028835" cy="1242053"/>
              </a:xfrm>
              <a:prstGeom prst="wedgeRectCallout">
                <a:avLst>
                  <a:gd name="adj1" fmla="val 62620"/>
                  <a:gd name="adj2" fmla="val 45666"/>
                </a:avLst>
              </a:prstGeom>
              <a:blipFill>
                <a:blip r:embed="rId6"/>
                <a:stretch>
                  <a:fillRect l="-893" b="-7619"/>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271474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par>
                          <p:cTn id="27" fill="hold">
                            <p:stCondLst>
                              <p:cond delay="0"/>
                            </p:stCondLst>
                            <p:childTnLst>
                              <p:par>
                                <p:cTn id="28" presetID="22" presetClass="entr" presetSubtype="2"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right)">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par>
                          <p:cTn id="35" fill="hold">
                            <p:stCondLst>
                              <p:cond delay="0"/>
                            </p:stCondLst>
                            <p:childTnLst>
                              <p:par>
                                <p:cTn id="36" presetID="22" presetClass="entr" presetSubtype="2"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right)">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par>
                          <p:cTn id="43" fill="hold">
                            <p:stCondLst>
                              <p:cond delay="0"/>
                            </p:stCondLst>
                            <p:childTnLst>
                              <p:par>
                                <p:cTn id="44" presetID="22" presetClass="entr" presetSubtype="2" fill="hold" grpId="0"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right)">
                                      <p:cBhvr>
                                        <p:cTn id="4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P spid="9"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Posterior</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5746376"/>
              </a:xfrm>
            </p:spPr>
            <p:txBody>
              <a:bodyPr>
                <a:normAutofit/>
              </a:bodyPr>
              <a:lstStyle/>
              <a:p>
                <a:r>
                  <a:rPr lang="en-IN" dirty="0" smtClean="0"/>
                  <a:t>Before we see any data, we have a </a:t>
                </a:r>
                <a:r>
                  <a:rPr lang="en-IN" i="1" dirty="0" smtClean="0"/>
                  <a:t>prior</a:t>
                </a:r>
                <a:r>
                  <a:rPr lang="en-IN" dirty="0" smtClean="0"/>
                  <a:t> belief </a:t>
                </a:r>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𝜇</m:t>
                        </m:r>
                      </m:e>
                    </m:d>
                  </m:oMath>
                </a14:m>
                <a:r>
                  <a:rPr lang="en-IN" dirty="0" smtClean="0"/>
                  <a:t> on the models</a:t>
                </a:r>
              </a:p>
              <a:p>
                <a:pPr lvl="2"/>
                <a:r>
                  <a:rPr lang="en-IN" dirty="0"/>
                  <a:t>It tells us which models are more likely/less likely </a:t>
                </a:r>
                <a:r>
                  <a:rPr lang="en-IN" dirty="0" smtClean="0"/>
                  <a:t>before </a:t>
                </a:r>
                <a:r>
                  <a:rPr lang="en-IN" dirty="0"/>
                  <a:t>we have seen </a:t>
                </a:r>
                <a:r>
                  <a:rPr lang="en-IN" dirty="0" smtClean="0"/>
                  <a:t>data</a:t>
                </a:r>
              </a:p>
              <a:p>
                <a:r>
                  <a:rPr lang="en-IN" dirty="0" smtClean="0"/>
                  <a:t>Then we see data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𝑛</m:t>
                        </m:r>
                      </m:sub>
                    </m:sSub>
                  </m:oMath>
                </a14:m>
                <a:r>
                  <a:rPr lang="en-IN" dirty="0" smtClean="0"/>
                  <a:t> and we wish to update our belief. Basically we want to find out </a:t>
                </a:r>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𝜇</m:t>
                        </m:r>
                        <m:r>
                          <a:rPr lang="en-IN" b="0" i="1" smtClean="0">
                            <a:latin typeface="Cambria Math" panose="02040503050406030204" pitchFamily="18" charset="0"/>
                            <a:ea typeface="Cambria Math" panose="02040503050406030204" pitchFamily="18" charset="0"/>
                          </a:rPr>
                          <m:t> | </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𝑥</m:t>
                            </m:r>
                          </m:e>
                          <m:sub>
                            <m:r>
                              <a:rPr lang="en-IN" b="0" i="1" smtClean="0">
                                <a:latin typeface="Cambria Math" panose="02040503050406030204" pitchFamily="18" charset="0"/>
                                <a:ea typeface="Cambria Math" panose="02040503050406030204" pitchFamily="18" charset="0"/>
                              </a:rPr>
                              <m:t>1</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𝑥</m:t>
                            </m:r>
                          </m:e>
                          <m:sub>
                            <m:r>
                              <a:rPr lang="en-IN" b="0" i="1" smtClean="0">
                                <a:latin typeface="Cambria Math" panose="02040503050406030204" pitchFamily="18" charset="0"/>
                                <a:ea typeface="Cambria Math" panose="02040503050406030204" pitchFamily="18" charset="0"/>
                              </a:rPr>
                              <m:t>𝑛</m:t>
                            </m:r>
                          </m:sub>
                        </m:sSub>
                      </m:e>
                    </m:d>
                  </m:oMath>
                </a14:m>
                <a:endParaRPr lang="en-IN" dirty="0" smtClean="0"/>
              </a:p>
              <a:p>
                <a:pPr lvl="2"/>
                <a:r>
                  <a:rPr lang="en-IN" dirty="0" smtClean="0"/>
                  <a:t>This quantity has a name</a:t>
                </a:r>
                <a:r>
                  <a:rPr lang="en-IN" i="0" dirty="0" smtClean="0"/>
                  <a:t>:</a:t>
                </a:r>
                <a:r>
                  <a:rPr lang="en-IN" dirty="0" smtClean="0"/>
                  <a:t> </a:t>
                </a:r>
                <a:r>
                  <a:rPr lang="en-IN" i="0" dirty="0" smtClean="0"/>
                  <a:t>posterior belief </a:t>
                </a:r>
                <a:r>
                  <a:rPr lang="en-IN" dirty="0" smtClean="0"/>
                  <a:t>or simply </a:t>
                </a:r>
                <a:r>
                  <a:rPr lang="en-IN" i="0" dirty="0" smtClean="0"/>
                  <a:t>posterior</a:t>
                </a:r>
              </a:p>
              <a:p>
                <a:pPr lvl="2"/>
                <a:r>
                  <a:rPr lang="en-IN" dirty="0" smtClean="0"/>
                  <a:t>It tells us which models are more likely/less likely after we have seen data</a:t>
                </a:r>
              </a:p>
              <a:p>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𝜇</m:t>
                        </m:r>
                        <m:r>
                          <a:rPr lang="en-IN" i="1">
                            <a:latin typeface="Cambria Math" panose="02040503050406030204" pitchFamily="18" charset="0"/>
                            <a:ea typeface="Cambria Math" panose="02040503050406030204" pitchFamily="18" charset="0"/>
                          </a:rPr>
                          <m:t> | </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i="1">
                                <a:latin typeface="Cambria Math" panose="02040503050406030204" pitchFamily="18" charset="0"/>
                                <a:ea typeface="Cambria Math" panose="02040503050406030204" pitchFamily="18" charset="0"/>
                              </a:rPr>
                              <m:t>1</m:t>
                            </m:r>
                          </m:sub>
                        </m:sSub>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i="1">
                                <a:latin typeface="Cambria Math" panose="02040503050406030204" pitchFamily="18" charset="0"/>
                                <a:ea typeface="Cambria Math" panose="02040503050406030204" pitchFamily="18" charset="0"/>
                              </a:rPr>
                              <m:t>𝑛</m:t>
                            </m:r>
                          </m:sub>
                        </m:sSub>
                      </m:e>
                    </m:d>
                    <m:r>
                      <a:rPr lang="en-IN" b="0" i="1" smtClean="0">
                        <a:latin typeface="Cambria Math" panose="02040503050406030204" pitchFamily="18" charset="0"/>
                        <a:ea typeface="Cambria Math" panose="02040503050406030204" pitchFamily="18" charset="0"/>
                      </a:rPr>
                      <m:t>=</m:t>
                    </m:r>
                    <m:f>
                      <m:fPr>
                        <m:ctrlPr>
                          <a:rPr lang="en-IN" sz="4000" i="1" dirty="0">
                            <a:latin typeface="Cambria Math" panose="02040503050406030204" pitchFamily="18" charset="0"/>
                          </a:rPr>
                        </m:ctrlPr>
                      </m:fPr>
                      <m:num>
                        <m:r>
                          <a:rPr lang="en-IN" sz="4000" i="1" dirty="0">
                            <a:latin typeface="Cambria Math" panose="02040503050406030204" pitchFamily="18" charset="0"/>
                            <a:ea typeface="Cambria Math" panose="02040503050406030204" pitchFamily="18" charset="0"/>
                          </a:rPr>
                          <m:t>ℙ</m:t>
                        </m:r>
                        <m:d>
                          <m:dPr>
                            <m:begChr m:val="["/>
                            <m:endChr m:val="]"/>
                            <m:ctrlPr>
                              <a:rPr lang="en-IN" sz="4000" i="1" dirty="0">
                                <a:latin typeface="Cambria Math" panose="02040503050406030204" pitchFamily="18" charset="0"/>
                                <a:ea typeface="Cambria Math" panose="02040503050406030204" pitchFamily="18" charset="0"/>
                              </a:rPr>
                            </m:ctrlPr>
                          </m:dPr>
                          <m:e>
                            <m:sSub>
                              <m:sSubPr>
                                <m:ctrlPr>
                                  <a:rPr lang="en-IN" sz="4000" i="1">
                                    <a:latin typeface="Cambria Math" panose="02040503050406030204" pitchFamily="18" charset="0"/>
                                    <a:ea typeface="Cambria Math" panose="02040503050406030204" pitchFamily="18" charset="0"/>
                                  </a:rPr>
                                </m:ctrlPr>
                              </m:sSubPr>
                              <m:e>
                                <m:r>
                                  <a:rPr lang="en-IN" sz="4000" i="1">
                                    <a:latin typeface="Cambria Math" panose="02040503050406030204" pitchFamily="18" charset="0"/>
                                    <a:ea typeface="Cambria Math" panose="02040503050406030204" pitchFamily="18" charset="0"/>
                                  </a:rPr>
                                  <m:t>𝑥</m:t>
                                </m:r>
                              </m:e>
                              <m:sub>
                                <m:r>
                                  <a:rPr lang="en-IN" sz="4000" i="1">
                                    <a:latin typeface="Cambria Math" panose="02040503050406030204" pitchFamily="18" charset="0"/>
                                    <a:ea typeface="Cambria Math" panose="02040503050406030204" pitchFamily="18" charset="0"/>
                                  </a:rPr>
                                  <m:t>1</m:t>
                                </m:r>
                              </m:sub>
                            </m:sSub>
                            <m:r>
                              <a:rPr lang="en-IN" sz="4000" i="1">
                                <a:latin typeface="Cambria Math" panose="02040503050406030204" pitchFamily="18" charset="0"/>
                                <a:ea typeface="Cambria Math" panose="02040503050406030204" pitchFamily="18" charset="0"/>
                              </a:rPr>
                              <m:t>,…,</m:t>
                            </m:r>
                            <m:sSub>
                              <m:sSubPr>
                                <m:ctrlPr>
                                  <a:rPr lang="en-IN" sz="4000" i="1">
                                    <a:latin typeface="Cambria Math" panose="02040503050406030204" pitchFamily="18" charset="0"/>
                                    <a:ea typeface="Cambria Math" panose="02040503050406030204" pitchFamily="18" charset="0"/>
                                  </a:rPr>
                                </m:ctrlPr>
                              </m:sSubPr>
                              <m:e>
                                <m:r>
                                  <a:rPr lang="en-IN" sz="4000" i="1">
                                    <a:latin typeface="Cambria Math" panose="02040503050406030204" pitchFamily="18" charset="0"/>
                                    <a:ea typeface="Cambria Math" panose="02040503050406030204" pitchFamily="18" charset="0"/>
                                  </a:rPr>
                                  <m:t>𝑥</m:t>
                                </m:r>
                              </m:e>
                              <m:sub>
                                <m:r>
                                  <a:rPr lang="en-IN" sz="4000" i="1">
                                    <a:latin typeface="Cambria Math" panose="02040503050406030204" pitchFamily="18" charset="0"/>
                                    <a:ea typeface="Cambria Math" panose="02040503050406030204" pitchFamily="18" charset="0"/>
                                  </a:rPr>
                                  <m:t>𝑛</m:t>
                                </m:r>
                              </m:sub>
                            </m:sSub>
                            <m:r>
                              <a:rPr lang="en-IN" sz="4000" i="1">
                                <a:latin typeface="Cambria Math" panose="02040503050406030204" pitchFamily="18" charset="0"/>
                                <a:ea typeface="Cambria Math" panose="02040503050406030204" pitchFamily="18" charset="0"/>
                              </a:rPr>
                              <m:t> | </m:t>
                            </m:r>
                            <m:r>
                              <a:rPr lang="en-IN" sz="4000" i="1">
                                <a:latin typeface="Cambria Math" panose="02040503050406030204" pitchFamily="18" charset="0"/>
                                <a:ea typeface="Cambria Math" panose="02040503050406030204" pitchFamily="18" charset="0"/>
                              </a:rPr>
                              <m:t>𝜇</m:t>
                            </m:r>
                          </m:e>
                        </m:d>
                        <m:r>
                          <a:rPr lang="en-IN" sz="4000" i="1" dirty="0">
                            <a:latin typeface="Cambria Math" panose="02040503050406030204" pitchFamily="18" charset="0"/>
                            <a:ea typeface="Cambria Math" panose="02040503050406030204" pitchFamily="18" charset="0"/>
                          </a:rPr>
                          <m:t>⋅</m:t>
                        </m:r>
                        <m:r>
                          <a:rPr lang="en-IN" sz="4000" i="1" dirty="0">
                            <a:latin typeface="Cambria Math" panose="02040503050406030204" pitchFamily="18" charset="0"/>
                            <a:ea typeface="Cambria Math" panose="02040503050406030204" pitchFamily="18" charset="0"/>
                          </a:rPr>
                          <m:t>ℙ</m:t>
                        </m:r>
                        <m:d>
                          <m:dPr>
                            <m:begChr m:val="["/>
                            <m:endChr m:val="]"/>
                            <m:ctrlPr>
                              <a:rPr lang="en-IN" sz="4000" i="1" dirty="0">
                                <a:latin typeface="Cambria Math" panose="02040503050406030204" pitchFamily="18" charset="0"/>
                                <a:ea typeface="Cambria Math" panose="02040503050406030204" pitchFamily="18" charset="0"/>
                              </a:rPr>
                            </m:ctrlPr>
                          </m:dPr>
                          <m:e>
                            <m:r>
                              <a:rPr lang="en-IN" sz="4000" i="1" dirty="0">
                                <a:latin typeface="Cambria Math" panose="02040503050406030204" pitchFamily="18" charset="0"/>
                                <a:ea typeface="Cambria Math" panose="02040503050406030204" pitchFamily="18" charset="0"/>
                              </a:rPr>
                              <m:t>𝜇</m:t>
                            </m:r>
                          </m:e>
                        </m:d>
                      </m:num>
                      <m:den>
                        <m:r>
                          <a:rPr lang="en-IN" sz="4000" i="1" dirty="0">
                            <a:latin typeface="Cambria Math" panose="02040503050406030204" pitchFamily="18" charset="0"/>
                            <a:ea typeface="Cambria Math" panose="02040503050406030204" pitchFamily="18" charset="0"/>
                          </a:rPr>
                          <m:t>ℙ</m:t>
                        </m:r>
                        <m:d>
                          <m:dPr>
                            <m:begChr m:val="["/>
                            <m:endChr m:val="]"/>
                            <m:ctrlPr>
                              <a:rPr lang="en-IN" sz="4000" i="1" dirty="0">
                                <a:latin typeface="Cambria Math" panose="02040503050406030204" pitchFamily="18" charset="0"/>
                                <a:ea typeface="Cambria Math" panose="02040503050406030204" pitchFamily="18" charset="0"/>
                              </a:rPr>
                            </m:ctrlPr>
                          </m:dPr>
                          <m:e>
                            <m:sSub>
                              <m:sSubPr>
                                <m:ctrlPr>
                                  <a:rPr lang="en-IN" sz="4000" i="1" dirty="0">
                                    <a:latin typeface="Cambria Math" panose="02040503050406030204" pitchFamily="18" charset="0"/>
                                    <a:ea typeface="Cambria Math" panose="02040503050406030204" pitchFamily="18" charset="0"/>
                                  </a:rPr>
                                </m:ctrlPr>
                              </m:sSubPr>
                              <m:e>
                                <m:r>
                                  <a:rPr lang="en-IN" sz="4000" i="1" dirty="0">
                                    <a:latin typeface="Cambria Math" panose="02040503050406030204" pitchFamily="18" charset="0"/>
                                    <a:ea typeface="Cambria Math" panose="02040503050406030204" pitchFamily="18" charset="0"/>
                                  </a:rPr>
                                  <m:t>𝑥</m:t>
                                </m:r>
                              </m:e>
                              <m:sub>
                                <m:r>
                                  <a:rPr lang="en-IN" sz="4000" i="1" dirty="0">
                                    <a:latin typeface="Cambria Math" panose="02040503050406030204" pitchFamily="18" charset="0"/>
                                    <a:ea typeface="Cambria Math" panose="02040503050406030204" pitchFamily="18" charset="0"/>
                                  </a:rPr>
                                  <m:t>1</m:t>
                                </m:r>
                              </m:sub>
                            </m:sSub>
                            <m:r>
                              <a:rPr lang="en-IN" sz="4000" i="1" dirty="0">
                                <a:latin typeface="Cambria Math" panose="02040503050406030204" pitchFamily="18" charset="0"/>
                                <a:ea typeface="Cambria Math" panose="02040503050406030204" pitchFamily="18" charset="0"/>
                              </a:rPr>
                              <m:t>,…,</m:t>
                            </m:r>
                            <m:sSub>
                              <m:sSubPr>
                                <m:ctrlPr>
                                  <a:rPr lang="en-IN" sz="4000" i="1" dirty="0">
                                    <a:latin typeface="Cambria Math" panose="02040503050406030204" pitchFamily="18" charset="0"/>
                                    <a:ea typeface="Cambria Math" panose="02040503050406030204" pitchFamily="18" charset="0"/>
                                  </a:rPr>
                                </m:ctrlPr>
                              </m:sSubPr>
                              <m:e>
                                <m:r>
                                  <a:rPr lang="en-IN" sz="4000" i="1" dirty="0">
                                    <a:latin typeface="Cambria Math" panose="02040503050406030204" pitchFamily="18" charset="0"/>
                                    <a:ea typeface="Cambria Math" panose="02040503050406030204" pitchFamily="18" charset="0"/>
                                  </a:rPr>
                                  <m:t>𝑥</m:t>
                                </m:r>
                              </m:e>
                              <m:sub>
                                <m:r>
                                  <a:rPr lang="en-IN" sz="4000" i="1" dirty="0">
                                    <a:latin typeface="Cambria Math" panose="02040503050406030204" pitchFamily="18" charset="0"/>
                                    <a:ea typeface="Cambria Math" panose="02040503050406030204" pitchFamily="18" charset="0"/>
                                  </a:rPr>
                                  <m:t>𝑛</m:t>
                                </m:r>
                              </m:sub>
                            </m:sSub>
                          </m:e>
                        </m:d>
                      </m:den>
                    </m:f>
                    <m:r>
                      <a:rPr lang="en-IN" sz="4000" b="0" i="1" dirty="0" smtClean="0">
                        <a:latin typeface="Cambria Math" panose="02040503050406030204" pitchFamily="18" charset="0"/>
                        <a:ea typeface="Cambria Math" panose="02040503050406030204" pitchFamily="18" charset="0"/>
                      </a:rPr>
                      <m:t>=</m:t>
                    </m:r>
                    <m:f>
                      <m:fPr>
                        <m:ctrlPr>
                          <a:rPr lang="en-IN" sz="4000" b="0" i="1" dirty="0" smtClean="0">
                            <a:latin typeface="Cambria Math" panose="02040503050406030204" pitchFamily="18" charset="0"/>
                            <a:ea typeface="Cambria Math" panose="02040503050406030204" pitchFamily="18" charset="0"/>
                          </a:rPr>
                        </m:ctrlPr>
                      </m:fPr>
                      <m:num>
                        <m:r>
                          <a:rPr lang="en-IN" sz="4000" i="1" dirty="0">
                            <a:latin typeface="Cambria Math" panose="02040503050406030204" pitchFamily="18" charset="0"/>
                            <a:ea typeface="Cambria Math" panose="02040503050406030204" pitchFamily="18" charset="0"/>
                          </a:rPr>
                          <m:t>ℙ</m:t>
                        </m:r>
                        <m:d>
                          <m:dPr>
                            <m:begChr m:val="["/>
                            <m:endChr m:val="]"/>
                            <m:ctrlPr>
                              <a:rPr lang="en-IN" sz="4000" i="1" dirty="0">
                                <a:latin typeface="Cambria Math" panose="02040503050406030204" pitchFamily="18" charset="0"/>
                                <a:ea typeface="Cambria Math" panose="02040503050406030204" pitchFamily="18" charset="0"/>
                              </a:rPr>
                            </m:ctrlPr>
                          </m:dPr>
                          <m:e>
                            <m:r>
                              <a:rPr lang="en-IN" sz="4000" i="1" dirty="0">
                                <a:latin typeface="Cambria Math" panose="02040503050406030204" pitchFamily="18" charset="0"/>
                                <a:ea typeface="Cambria Math" panose="02040503050406030204" pitchFamily="18" charset="0"/>
                              </a:rPr>
                              <m:t>𝜇</m:t>
                            </m:r>
                          </m:e>
                        </m:d>
                        <m:r>
                          <m:rPr>
                            <m:brk m:alnAt="1"/>
                          </m:rPr>
                          <a:rPr lang="en-IN" sz="4000" b="0" i="1" dirty="0" smtClean="0">
                            <a:latin typeface="Cambria Math" panose="02040503050406030204" pitchFamily="18" charset="0"/>
                            <a:ea typeface="Cambria Math" panose="02040503050406030204" pitchFamily="18" charset="0"/>
                          </a:rPr>
                          <m:t>⋅</m:t>
                        </m:r>
                        <m:nary>
                          <m:naryPr>
                            <m:chr m:val="∏"/>
                            <m:limLoc m:val="subSup"/>
                            <m:ctrlPr>
                              <a:rPr lang="en-IN" sz="4000" i="1" dirty="0">
                                <a:latin typeface="Cambria Math" panose="02040503050406030204" pitchFamily="18" charset="0"/>
                                <a:ea typeface="Cambria Math" panose="02040503050406030204" pitchFamily="18" charset="0"/>
                              </a:rPr>
                            </m:ctrlPr>
                          </m:naryPr>
                          <m:sub>
                            <m:r>
                              <m:rPr>
                                <m:brk m:alnAt="25"/>
                              </m:rPr>
                              <a:rPr lang="en-IN" sz="4000" i="1" dirty="0">
                                <a:latin typeface="Cambria Math" panose="02040503050406030204" pitchFamily="18" charset="0"/>
                                <a:ea typeface="Cambria Math" panose="02040503050406030204" pitchFamily="18" charset="0"/>
                              </a:rPr>
                              <m:t>𝑖</m:t>
                            </m:r>
                            <m:r>
                              <a:rPr lang="en-IN" sz="4000" i="1" dirty="0">
                                <a:latin typeface="Cambria Math" panose="02040503050406030204" pitchFamily="18" charset="0"/>
                                <a:ea typeface="Cambria Math" panose="02040503050406030204" pitchFamily="18" charset="0"/>
                              </a:rPr>
                              <m:t>=1</m:t>
                            </m:r>
                          </m:sub>
                          <m:sup>
                            <m:r>
                              <a:rPr lang="en-IN" sz="4000" i="1" dirty="0">
                                <a:latin typeface="Cambria Math" panose="02040503050406030204" pitchFamily="18" charset="0"/>
                                <a:ea typeface="Cambria Math" panose="02040503050406030204" pitchFamily="18" charset="0"/>
                              </a:rPr>
                              <m:t>𝑛</m:t>
                            </m:r>
                          </m:sup>
                          <m:e>
                            <m:r>
                              <a:rPr lang="en-IN" sz="4000" i="1" dirty="0">
                                <a:latin typeface="Cambria Math" panose="02040503050406030204" pitchFamily="18" charset="0"/>
                                <a:ea typeface="Cambria Math" panose="02040503050406030204" pitchFamily="18" charset="0"/>
                              </a:rPr>
                              <m:t>ℙ</m:t>
                            </m:r>
                            <m:d>
                              <m:dPr>
                                <m:begChr m:val="["/>
                                <m:endChr m:val="]"/>
                                <m:ctrlPr>
                                  <a:rPr lang="en-IN" sz="4000" i="1" dirty="0">
                                    <a:latin typeface="Cambria Math" panose="02040503050406030204" pitchFamily="18" charset="0"/>
                                    <a:ea typeface="Cambria Math" panose="02040503050406030204" pitchFamily="18" charset="0"/>
                                  </a:rPr>
                                </m:ctrlPr>
                              </m:dPr>
                              <m:e>
                                <m:sSub>
                                  <m:sSubPr>
                                    <m:ctrlPr>
                                      <a:rPr lang="en-IN" sz="4000" i="1" dirty="0">
                                        <a:latin typeface="Cambria Math" panose="02040503050406030204" pitchFamily="18" charset="0"/>
                                        <a:ea typeface="Cambria Math" panose="02040503050406030204" pitchFamily="18" charset="0"/>
                                      </a:rPr>
                                    </m:ctrlPr>
                                  </m:sSubPr>
                                  <m:e>
                                    <m:r>
                                      <a:rPr lang="en-IN" sz="4000" i="1" dirty="0">
                                        <a:latin typeface="Cambria Math" panose="02040503050406030204" pitchFamily="18" charset="0"/>
                                        <a:ea typeface="Cambria Math" panose="02040503050406030204" pitchFamily="18" charset="0"/>
                                      </a:rPr>
                                      <m:t>𝑥</m:t>
                                    </m:r>
                                  </m:e>
                                  <m:sub>
                                    <m:r>
                                      <a:rPr lang="en-IN" sz="4000" i="1" dirty="0">
                                        <a:latin typeface="Cambria Math" panose="02040503050406030204" pitchFamily="18" charset="0"/>
                                        <a:ea typeface="Cambria Math" panose="02040503050406030204" pitchFamily="18" charset="0"/>
                                      </a:rPr>
                                      <m:t>𝑖</m:t>
                                    </m:r>
                                  </m:sub>
                                </m:sSub>
                                <m:r>
                                  <a:rPr lang="en-IN" sz="4000" b="0" i="1" dirty="0" smtClean="0">
                                    <a:latin typeface="Cambria Math" panose="02040503050406030204" pitchFamily="18" charset="0"/>
                                    <a:ea typeface="Cambria Math" panose="02040503050406030204" pitchFamily="18" charset="0"/>
                                  </a:rPr>
                                  <m:t> | </m:t>
                                </m:r>
                                <m:r>
                                  <a:rPr lang="en-IN" sz="4000" b="0" i="1" dirty="0" smtClean="0">
                                    <a:latin typeface="Cambria Math" panose="02040503050406030204" pitchFamily="18" charset="0"/>
                                    <a:ea typeface="Cambria Math" panose="02040503050406030204" pitchFamily="18" charset="0"/>
                                  </a:rPr>
                                  <m:t>𝜇</m:t>
                                </m:r>
                              </m:e>
                            </m:d>
                          </m:e>
                        </m:nary>
                      </m:num>
                      <m:den>
                        <m:nary>
                          <m:naryPr>
                            <m:chr m:val="∏"/>
                            <m:limLoc m:val="subSup"/>
                            <m:ctrlPr>
                              <a:rPr lang="en-IN" sz="4000" b="0" i="1" dirty="0" smtClean="0">
                                <a:latin typeface="Cambria Math" panose="02040503050406030204" pitchFamily="18" charset="0"/>
                                <a:ea typeface="Cambria Math" panose="02040503050406030204" pitchFamily="18" charset="0"/>
                              </a:rPr>
                            </m:ctrlPr>
                          </m:naryPr>
                          <m:sub>
                            <m:r>
                              <m:rPr>
                                <m:brk m:alnAt="25"/>
                              </m:rPr>
                              <a:rPr lang="en-IN" sz="4000" b="0" i="1" dirty="0" smtClean="0">
                                <a:latin typeface="Cambria Math" panose="02040503050406030204" pitchFamily="18" charset="0"/>
                                <a:ea typeface="Cambria Math" panose="02040503050406030204" pitchFamily="18" charset="0"/>
                              </a:rPr>
                              <m:t>𝑖</m:t>
                            </m:r>
                            <m:r>
                              <a:rPr lang="en-IN" sz="4000" b="0" i="1" dirty="0" smtClean="0">
                                <a:latin typeface="Cambria Math" panose="02040503050406030204" pitchFamily="18" charset="0"/>
                                <a:ea typeface="Cambria Math" panose="02040503050406030204" pitchFamily="18" charset="0"/>
                              </a:rPr>
                              <m:t>=1</m:t>
                            </m:r>
                          </m:sub>
                          <m:sup>
                            <m:r>
                              <a:rPr lang="en-IN" sz="4000" b="0" i="1" dirty="0" smtClean="0">
                                <a:latin typeface="Cambria Math" panose="02040503050406030204" pitchFamily="18" charset="0"/>
                                <a:ea typeface="Cambria Math" panose="02040503050406030204" pitchFamily="18" charset="0"/>
                              </a:rPr>
                              <m:t>𝑛</m:t>
                            </m:r>
                          </m:sup>
                          <m:e>
                            <m:r>
                              <a:rPr lang="en-IN" sz="4000" b="0" i="1" dirty="0" smtClean="0">
                                <a:latin typeface="Cambria Math" panose="02040503050406030204" pitchFamily="18" charset="0"/>
                                <a:ea typeface="Cambria Math" panose="02040503050406030204" pitchFamily="18" charset="0"/>
                              </a:rPr>
                              <m:t>ℙ</m:t>
                            </m:r>
                            <m:d>
                              <m:dPr>
                                <m:begChr m:val="["/>
                                <m:endChr m:val="]"/>
                                <m:ctrlPr>
                                  <a:rPr lang="en-IN" sz="4000" b="0" i="1" dirty="0" smtClean="0">
                                    <a:latin typeface="Cambria Math" panose="02040503050406030204" pitchFamily="18" charset="0"/>
                                    <a:ea typeface="Cambria Math" panose="02040503050406030204" pitchFamily="18" charset="0"/>
                                  </a:rPr>
                                </m:ctrlPr>
                              </m:dPr>
                              <m:e>
                                <m:sSub>
                                  <m:sSubPr>
                                    <m:ctrlPr>
                                      <a:rPr lang="en-IN" sz="4000" b="0" i="1" dirty="0" smtClean="0">
                                        <a:latin typeface="Cambria Math" panose="02040503050406030204" pitchFamily="18" charset="0"/>
                                        <a:ea typeface="Cambria Math" panose="02040503050406030204" pitchFamily="18" charset="0"/>
                                      </a:rPr>
                                    </m:ctrlPr>
                                  </m:sSubPr>
                                  <m:e>
                                    <m:r>
                                      <a:rPr lang="en-IN" sz="4000" b="0" i="1" dirty="0" smtClean="0">
                                        <a:latin typeface="Cambria Math" panose="02040503050406030204" pitchFamily="18" charset="0"/>
                                        <a:ea typeface="Cambria Math" panose="02040503050406030204" pitchFamily="18" charset="0"/>
                                      </a:rPr>
                                      <m:t>𝑥</m:t>
                                    </m:r>
                                  </m:e>
                                  <m:sub>
                                    <m:r>
                                      <a:rPr lang="en-IN" sz="4000" b="0" i="1" dirty="0" smtClean="0">
                                        <a:latin typeface="Cambria Math" panose="02040503050406030204" pitchFamily="18" charset="0"/>
                                        <a:ea typeface="Cambria Math" panose="02040503050406030204" pitchFamily="18" charset="0"/>
                                      </a:rPr>
                                      <m:t>𝑖</m:t>
                                    </m:r>
                                  </m:sub>
                                </m:sSub>
                              </m:e>
                            </m:d>
                          </m:e>
                        </m:nary>
                      </m:den>
                    </m:f>
                  </m:oMath>
                </a14:m>
                <a:r>
                  <a:rPr lang="en-IN" dirty="0" smtClean="0"/>
                  <a:t> </a:t>
                </a:r>
              </a:p>
              <a:p>
                <a14:m>
                  <m:oMath xmlns:m="http://schemas.openxmlformats.org/officeDocument/2006/math">
                    <m:r>
                      <a:rPr lang="en-IN" sz="4000" b="0" i="1" dirty="0" smtClean="0">
                        <a:latin typeface="Cambria Math" panose="02040503050406030204" pitchFamily="18" charset="0"/>
                        <a:ea typeface="Cambria Math" panose="02040503050406030204" pitchFamily="18" charset="0"/>
                      </a:rPr>
                      <m:t>=</m:t>
                    </m:r>
                    <m:f>
                      <m:fPr>
                        <m:ctrlPr>
                          <a:rPr lang="en-IN" sz="4000" i="1" dirty="0">
                            <a:latin typeface="Cambria Math" panose="02040503050406030204" pitchFamily="18" charset="0"/>
                            <a:ea typeface="Cambria Math" panose="02040503050406030204" pitchFamily="18" charset="0"/>
                          </a:rPr>
                        </m:ctrlPr>
                      </m:fPr>
                      <m:num>
                        <m:r>
                          <a:rPr lang="en-IN" sz="4000" i="1" dirty="0">
                            <a:latin typeface="Cambria Math" panose="02040503050406030204" pitchFamily="18" charset="0"/>
                            <a:ea typeface="Cambria Math" panose="02040503050406030204" pitchFamily="18" charset="0"/>
                          </a:rPr>
                          <m:t>ℙ</m:t>
                        </m:r>
                        <m:d>
                          <m:dPr>
                            <m:begChr m:val="["/>
                            <m:endChr m:val="]"/>
                            <m:ctrlPr>
                              <a:rPr lang="en-IN" sz="4000" i="1" dirty="0">
                                <a:latin typeface="Cambria Math" panose="02040503050406030204" pitchFamily="18" charset="0"/>
                                <a:ea typeface="Cambria Math" panose="02040503050406030204" pitchFamily="18" charset="0"/>
                              </a:rPr>
                            </m:ctrlPr>
                          </m:dPr>
                          <m:e>
                            <m:r>
                              <a:rPr lang="en-IN" sz="4000" i="1" dirty="0">
                                <a:latin typeface="Cambria Math" panose="02040503050406030204" pitchFamily="18" charset="0"/>
                                <a:ea typeface="Cambria Math" panose="02040503050406030204" pitchFamily="18" charset="0"/>
                              </a:rPr>
                              <m:t>𝜇</m:t>
                            </m:r>
                          </m:e>
                        </m:d>
                        <m:r>
                          <m:rPr>
                            <m:brk m:alnAt="1"/>
                          </m:rPr>
                          <a:rPr lang="en-IN" sz="4000" i="1" dirty="0">
                            <a:latin typeface="Cambria Math" panose="02040503050406030204" pitchFamily="18" charset="0"/>
                            <a:ea typeface="Cambria Math" panose="02040503050406030204" pitchFamily="18" charset="0"/>
                          </a:rPr>
                          <m:t>⋅</m:t>
                        </m:r>
                        <m:nary>
                          <m:naryPr>
                            <m:chr m:val="∏"/>
                            <m:limLoc m:val="subSup"/>
                            <m:ctrlPr>
                              <a:rPr lang="en-IN" sz="4000" i="1" dirty="0">
                                <a:latin typeface="Cambria Math" panose="02040503050406030204" pitchFamily="18" charset="0"/>
                                <a:ea typeface="Cambria Math" panose="02040503050406030204" pitchFamily="18" charset="0"/>
                              </a:rPr>
                            </m:ctrlPr>
                          </m:naryPr>
                          <m:sub>
                            <m:r>
                              <m:rPr>
                                <m:brk m:alnAt="25"/>
                              </m:rPr>
                              <a:rPr lang="en-IN" sz="4000" i="1" dirty="0">
                                <a:latin typeface="Cambria Math" panose="02040503050406030204" pitchFamily="18" charset="0"/>
                                <a:ea typeface="Cambria Math" panose="02040503050406030204" pitchFamily="18" charset="0"/>
                              </a:rPr>
                              <m:t>𝑖</m:t>
                            </m:r>
                            <m:r>
                              <a:rPr lang="en-IN" sz="4000" i="1" dirty="0">
                                <a:latin typeface="Cambria Math" panose="02040503050406030204" pitchFamily="18" charset="0"/>
                                <a:ea typeface="Cambria Math" panose="02040503050406030204" pitchFamily="18" charset="0"/>
                              </a:rPr>
                              <m:t>=1</m:t>
                            </m:r>
                          </m:sub>
                          <m:sup>
                            <m:r>
                              <a:rPr lang="en-IN" sz="4000" i="1" dirty="0">
                                <a:latin typeface="Cambria Math" panose="02040503050406030204" pitchFamily="18" charset="0"/>
                                <a:ea typeface="Cambria Math" panose="02040503050406030204" pitchFamily="18" charset="0"/>
                              </a:rPr>
                              <m:t>𝑛</m:t>
                            </m:r>
                          </m:sup>
                          <m:e>
                            <m:r>
                              <a:rPr lang="en-IN" sz="4000" i="1" dirty="0">
                                <a:latin typeface="Cambria Math" panose="02040503050406030204" pitchFamily="18" charset="0"/>
                                <a:ea typeface="Cambria Math" panose="02040503050406030204" pitchFamily="18" charset="0"/>
                              </a:rPr>
                              <m:t>ℙ</m:t>
                            </m:r>
                            <m:d>
                              <m:dPr>
                                <m:begChr m:val="["/>
                                <m:endChr m:val="]"/>
                                <m:ctrlPr>
                                  <a:rPr lang="en-IN" sz="4000" i="1" dirty="0">
                                    <a:latin typeface="Cambria Math" panose="02040503050406030204" pitchFamily="18" charset="0"/>
                                    <a:ea typeface="Cambria Math" panose="02040503050406030204" pitchFamily="18" charset="0"/>
                                  </a:rPr>
                                </m:ctrlPr>
                              </m:dPr>
                              <m:e>
                                <m:sSub>
                                  <m:sSubPr>
                                    <m:ctrlPr>
                                      <a:rPr lang="en-IN" sz="4000" i="1" dirty="0">
                                        <a:latin typeface="Cambria Math" panose="02040503050406030204" pitchFamily="18" charset="0"/>
                                        <a:ea typeface="Cambria Math" panose="02040503050406030204" pitchFamily="18" charset="0"/>
                                      </a:rPr>
                                    </m:ctrlPr>
                                  </m:sSubPr>
                                  <m:e>
                                    <m:r>
                                      <a:rPr lang="en-IN" sz="4000" i="1" dirty="0">
                                        <a:latin typeface="Cambria Math" panose="02040503050406030204" pitchFamily="18" charset="0"/>
                                        <a:ea typeface="Cambria Math" panose="02040503050406030204" pitchFamily="18" charset="0"/>
                                      </a:rPr>
                                      <m:t>𝑥</m:t>
                                    </m:r>
                                  </m:e>
                                  <m:sub>
                                    <m:r>
                                      <a:rPr lang="en-IN" sz="4000" i="1" dirty="0">
                                        <a:latin typeface="Cambria Math" panose="02040503050406030204" pitchFamily="18" charset="0"/>
                                        <a:ea typeface="Cambria Math" panose="02040503050406030204" pitchFamily="18" charset="0"/>
                                      </a:rPr>
                                      <m:t>𝑖</m:t>
                                    </m:r>
                                  </m:sub>
                                </m:sSub>
                                <m:r>
                                  <a:rPr lang="en-IN" sz="4000" i="1" dirty="0">
                                    <a:latin typeface="Cambria Math" panose="02040503050406030204" pitchFamily="18" charset="0"/>
                                    <a:ea typeface="Cambria Math" panose="02040503050406030204" pitchFamily="18" charset="0"/>
                                  </a:rPr>
                                  <m:t> | </m:t>
                                </m:r>
                                <m:r>
                                  <a:rPr lang="en-IN" sz="4000" i="1" dirty="0">
                                    <a:latin typeface="Cambria Math" panose="02040503050406030204" pitchFamily="18" charset="0"/>
                                    <a:ea typeface="Cambria Math" panose="02040503050406030204" pitchFamily="18" charset="0"/>
                                  </a:rPr>
                                  <m:t>𝜇</m:t>
                                </m:r>
                              </m:e>
                            </m:d>
                          </m:e>
                        </m:nary>
                      </m:num>
                      <m:den>
                        <m:nary>
                          <m:naryPr>
                            <m:chr m:val="∏"/>
                            <m:limLoc m:val="subSup"/>
                            <m:ctrlPr>
                              <a:rPr lang="en-IN" sz="4000" i="1" dirty="0">
                                <a:latin typeface="Cambria Math" panose="02040503050406030204" pitchFamily="18" charset="0"/>
                                <a:ea typeface="Cambria Math" panose="02040503050406030204" pitchFamily="18" charset="0"/>
                              </a:rPr>
                            </m:ctrlPr>
                          </m:naryPr>
                          <m:sub>
                            <m:r>
                              <m:rPr>
                                <m:brk m:alnAt="25"/>
                              </m:rPr>
                              <a:rPr lang="en-IN" sz="4000" i="1" dirty="0">
                                <a:latin typeface="Cambria Math" panose="02040503050406030204" pitchFamily="18" charset="0"/>
                                <a:ea typeface="Cambria Math" panose="02040503050406030204" pitchFamily="18" charset="0"/>
                              </a:rPr>
                              <m:t>𝑖</m:t>
                            </m:r>
                            <m:r>
                              <a:rPr lang="en-IN" sz="4000" i="1" dirty="0">
                                <a:latin typeface="Cambria Math" panose="02040503050406030204" pitchFamily="18" charset="0"/>
                                <a:ea typeface="Cambria Math" panose="02040503050406030204" pitchFamily="18" charset="0"/>
                              </a:rPr>
                              <m:t>=1</m:t>
                            </m:r>
                          </m:sub>
                          <m:sup>
                            <m:r>
                              <a:rPr lang="en-IN" sz="4000" i="1" dirty="0">
                                <a:latin typeface="Cambria Math" panose="02040503050406030204" pitchFamily="18" charset="0"/>
                                <a:ea typeface="Cambria Math" panose="02040503050406030204" pitchFamily="18" charset="0"/>
                              </a:rPr>
                              <m:t>𝑛</m:t>
                            </m:r>
                          </m:sup>
                          <m:e>
                            <m:nary>
                              <m:naryPr>
                                <m:supHide m:val="on"/>
                                <m:ctrlPr>
                                  <a:rPr lang="en-IN" sz="4000" b="0" i="1" dirty="0" smtClean="0">
                                    <a:latin typeface="Cambria Math" panose="02040503050406030204" pitchFamily="18" charset="0"/>
                                    <a:ea typeface="Cambria Math" panose="02040503050406030204" pitchFamily="18" charset="0"/>
                                  </a:rPr>
                                </m:ctrlPr>
                              </m:naryPr>
                              <m:sub>
                                <m:r>
                                  <a:rPr lang="en-IN" sz="4000" b="0" i="1" dirty="0" smtClean="0">
                                    <a:latin typeface="Cambria Math" panose="02040503050406030204" pitchFamily="18" charset="0"/>
                                    <a:ea typeface="Cambria Math" panose="02040503050406030204" pitchFamily="18" charset="0"/>
                                  </a:rPr>
                                  <m:t>ℝ</m:t>
                                </m:r>
                              </m:sub>
                              <m:sup/>
                              <m:e>
                                <m:r>
                                  <a:rPr lang="en-IN" sz="4000" i="1" dirty="0">
                                    <a:latin typeface="Cambria Math" panose="02040503050406030204" pitchFamily="18" charset="0"/>
                                    <a:ea typeface="Cambria Math" panose="02040503050406030204" pitchFamily="18" charset="0"/>
                                  </a:rPr>
                                  <m:t>ℙ</m:t>
                                </m:r>
                                <m:d>
                                  <m:dPr>
                                    <m:begChr m:val="["/>
                                    <m:endChr m:val="]"/>
                                    <m:ctrlPr>
                                      <a:rPr lang="en-IN" sz="4000" i="1" dirty="0">
                                        <a:latin typeface="Cambria Math" panose="02040503050406030204" pitchFamily="18" charset="0"/>
                                        <a:ea typeface="Cambria Math" panose="02040503050406030204" pitchFamily="18" charset="0"/>
                                      </a:rPr>
                                    </m:ctrlPr>
                                  </m:dPr>
                                  <m:e>
                                    <m:sSub>
                                      <m:sSubPr>
                                        <m:ctrlPr>
                                          <a:rPr lang="en-IN" sz="4000" i="1" dirty="0">
                                            <a:latin typeface="Cambria Math" panose="02040503050406030204" pitchFamily="18" charset="0"/>
                                            <a:ea typeface="Cambria Math" panose="02040503050406030204" pitchFamily="18" charset="0"/>
                                          </a:rPr>
                                        </m:ctrlPr>
                                      </m:sSubPr>
                                      <m:e>
                                        <m:r>
                                          <a:rPr lang="en-IN" sz="4000" i="1" dirty="0">
                                            <a:latin typeface="Cambria Math" panose="02040503050406030204" pitchFamily="18" charset="0"/>
                                            <a:ea typeface="Cambria Math" panose="02040503050406030204" pitchFamily="18" charset="0"/>
                                          </a:rPr>
                                          <m:t>𝑥</m:t>
                                        </m:r>
                                      </m:e>
                                      <m:sub>
                                        <m:r>
                                          <a:rPr lang="en-IN" sz="4000" i="1" dirty="0">
                                            <a:latin typeface="Cambria Math" panose="02040503050406030204" pitchFamily="18" charset="0"/>
                                            <a:ea typeface="Cambria Math" panose="02040503050406030204" pitchFamily="18" charset="0"/>
                                          </a:rPr>
                                          <m:t>𝑖</m:t>
                                        </m:r>
                                      </m:sub>
                                    </m:sSub>
                                    <m:r>
                                      <a:rPr lang="en-IN" sz="4000" b="0" i="1" dirty="0" smtClean="0">
                                        <a:latin typeface="Cambria Math" panose="02040503050406030204" pitchFamily="18" charset="0"/>
                                        <a:ea typeface="Cambria Math" panose="02040503050406030204" pitchFamily="18" charset="0"/>
                                      </a:rPr>
                                      <m:t> | </m:t>
                                    </m:r>
                                    <m:r>
                                      <a:rPr lang="en-IN" sz="4000" b="0" i="1" dirty="0" smtClean="0">
                                        <a:latin typeface="Cambria Math" panose="02040503050406030204" pitchFamily="18" charset="0"/>
                                        <a:ea typeface="Cambria Math" panose="02040503050406030204" pitchFamily="18" charset="0"/>
                                      </a:rPr>
                                      <m:t>𝑡</m:t>
                                    </m:r>
                                  </m:e>
                                </m:d>
                                <m:r>
                                  <a:rPr lang="en-IN" sz="4000" b="0" i="1" dirty="0" smtClean="0">
                                    <a:latin typeface="Cambria Math" panose="02040503050406030204" pitchFamily="18" charset="0"/>
                                    <a:ea typeface="Cambria Math" panose="02040503050406030204" pitchFamily="18" charset="0"/>
                                  </a:rPr>
                                  <m:t>⋅</m:t>
                                </m:r>
                                <m:r>
                                  <a:rPr lang="en-IN" sz="4000" b="0" i="1" dirty="0" smtClean="0">
                                    <a:latin typeface="Cambria Math" panose="02040503050406030204" pitchFamily="18" charset="0"/>
                                    <a:ea typeface="Cambria Math" panose="02040503050406030204" pitchFamily="18" charset="0"/>
                                  </a:rPr>
                                  <m:t>ℙ</m:t>
                                </m:r>
                                <m:d>
                                  <m:dPr>
                                    <m:begChr m:val="["/>
                                    <m:endChr m:val="]"/>
                                    <m:ctrlPr>
                                      <a:rPr lang="en-IN" sz="4000" b="0" i="1" dirty="0" smtClean="0">
                                        <a:latin typeface="Cambria Math" panose="02040503050406030204" pitchFamily="18" charset="0"/>
                                        <a:ea typeface="Cambria Math" panose="02040503050406030204" pitchFamily="18" charset="0"/>
                                      </a:rPr>
                                    </m:ctrlPr>
                                  </m:dPr>
                                  <m:e>
                                    <m:r>
                                      <a:rPr lang="en-IN" sz="4000" b="0" i="1" dirty="0" smtClean="0">
                                        <a:latin typeface="Cambria Math" panose="02040503050406030204" pitchFamily="18" charset="0"/>
                                        <a:ea typeface="Cambria Math" panose="02040503050406030204" pitchFamily="18" charset="0"/>
                                      </a:rPr>
                                      <m:t>𝑡</m:t>
                                    </m:r>
                                  </m:e>
                                </m:d>
                                <m:r>
                                  <a:rPr lang="en-IN" sz="4000" b="0" i="1" dirty="0" smtClean="0">
                                    <a:latin typeface="Cambria Math" panose="02040503050406030204" pitchFamily="18" charset="0"/>
                                    <a:ea typeface="Cambria Math" panose="02040503050406030204" pitchFamily="18" charset="0"/>
                                  </a:rPr>
                                  <m:t> </m:t>
                                </m:r>
                                <m:r>
                                  <a:rPr lang="en-IN" sz="4000" b="0" i="1" dirty="0" smtClean="0">
                                    <a:latin typeface="Cambria Math" panose="02040503050406030204" pitchFamily="18" charset="0"/>
                                    <a:ea typeface="Cambria Math" panose="02040503050406030204" pitchFamily="18" charset="0"/>
                                  </a:rPr>
                                  <m:t>𝑑𝑡</m:t>
                                </m:r>
                              </m:e>
                            </m:nary>
                          </m:e>
                        </m:nary>
                      </m:den>
                    </m:f>
                    <m:r>
                      <a:rPr lang="en-IN" sz="4000" b="0" i="1" dirty="0" smtClean="0">
                        <a:latin typeface="Cambria Math" panose="02040503050406030204" pitchFamily="18" charset="0"/>
                        <a:ea typeface="Cambria Math" panose="02040503050406030204" pitchFamily="18" charset="0"/>
                      </a:rPr>
                      <m:t>=</m:t>
                    </m:r>
                    <m:f>
                      <m:fPr>
                        <m:ctrlPr>
                          <a:rPr lang="en-IN" sz="4000" i="1" dirty="0">
                            <a:latin typeface="Cambria Math" panose="02040503050406030204" pitchFamily="18" charset="0"/>
                            <a:ea typeface="Cambria Math" panose="02040503050406030204" pitchFamily="18" charset="0"/>
                          </a:rPr>
                        </m:ctrlPr>
                      </m:fPr>
                      <m:num>
                        <m:r>
                          <a:rPr lang="en-US" sz="4000" b="0" i="1" dirty="0" smtClean="0">
                            <a:latin typeface="Cambria Math" panose="02040503050406030204" pitchFamily="18" charset="0"/>
                            <a:ea typeface="Cambria Math" panose="02040503050406030204" pitchFamily="18" charset="0"/>
                          </a:rPr>
                          <m:t>0.5</m:t>
                        </m:r>
                        <m:r>
                          <m:rPr>
                            <m:brk m:alnAt="1"/>
                          </m:rPr>
                          <a:rPr lang="en-IN" sz="4000" i="1" dirty="0">
                            <a:latin typeface="Cambria Math" panose="02040503050406030204" pitchFamily="18" charset="0"/>
                            <a:ea typeface="Cambria Math" panose="02040503050406030204" pitchFamily="18" charset="0"/>
                          </a:rPr>
                          <m:t>⋅</m:t>
                        </m:r>
                        <m:nary>
                          <m:naryPr>
                            <m:chr m:val="∏"/>
                            <m:limLoc m:val="subSup"/>
                            <m:ctrlPr>
                              <a:rPr lang="en-IN" sz="4000" i="1" dirty="0">
                                <a:latin typeface="Cambria Math" panose="02040503050406030204" pitchFamily="18" charset="0"/>
                                <a:ea typeface="Cambria Math" panose="02040503050406030204" pitchFamily="18" charset="0"/>
                              </a:rPr>
                            </m:ctrlPr>
                          </m:naryPr>
                          <m:sub>
                            <m:r>
                              <m:rPr>
                                <m:brk m:alnAt="25"/>
                              </m:rPr>
                              <a:rPr lang="en-IN" sz="4000" i="1" dirty="0">
                                <a:latin typeface="Cambria Math" panose="02040503050406030204" pitchFamily="18" charset="0"/>
                                <a:ea typeface="Cambria Math" panose="02040503050406030204" pitchFamily="18" charset="0"/>
                              </a:rPr>
                              <m:t>𝑖</m:t>
                            </m:r>
                            <m:r>
                              <a:rPr lang="en-IN" sz="4000" i="1" dirty="0">
                                <a:latin typeface="Cambria Math" panose="02040503050406030204" pitchFamily="18" charset="0"/>
                                <a:ea typeface="Cambria Math" panose="02040503050406030204" pitchFamily="18" charset="0"/>
                              </a:rPr>
                              <m:t>=1</m:t>
                            </m:r>
                          </m:sub>
                          <m:sup>
                            <m:r>
                              <a:rPr lang="en-IN" sz="4000" i="1" dirty="0">
                                <a:latin typeface="Cambria Math" panose="02040503050406030204" pitchFamily="18" charset="0"/>
                                <a:ea typeface="Cambria Math" panose="02040503050406030204" pitchFamily="18" charset="0"/>
                              </a:rPr>
                              <m:t>𝑛</m:t>
                            </m:r>
                          </m:sup>
                          <m:e>
                            <m:r>
                              <a:rPr lang="en-IN" sz="4000" i="1" dirty="0">
                                <a:latin typeface="Cambria Math" panose="02040503050406030204" pitchFamily="18" charset="0"/>
                                <a:ea typeface="Cambria Math" panose="02040503050406030204" pitchFamily="18" charset="0"/>
                              </a:rPr>
                              <m:t>ℙ</m:t>
                            </m:r>
                            <m:d>
                              <m:dPr>
                                <m:begChr m:val="["/>
                                <m:endChr m:val="]"/>
                                <m:ctrlPr>
                                  <a:rPr lang="en-IN" sz="4000" i="1" dirty="0">
                                    <a:latin typeface="Cambria Math" panose="02040503050406030204" pitchFamily="18" charset="0"/>
                                    <a:ea typeface="Cambria Math" panose="02040503050406030204" pitchFamily="18" charset="0"/>
                                  </a:rPr>
                                </m:ctrlPr>
                              </m:dPr>
                              <m:e>
                                <m:sSub>
                                  <m:sSubPr>
                                    <m:ctrlPr>
                                      <a:rPr lang="en-IN" sz="4000" i="1" dirty="0">
                                        <a:latin typeface="Cambria Math" panose="02040503050406030204" pitchFamily="18" charset="0"/>
                                        <a:ea typeface="Cambria Math" panose="02040503050406030204" pitchFamily="18" charset="0"/>
                                      </a:rPr>
                                    </m:ctrlPr>
                                  </m:sSubPr>
                                  <m:e>
                                    <m:r>
                                      <a:rPr lang="en-IN" sz="4000" i="1" dirty="0">
                                        <a:latin typeface="Cambria Math" panose="02040503050406030204" pitchFamily="18" charset="0"/>
                                        <a:ea typeface="Cambria Math" panose="02040503050406030204" pitchFamily="18" charset="0"/>
                                      </a:rPr>
                                      <m:t>𝑥</m:t>
                                    </m:r>
                                  </m:e>
                                  <m:sub>
                                    <m:r>
                                      <a:rPr lang="en-IN" sz="4000" i="1" dirty="0">
                                        <a:latin typeface="Cambria Math" panose="02040503050406030204" pitchFamily="18" charset="0"/>
                                        <a:ea typeface="Cambria Math" panose="02040503050406030204" pitchFamily="18" charset="0"/>
                                      </a:rPr>
                                      <m:t>𝑖</m:t>
                                    </m:r>
                                  </m:sub>
                                </m:sSub>
                                <m:r>
                                  <a:rPr lang="en-IN" sz="4000" i="1" dirty="0">
                                    <a:latin typeface="Cambria Math" panose="02040503050406030204" pitchFamily="18" charset="0"/>
                                    <a:ea typeface="Cambria Math" panose="02040503050406030204" pitchFamily="18" charset="0"/>
                                  </a:rPr>
                                  <m:t> | </m:t>
                                </m:r>
                                <m:r>
                                  <a:rPr lang="en-IN" sz="4000" i="1" dirty="0">
                                    <a:latin typeface="Cambria Math" panose="02040503050406030204" pitchFamily="18" charset="0"/>
                                    <a:ea typeface="Cambria Math" panose="02040503050406030204" pitchFamily="18" charset="0"/>
                                  </a:rPr>
                                  <m:t>𝜇</m:t>
                                </m:r>
                              </m:e>
                            </m:d>
                          </m:e>
                        </m:nary>
                      </m:num>
                      <m:den>
                        <m:nary>
                          <m:naryPr>
                            <m:chr m:val="∏"/>
                            <m:limLoc m:val="subSup"/>
                            <m:ctrlPr>
                              <a:rPr lang="en-IN" sz="4000" i="1" dirty="0">
                                <a:latin typeface="Cambria Math" panose="02040503050406030204" pitchFamily="18" charset="0"/>
                                <a:ea typeface="Cambria Math" panose="02040503050406030204" pitchFamily="18" charset="0"/>
                              </a:rPr>
                            </m:ctrlPr>
                          </m:naryPr>
                          <m:sub>
                            <m:r>
                              <m:rPr>
                                <m:brk m:alnAt="25"/>
                              </m:rPr>
                              <a:rPr lang="en-IN" sz="4000" i="1" dirty="0">
                                <a:latin typeface="Cambria Math" panose="02040503050406030204" pitchFamily="18" charset="0"/>
                                <a:ea typeface="Cambria Math" panose="02040503050406030204" pitchFamily="18" charset="0"/>
                              </a:rPr>
                              <m:t>𝑖</m:t>
                            </m:r>
                            <m:r>
                              <a:rPr lang="en-IN" sz="4000" i="1" dirty="0">
                                <a:latin typeface="Cambria Math" panose="02040503050406030204" pitchFamily="18" charset="0"/>
                                <a:ea typeface="Cambria Math" panose="02040503050406030204" pitchFamily="18" charset="0"/>
                              </a:rPr>
                              <m:t>=1</m:t>
                            </m:r>
                          </m:sub>
                          <m:sup>
                            <m:r>
                              <a:rPr lang="en-IN" sz="4000" i="1" dirty="0">
                                <a:latin typeface="Cambria Math" panose="02040503050406030204" pitchFamily="18" charset="0"/>
                                <a:ea typeface="Cambria Math" panose="02040503050406030204" pitchFamily="18" charset="0"/>
                              </a:rPr>
                              <m:t>𝑛</m:t>
                            </m:r>
                          </m:sup>
                          <m:e>
                            <m:r>
                              <a:rPr lang="en-IN" sz="4000" b="0" i="1" dirty="0" smtClean="0">
                                <a:latin typeface="Cambria Math" panose="02040503050406030204" pitchFamily="18" charset="0"/>
                                <a:ea typeface="Cambria Math" panose="02040503050406030204" pitchFamily="18" charset="0"/>
                              </a:rPr>
                              <m:t>0.5</m:t>
                            </m:r>
                            <m:r>
                              <m:rPr>
                                <m:brk m:alnAt="23"/>
                              </m:rPr>
                              <a:rPr lang="en-IN" sz="4000" b="0" i="1" dirty="0" smtClean="0">
                                <a:latin typeface="Cambria Math" panose="02040503050406030204" pitchFamily="18" charset="0"/>
                                <a:ea typeface="Cambria Math" panose="02040503050406030204" pitchFamily="18" charset="0"/>
                              </a:rPr>
                              <m:t>⋅</m:t>
                            </m:r>
                            <m:nary>
                              <m:naryPr>
                                <m:ctrlPr>
                                  <a:rPr lang="en-IN" sz="4000" i="1" dirty="0" smtClean="0">
                                    <a:latin typeface="Cambria Math" panose="02040503050406030204" pitchFamily="18" charset="0"/>
                                    <a:ea typeface="Cambria Math" panose="02040503050406030204" pitchFamily="18" charset="0"/>
                                  </a:rPr>
                                </m:ctrlPr>
                              </m:naryPr>
                              <m:sub>
                                <m:r>
                                  <m:rPr>
                                    <m:brk m:alnAt="23"/>
                                  </m:rPr>
                                  <a:rPr lang="en-IN" sz="4000" b="0" i="1" dirty="0" smtClean="0">
                                    <a:latin typeface="Cambria Math" panose="02040503050406030204" pitchFamily="18" charset="0"/>
                                    <a:ea typeface="Cambria Math" panose="02040503050406030204" pitchFamily="18" charset="0"/>
                                  </a:rPr>
                                  <m:t>0</m:t>
                                </m:r>
                              </m:sub>
                              <m:sup>
                                <m:r>
                                  <a:rPr lang="en-IN" sz="4000" b="0" i="1" dirty="0" smtClean="0">
                                    <a:latin typeface="Cambria Math" panose="02040503050406030204" pitchFamily="18" charset="0"/>
                                    <a:ea typeface="Cambria Math" panose="02040503050406030204" pitchFamily="18" charset="0"/>
                                  </a:rPr>
                                  <m:t>2</m:t>
                                </m:r>
                              </m:sup>
                              <m:e>
                                <m:r>
                                  <a:rPr lang="en-IN" sz="4000" i="1" dirty="0">
                                    <a:latin typeface="Cambria Math" panose="02040503050406030204" pitchFamily="18" charset="0"/>
                                    <a:ea typeface="Cambria Math" panose="02040503050406030204" pitchFamily="18" charset="0"/>
                                  </a:rPr>
                                  <m:t>ℙ</m:t>
                                </m:r>
                                <m:d>
                                  <m:dPr>
                                    <m:begChr m:val="["/>
                                    <m:endChr m:val="]"/>
                                    <m:ctrlPr>
                                      <a:rPr lang="en-IN" sz="4000" i="1" dirty="0">
                                        <a:latin typeface="Cambria Math" panose="02040503050406030204" pitchFamily="18" charset="0"/>
                                        <a:ea typeface="Cambria Math" panose="02040503050406030204" pitchFamily="18" charset="0"/>
                                      </a:rPr>
                                    </m:ctrlPr>
                                  </m:dPr>
                                  <m:e>
                                    <m:sSub>
                                      <m:sSubPr>
                                        <m:ctrlPr>
                                          <a:rPr lang="en-IN" sz="4000" i="1" dirty="0">
                                            <a:latin typeface="Cambria Math" panose="02040503050406030204" pitchFamily="18" charset="0"/>
                                            <a:ea typeface="Cambria Math" panose="02040503050406030204" pitchFamily="18" charset="0"/>
                                          </a:rPr>
                                        </m:ctrlPr>
                                      </m:sSubPr>
                                      <m:e>
                                        <m:r>
                                          <a:rPr lang="en-IN" sz="4000" i="1" dirty="0">
                                            <a:latin typeface="Cambria Math" panose="02040503050406030204" pitchFamily="18" charset="0"/>
                                            <a:ea typeface="Cambria Math" panose="02040503050406030204" pitchFamily="18" charset="0"/>
                                          </a:rPr>
                                          <m:t>𝑥</m:t>
                                        </m:r>
                                      </m:e>
                                      <m:sub>
                                        <m:r>
                                          <a:rPr lang="en-IN" sz="4000" i="1" dirty="0">
                                            <a:latin typeface="Cambria Math" panose="02040503050406030204" pitchFamily="18" charset="0"/>
                                            <a:ea typeface="Cambria Math" panose="02040503050406030204" pitchFamily="18" charset="0"/>
                                          </a:rPr>
                                          <m:t>𝑖</m:t>
                                        </m:r>
                                      </m:sub>
                                    </m:sSub>
                                    <m:r>
                                      <a:rPr lang="en-IN" sz="4000" i="1" dirty="0">
                                        <a:latin typeface="Cambria Math" panose="02040503050406030204" pitchFamily="18" charset="0"/>
                                        <a:ea typeface="Cambria Math" panose="02040503050406030204" pitchFamily="18" charset="0"/>
                                      </a:rPr>
                                      <m:t> | </m:t>
                                    </m:r>
                                    <m:r>
                                      <a:rPr lang="en-IN" sz="4000" i="1" dirty="0">
                                        <a:latin typeface="Cambria Math" panose="02040503050406030204" pitchFamily="18" charset="0"/>
                                        <a:ea typeface="Cambria Math" panose="02040503050406030204" pitchFamily="18" charset="0"/>
                                      </a:rPr>
                                      <m:t>𝑡</m:t>
                                    </m:r>
                                  </m:e>
                                </m:d>
                                <m:r>
                                  <a:rPr lang="en-IN" sz="4000" b="0" i="1" dirty="0" smtClean="0">
                                    <a:latin typeface="Cambria Math" panose="02040503050406030204" pitchFamily="18" charset="0"/>
                                    <a:ea typeface="Cambria Math" panose="02040503050406030204" pitchFamily="18" charset="0"/>
                                  </a:rPr>
                                  <m:t> </m:t>
                                </m:r>
                                <m:r>
                                  <a:rPr lang="en-IN" sz="4000" i="1" dirty="0">
                                    <a:latin typeface="Cambria Math" panose="02040503050406030204" pitchFamily="18" charset="0"/>
                                    <a:ea typeface="Cambria Math" panose="02040503050406030204" pitchFamily="18" charset="0"/>
                                  </a:rPr>
                                  <m:t>𝑑𝑡</m:t>
                                </m:r>
                              </m:e>
                            </m:nary>
                          </m:e>
                        </m:nary>
                      </m:den>
                    </m:f>
                  </m:oMath>
                </a14:m>
                <a:r>
                  <a:rPr lang="en-IN" sz="4000" dirty="0" smtClean="0"/>
                  <a:t> </a:t>
                </a:r>
                <a:r>
                  <a:rPr lang="en-IN" dirty="0" smtClean="0"/>
                  <a:t>if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0,2</m:t>
                        </m:r>
                      </m:e>
                    </m:d>
                  </m:oMath>
                </a14:m>
                <a:endParaRPr lang="en-IN" sz="4000" dirty="0" smtClean="0"/>
              </a:p>
              <a:p>
                <a:pPr lvl="2"/>
                <a:r>
                  <a:rPr lang="en-US" sz="3200" dirty="0" smtClean="0"/>
                  <a:t>else if </a:t>
                </a:r>
                <a14:m>
                  <m:oMath xmlns:m="http://schemas.openxmlformats.org/officeDocument/2006/math">
                    <m:r>
                      <a:rPr lang="en-US" sz="3200">
                        <a:latin typeface="Cambria Math" panose="02040503050406030204" pitchFamily="18" charset="0"/>
                      </a:rPr>
                      <m:t>𝜇</m:t>
                    </m:r>
                    <m:r>
                      <a:rPr lang="en-US" sz="3200" b="0" i="1" smtClean="0">
                        <a:latin typeface="Cambria Math" panose="02040503050406030204" pitchFamily="18" charset="0"/>
                      </a:rPr>
                      <m:t>∉</m:t>
                    </m:r>
                    <m:d>
                      <m:dPr>
                        <m:begChr m:val="["/>
                        <m:endChr m:val="]"/>
                        <m:ctrlPr>
                          <a:rPr lang="en-US" sz="3200" i="1">
                            <a:latin typeface="Cambria Math" panose="02040503050406030204" pitchFamily="18" charset="0"/>
                          </a:rPr>
                        </m:ctrlPr>
                      </m:dPr>
                      <m:e>
                        <m:r>
                          <a:rPr lang="en-US" sz="3200">
                            <a:latin typeface="Cambria Math" panose="02040503050406030204" pitchFamily="18" charset="0"/>
                          </a:rPr>
                          <m:t>0,2</m:t>
                        </m:r>
                      </m:e>
                    </m:d>
                  </m:oMath>
                </a14:m>
                <a:r>
                  <a:rPr lang="en-IN" sz="3200" dirty="0" smtClean="0"/>
                  <a:t>, then </a:t>
                </a:r>
                <a14:m>
                  <m:oMath xmlns:m="http://schemas.openxmlformats.org/officeDocument/2006/math">
                    <m:r>
                      <a:rPr lang="en-IN" sz="3200" i="1" smtClean="0">
                        <a:latin typeface="Cambria Math" panose="02040503050406030204" pitchFamily="18" charset="0"/>
                        <a:ea typeface="Cambria Math" panose="02040503050406030204" pitchFamily="18" charset="0"/>
                      </a:rPr>
                      <m:t>ℙ</m:t>
                    </m:r>
                    <m:d>
                      <m:dPr>
                        <m:begChr m:val="["/>
                        <m:endChr m:val="]"/>
                        <m:ctrlPr>
                          <a:rPr lang="en-US" sz="3200" b="0" i="1" smtClean="0">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𝜇</m:t>
                        </m:r>
                        <m:r>
                          <a:rPr lang="en-US" sz="3200" b="0" i="1" smtClean="0">
                            <a:latin typeface="Cambria Math" panose="02040503050406030204" pitchFamily="18" charset="0"/>
                            <a:ea typeface="Cambria Math" panose="02040503050406030204" pitchFamily="18" charset="0"/>
                          </a:rPr>
                          <m:t> | </m:t>
                        </m:r>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𝑥</m:t>
                            </m:r>
                          </m:e>
                          <m:sub>
                            <m:r>
                              <a:rPr lang="en-US" sz="3200" b="0" i="1" smtClean="0">
                                <a:latin typeface="Cambria Math" panose="02040503050406030204" pitchFamily="18" charset="0"/>
                                <a:ea typeface="Cambria Math" panose="02040503050406030204" pitchFamily="18" charset="0"/>
                              </a:rPr>
                              <m:t>1</m:t>
                            </m:r>
                          </m:sub>
                        </m:sSub>
                        <m:r>
                          <a:rPr lang="en-US" sz="3200" b="0" i="1" smtClean="0">
                            <a:latin typeface="Cambria Math" panose="02040503050406030204" pitchFamily="18" charset="0"/>
                            <a:ea typeface="Cambria Math" panose="02040503050406030204" pitchFamily="18" charset="0"/>
                          </a:rPr>
                          <m:t>,…,</m:t>
                        </m:r>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𝑥</m:t>
                            </m:r>
                          </m:e>
                          <m:sub>
                            <m:r>
                              <a:rPr lang="en-US" sz="3200" b="0" i="1" smtClean="0">
                                <a:latin typeface="Cambria Math" panose="02040503050406030204" pitchFamily="18" charset="0"/>
                                <a:ea typeface="Cambria Math" panose="02040503050406030204" pitchFamily="18" charset="0"/>
                              </a:rPr>
                              <m:t>𝑛</m:t>
                            </m:r>
                          </m:sub>
                        </m:sSub>
                      </m:e>
                    </m:d>
                    <m:r>
                      <a:rPr lang="en-US" sz="3200" b="0" i="1" smtClean="0">
                        <a:latin typeface="Cambria Math" panose="02040503050406030204" pitchFamily="18" charset="0"/>
                        <a:ea typeface="Cambria Math" panose="02040503050406030204" pitchFamily="18" charset="0"/>
                      </a:rPr>
                      <m:t>=0</m:t>
                    </m:r>
                  </m:oMath>
                </a14:m>
                <a:endParaRPr lang="en-IN" sz="32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746376"/>
              </a:xfrm>
              <a:blipFill>
                <a:blip r:embed="rId2"/>
                <a:stretch>
                  <a:fillRect l="-578" t="-2545" r="-1787"/>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17</a:t>
            </a:fld>
            <a:endParaRPr lang="en-US"/>
          </a:p>
        </p:txBody>
      </p:sp>
      <p:sp>
        <p:nvSpPr>
          <p:cNvPr id="5" name="Rectangular Callout 4"/>
          <p:cNvSpPr/>
          <p:nvPr/>
        </p:nvSpPr>
        <p:spPr>
          <a:xfrm>
            <a:off x="976487" y="3112625"/>
            <a:ext cx="1941374" cy="581458"/>
          </a:xfrm>
          <a:prstGeom prst="wedgeRectCallout">
            <a:avLst>
              <a:gd name="adj1" fmla="val 81081"/>
              <a:gd name="adj2" fmla="val 76342"/>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Bayes Rule</a:t>
            </a:r>
            <a:endParaRPr lang="en-IN" sz="2400" dirty="0">
              <a:solidFill>
                <a:schemeClr val="tx1"/>
              </a:solidFill>
              <a:latin typeface="+mj-lt"/>
            </a:endParaRPr>
          </a:p>
        </p:txBody>
      </p:sp>
      <p:sp>
        <p:nvSpPr>
          <p:cNvPr id="6" name="Rectangular Callout 5"/>
          <p:cNvSpPr/>
          <p:nvPr/>
        </p:nvSpPr>
        <p:spPr>
          <a:xfrm>
            <a:off x="4551891" y="3112625"/>
            <a:ext cx="3379757" cy="581458"/>
          </a:xfrm>
          <a:prstGeom prst="wedgeRectCallout">
            <a:avLst>
              <a:gd name="adj1" fmla="val 72647"/>
              <a:gd name="adj2" fmla="val 71041"/>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Samples are independent</a:t>
            </a:r>
            <a:endParaRPr lang="en-IN" sz="2400" dirty="0">
              <a:solidFill>
                <a:schemeClr val="tx1"/>
              </a:solidFill>
              <a:latin typeface="+mj-lt"/>
            </a:endParaRPr>
          </a:p>
        </p:txBody>
      </p:sp>
      <p:sp>
        <p:nvSpPr>
          <p:cNvPr id="7" name="Rectangular Callout 6"/>
          <p:cNvSpPr/>
          <p:nvPr/>
        </p:nvSpPr>
        <p:spPr>
          <a:xfrm>
            <a:off x="3958727" y="4287265"/>
            <a:ext cx="3122904" cy="581458"/>
          </a:xfrm>
          <a:prstGeom prst="wedgeRectCallout">
            <a:avLst>
              <a:gd name="adj1" fmla="val -76767"/>
              <a:gd name="adj2" fmla="val 67507"/>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Law of total probability</a:t>
            </a:r>
            <a:endParaRPr lang="en-IN" sz="2400" dirty="0">
              <a:solidFill>
                <a:schemeClr val="tx1"/>
              </a:solidFill>
              <a:latin typeface="+mj-lt"/>
            </a:endParaRPr>
          </a:p>
        </p:txBody>
      </p:sp>
      <mc:AlternateContent xmlns:mc="http://schemas.openxmlformats.org/markup-compatibility/2006" xmlns:a14="http://schemas.microsoft.com/office/drawing/2010/main">
        <mc:Choice Requires="a14">
          <p:sp>
            <p:nvSpPr>
              <p:cNvPr id="8" name="Rectangular Callout 7"/>
              <p:cNvSpPr/>
              <p:nvPr/>
            </p:nvSpPr>
            <p:spPr>
              <a:xfrm>
                <a:off x="8643083" y="4287265"/>
                <a:ext cx="2740683" cy="581458"/>
              </a:xfrm>
              <a:prstGeom prst="wedgeRectCallout">
                <a:avLst>
                  <a:gd name="adj1" fmla="val -77991"/>
                  <a:gd name="adj2" fmla="val 6574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𝜇</m:t>
                          </m:r>
                        </m:e>
                      </m:d>
                      <m:r>
                        <a:rPr lang="en-IN" sz="2400" i="1">
                          <a:solidFill>
                            <a:schemeClr val="tx1"/>
                          </a:solidFill>
                          <a:latin typeface="Cambria Math" panose="02040503050406030204" pitchFamily="18" charset="0"/>
                          <a:ea typeface="Cambria Math" panose="02040503050406030204" pitchFamily="18" charset="0"/>
                        </a:rPr>
                        <m:t>=</m:t>
                      </m:r>
                      <m:r>
                        <m:rPr>
                          <m:sty m:val="p"/>
                        </m:rPr>
                        <a:rPr lang="en-IN" sz="2400">
                          <a:solidFill>
                            <a:schemeClr val="tx1"/>
                          </a:solidFill>
                          <a:latin typeface="Cambria Math" panose="02040503050406030204" pitchFamily="18" charset="0"/>
                        </a:rPr>
                        <m:t>UNIF</m:t>
                      </m:r>
                      <m:d>
                        <m:dPr>
                          <m:ctrlPr>
                            <a:rPr lang="en-IN" sz="2400" i="1">
                              <a:solidFill>
                                <a:schemeClr val="tx1"/>
                              </a:solidFill>
                              <a:latin typeface="Cambria Math" panose="02040503050406030204" pitchFamily="18" charset="0"/>
                            </a:rPr>
                          </m:ctrlPr>
                        </m:dPr>
                        <m:e>
                          <m:d>
                            <m:dPr>
                              <m:begChr m:val="["/>
                              <m:endChr m:val="]"/>
                              <m:ctrlPr>
                                <a:rPr lang="en-IN" sz="2400" i="1">
                                  <a:solidFill>
                                    <a:schemeClr val="tx1"/>
                                  </a:solidFill>
                                  <a:latin typeface="Cambria Math" panose="02040503050406030204" pitchFamily="18" charset="0"/>
                                </a:rPr>
                              </m:ctrlPr>
                            </m:dPr>
                            <m:e>
                              <m:r>
                                <a:rPr lang="en-IN" sz="2400" i="1">
                                  <a:solidFill>
                                    <a:schemeClr val="tx1"/>
                                  </a:solidFill>
                                  <a:latin typeface="Cambria Math" panose="02040503050406030204" pitchFamily="18" charset="0"/>
                                </a:rPr>
                                <m:t>0</m:t>
                              </m:r>
                              <m:r>
                                <a:rPr lang="en-IN" sz="2400">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2</m:t>
                              </m:r>
                            </m:e>
                          </m:d>
                        </m:e>
                      </m:d>
                    </m:oMath>
                  </m:oMathPara>
                </a14:m>
                <a:endParaRPr lang="en-IN" sz="2400" dirty="0">
                  <a:solidFill>
                    <a:schemeClr val="tx1"/>
                  </a:solidFill>
                  <a:latin typeface="+mj-lt"/>
                </a:endParaRPr>
              </a:p>
            </p:txBody>
          </p:sp>
        </mc:Choice>
        <mc:Fallback xmlns="">
          <p:sp>
            <p:nvSpPr>
              <p:cNvPr id="8" name="Rectangular Callout 7"/>
              <p:cNvSpPr>
                <a:spLocks noRot="1" noChangeAspect="1" noMove="1" noResize="1" noEditPoints="1" noAdjustHandles="1" noChangeArrowheads="1" noChangeShapeType="1" noTextEdit="1"/>
              </p:cNvSpPr>
              <p:nvPr/>
            </p:nvSpPr>
            <p:spPr>
              <a:xfrm>
                <a:off x="8643083" y="4287265"/>
                <a:ext cx="2740683" cy="581458"/>
              </a:xfrm>
              <a:prstGeom prst="wedgeRectCallout">
                <a:avLst>
                  <a:gd name="adj1" fmla="val -77991"/>
                  <a:gd name="adj2" fmla="val 65740"/>
                </a:avLst>
              </a:prstGeom>
              <a:blipFill>
                <a:blip r:embed="rId3"/>
                <a:stretch>
                  <a:fillRect/>
                </a:stretch>
              </a:blipFill>
              <a:ln w="38100">
                <a:solidFill>
                  <a:schemeClr val="accent1"/>
                </a:solidFill>
              </a:ln>
            </p:spPr>
            <p:txBody>
              <a:bodyPr/>
              <a:lstStyle/>
              <a:p>
                <a:r>
                  <a:rPr lang="en-IN">
                    <a:noFill/>
                  </a:rPr>
                  <a:t> </a:t>
                </a:r>
              </a:p>
            </p:txBody>
          </p:sp>
        </mc:Fallback>
      </mc:AlternateContent>
      <p:grpSp>
        <p:nvGrpSpPr>
          <p:cNvPr id="9" name="Group 8"/>
          <p:cNvGrpSpPr/>
          <p:nvPr/>
        </p:nvGrpSpPr>
        <p:grpSpPr>
          <a:xfrm>
            <a:off x="10471926" y="1653327"/>
            <a:ext cx="1468606" cy="1238929"/>
            <a:chOff x="12383748" y="1219011"/>
            <a:chExt cx="1862104" cy="1570887"/>
          </a:xfrm>
        </p:grpSpPr>
        <p:sp>
          <p:nvSpPr>
            <p:cNvPr id="10" name="Freeform 9"/>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reeform 10"/>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reeform 11"/>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15" name="Rectangular Callout 14"/>
              <p:cNvSpPr/>
              <p:nvPr/>
            </p:nvSpPr>
            <p:spPr>
              <a:xfrm>
                <a:off x="4325420" y="1653327"/>
                <a:ext cx="6100753" cy="1242053"/>
              </a:xfrm>
              <a:prstGeom prst="wedgeRectCallout">
                <a:avLst>
                  <a:gd name="adj1" fmla="val 62620"/>
                  <a:gd name="adj2" fmla="val 45666"/>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Note that when we say </a:t>
                </a:r>
                <a14:m>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𝜇</m:t>
                        </m:r>
                      </m:e>
                    </m:d>
                  </m:oMath>
                </a14:m>
                <a:r>
                  <a:rPr lang="en-IN" sz="2400" dirty="0" smtClean="0">
                    <a:solidFill>
                      <a:schemeClr val="tx1"/>
                    </a:solidFill>
                    <a:latin typeface="+mj-lt"/>
                  </a:rPr>
                  <a:t> or </a:t>
                </a:r>
                <a14:m>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𝜇</m:t>
                        </m:r>
                        <m:r>
                          <a:rPr lang="en-IN" sz="2400" i="1">
                            <a:solidFill>
                              <a:schemeClr val="tx1"/>
                            </a:solidFill>
                            <a:latin typeface="Cambria Math" panose="02040503050406030204" pitchFamily="18" charset="0"/>
                            <a:ea typeface="Cambria Math" panose="02040503050406030204" pitchFamily="18" charset="0"/>
                          </a:rPr>
                          <m:t> | </m:t>
                        </m:r>
                        <m:sSub>
                          <m:sSubPr>
                            <m:ctrlPr>
                              <a:rPr lang="en-IN" sz="2400" i="1">
                                <a:solidFill>
                                  <a:schemeClr val="tx1"/>
                                </a:solidFill>
                                <a:latin typeface="Cambria Math" panose="02040503050406030204" pitchFamily="18" charset="0"/>
                                <a:ea typeface="Cambria Math" panose="02040503050406030204" pitchFamily="18" charset="0"/>
                              </a:rPr>
                            </m:ctrlPr>
                          </m:sSubPr>
                          <m:e>
                            <m:r>
                              <a:rPr lang="en-IN" sz="2400" i="1">
                                <a:solidFill>
                                  <a:schemeClr val="tx1"/>
                                </a:solidFill>
                                <a:latin typeface="Cambria Math" panose="02040503050406030204" pitchFamily="18" charset="0"/>
                                <a:ea typeface="Cambria Math" panose="02040503050406030204" pitchFamily="18" charset="0"/>
                              </a:rPr>
                              <m:t>𝑥</m:t>
                            </m:r>
                          </m:e>
                          <m:sub>
                            <m:r>
                              <a:rPr lang="en-IN" sz="2400" i="1">
                                <a:solidFill>
                                  <a:schemeClr val="tx1"/>
                                </a:solidFill>
                                <a:latin typeface="Cambria Math" panose="02040503050406030204" pitchFamily="18" charset="0"/>
                                <a:ea typeface="Cambria Math" panose="02040503050406030204" pitchFamily="18" charset="0"/>
                              </a:rPr>
                              <m:t>1</m:t>
                            </m:r>
                          </m:sub>
                        </m:sSub>
                        <m:r>
                          <a:rPr lang="en-IN" sz="2400" i="1">
                            <a:solidFill>
                              <a:schemeClr val="tx1"/>
                            </a:solidFill>
                            <a:latin typeface="Cambria Math" panose="02040503050406030204" pitchFamily="18" charset="0"/>
                            <a:ea typeface="Cambria Math" panose="02040503050406030204" pitchFamily="18" charset="0"/>
                          </a:rPr>
                          <m:t>,…,</m:t>
                        </m:r>
                        <m:sSub>
                          <m:sSubPr>
                            <m:ctrlPr>
                              <a:rPr lang="en-IN" sz="2400" i="1">
                                <a:solidFill>
                                  <a:schemeClr val="tx1"/>
                                </a:solidFill>
                                <a:latin typeface="Cambria Math" panose="02040503050406030204" pitchFamily="18" charset="0"/>
                                <a:ea typeface="Cambria Math" panose="02040503050406030204" pitchFamily="18" charset="0"/>
                              </a:rPr>
                            </m:ctrlPr>
                          </m:sSubPr>
                          <m:e>
                            <m:r>
                              <a:rPr lang="en-IN" sz="2400" i="1">
                                <a:solidFill>
                                  <a:schemeClr val="tx1"/>
                                </a:solidFill>
                                <a:latin typeface="Cambria Math" panose="02040503050406030204" pitchFamily="18" charset="0"/>
                                <a:ea typeface="Cambria Math" panose="02040503050406030204" pitchFamily="18" charset="0"/>
                              </a:rPr>
                              <m:t>𝑥</m:t>
                            </m:r>
                          </m:e>
                          <m:sub>
                            <m:r>
                              <a:rPr lang="en-IN" sz="2400" i="1">
                                <a:solidFill>
                                  <a:schemeClr val="tx1"/>
                                </a:solidFill>
                                <a:latin typeface="Cambria Math" panose="02040503050406030204" pitchFamily="18" charset="0"/>
                                <a:ea typeface="Cambria Math" panose="02040503050406030204" pitchFamily="18" charset="0"/>
                              </a:rPr>
                              <m:t>𝑛</m:t>
                            </m:r>
                          </m:sub>
                        </m:sSub>
                      </m:e>
                    </m:d>
                  </m:oMath>
                </a14:m>
                <a:r>
                  <a:rPr lang="en-IN" sz="2400" dirty="0" smtClean="0">
                    <a:solidFill>
                      <a:schemeClr val="tx1"/>
                    </a:solidFill>
                    <a:latin typeface="+mj-lt"/>
                  </a:rPr>
                  <a:t>, we mean probability density and not probability mass since </a:t>
                </a:r>
                <a14:m>
                  <m:oMath xmlns:m="http://schemas.openxmlformats.org/officeDocument/2006/math">
                    <m:r>
                      <a:rPr lang="en-IN" sz="2400" b="0" i="1" smtClean="0">
                        <a:solidFill>
                          <a:schemeClr val="tx1"/>
                        </a:solidFill>
                        <a:latin typeface="Cambria Math" panose="02040503050406030204" pitchFamily="18" charset="0"/>
                      </a:rPr>
                      <m:t>𝜇</m:t>
                    </m:r>
                  </m:oMath>
                </a14:m>
                <a:r>
                  <a:rPr lang="en-IN" sz="2400" dirty="0" smtClean="0">
                    <a:solidFill>
                      <a:schemeClr val="tx1"/>
                    </a:solidFill>
                    <a:latin typeface="+mj-lt"/>
                  </a:rPr>
                  <a:t> is a continuous </a:t>
                </a:r>
                <a:r>
                  <a:rPr lang="en-IN" sz="2400" dirty="0" err="1" smtClean="0">
                    <a:solidFill>
                      <a:schemeClr val="tx1"/>
                    </a:solidFill>
                    <a:latin typeface="+mj-lt"/>
                  </a:rPr>
                  <a:t>r.v</a:t>
                </a:r>
                <a:r>
                  <a:rPr lang="en-IN" sz="2400" dirty="0" smtClean="0">
                    <a:solidFill>
                      <a:schemeClr val="tx1"/>
                    </a:solidFill>
                    <a:latin typeface="+mj-lt"/>
                  </a:rPr>
                  <a:t>.  </a:t>
                </a:r>
                <a:endParaRPr lang="en-IN" sz="2400" dirty="0">
                  <a:solidFill>
                    <a:schemeClr val="tx1"/>
                  </a:solidFill>
                  <a:latin typeface="+mj-lt"/>
                </a:endParaRPr>
              </a:p>
            </p:txBody>
          </p:sp>
        </mc:Choice>
        <mc:Fallback xmlns="">
          <p:sp>
            <p:nvSpPr>
              <p:cNvPr id="15" name="Rectangular Callout 14"/>
              <p:cNvSpPr>
                <a:spLocks noRot="1" noChangeAspect="1" noMove="1" noResize="1" noEditPoints="1" noAdjustHandles="1" noChangeArrowheads="1" noChangeShapeType="1" noTextEdit="1"/>
              </p:cNvSpPr>
              <p:nvPr/>
            </p:nvSpPr>
            <p:spPr>
              <a:xfrm>
                <a:off x="4325420" y="1653327"/>
                <a:ext cx="6100753" cy="1242053"/>
              </a:xfrm>
              <a:prstGeom prst="wedgeRectCallout">
                <a:avLst>
                  <a:gd name="adj1" fmla="val 62620"/>
                  <a:gd name="adj2" fmla="val 45666"/>
                </a:avLst>
              </a:prstGeom>
              <a:blipFill>
                <a:blip r:embed="rId4"/>
                <a:stretch>
                  <a:fillRect l="-971" b="-7619"/>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104607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left)">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wipe(left)">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right)">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wipe(right)">
                                      <p:cBhvr>
                                        <p:cTn id="50" dur="500"/>
                                        <p:tgtEl>
                                          <p:spTgt spid="8"/>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gtEl>
                                        <p:attrNameLst>
                                          <p:attrName>style.visibility</p:attrName>
                                        </p:attrNameLst>
                                      </p:cBhvr>
                                      <p:to>
                                        <p:strVal val="visible"/>
                                      </p:to>
                                    </p:set>
                                  </p:childTnLst>
                                </p:cTn>
                              </p:par>
                            </p:childTnLst>
                          </p:cTn>
                        </p:par>
                        <p:par>
                          <p:cTn id="59" fill="hold">
                            <p:stCondLst>
                              <p:cond delay="0"/>
                            </p:stCondLst>
                            <p:childTnLst>
                              <p:par>
                                <p:cTn id="60" presetID="22" presetClass="entr" presetSubtype="2" fill="hold" grpId="0" nodeType="after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ipe(right)">
                                      <p:cBhvr>
                                        <p:cTn id="6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animBg="1"/>
      <p:bldP spid="8"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Maximum </a:t>
            </a:r>
            <a:r>
              <a:rPr lang="en-IN" dirty="0"/>
              <a:t>a </a:t>
            </a:r>
            <a:r>
              <a:rPr lang="en-IN" dirty="0" smtClean="0"/>
              <a:t>Posteriori (MAP) Estimate</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300823"/>
              </a:xfrm>
            </p:spPr>
            <p:txBody>
              <a:bodyPr/>
              <a:lstStyle/>
              <a:p>
                <a:r>
                  <a:rPr lang="en-IN" dirty="0" smtClean="0"/>
                  <a:t>Just as MLE gave us the model </a:t>
                </a:r>
                <a14:m>
                  <m:oMath xmlns:m="http://schemas.openxmlformats.org/officeDocument/2006/math">
                    <m:func>
                      <m:funcPr>
                        <m:ctrlPr>
                          <a:rPr lang="en-IN" i="1">
                            <a:latin typeface="Cambria Math" panose="02040503050406030204" pitchFamily="18" charset="0"/>
                          </a:rPr>
                        </m:ctrlPr>
                      </m:funcPr>
                      <m:fName>
                        <m:r>
                          <m:rPr>
                            <m:sty m:val="p"/>
                          </m:rPr>
                          <a:rPr lang="en-IN">
                            <a:latin typeface="Cambria Math" panose="02040503050406030204" pitchFamily="18" charset="0"/>
                          </a:rPr>
                          <m:t>arg</m:t>
                        </m:r>
                      </m:fName>
                      <m:e>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a:latin typeface="Cambria Math" panose="02040503050406030204" pitchFamily="18" charset="0"/>
                                  </a:rPr>
                                  <m:t>max</m:t>
                                </m:r>
                              </m:e>
                              <m:lim>
                                <m:r>
                                  <a:rPr lang="en-IN" i="1">
                                    <a:latin typeface="Cambria Math" panose="02040503050406030204" pitchFamily="18" charset="0"/>
                                  </a:rPr>
                                  <m:t>𝜇</m:t>
                                </m:r>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ℝ</m:t>
                                </m:r>
                              </m:lim>
                            </m:limLow>
                          </m:fName>
                          <m:e>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b="0" i="1" smtClean="0">
                                        <a:latin typeface="Cambria Math" panose="02040503050406030204" pitchFamily="18" charset="0"/>
                                        <a:ea typeface="Cambria Math" panose="02040503050406030204" pitchFamily="18" charset="0"/>
                                      </a:rPr>
                                      <m:t>1</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𝑥</m:t>
                                    </m:r>
                                  </m:e>
                                  <m:sub>
                                    <m:r>
                                      <a:rPr lang="en-IN" b="0" i="1" smtClean="0">
                                        <a:latin typeface="Cambria Math" panose="02040503050406030204" pitchFamily="18" charset="0"/>
                                        <a:ea typeface="Cambria Math" panose="02040503050406030204" pitchFamily="18" charset="0"/>
                                      </a:rPr>
                                      <m:t>𝑛</m:t>
                                    </m:r>
                                  </m:sub>
                                </m:sSub>
                                <m:r>
                                  <a:rPr lang="en-IN" i="1">
                                    <a:latin typeface="Cambria Math" panose="02040503050406030204" pitchFamily="18" charset="0"/>
                                    <a:ea typeface="Cambria Math" panose="02040503050406030204" pitchFamily="18" charset="0"/>
                                  </a:rPr>
                                  <m:t> | </m:t>
                                </m:r>
                                <m:r>
                                  <a:rPr lang="en-IN" i="1">
                                    <a:latin typeface="Cambria Math" panose="02040503050406030204" pitchFamily="18" charset="0"/>
                                    <a:ea typeface="Cambria Math" panose="02040503050406030204" pitchFamily="18" charset="0"/>
                                  </a:rPr>
                                  <m:t>𝜇</m:t>
                                </m:r>
                                <m:r>
                                  <a:rPr lang="en-IN" i="1">
                                    <a:latin typeface="Cambria Math" panose="02040503050406030204" pitchFamily="18" charset="0"/>
                                    <a:ea typeface="Cambria Math" panose="02040503050406030204" pitchFamily="18" charset="0"/>
                                  </a:rPr>
                                  <m:t>,1</m:t>
                                </m:r>
                              </m:e>
                            </m:d>
                          </m:e>
                        </m:func>
                      </m:e>
                    </m:func>
                  </m:oMath>
                </a14:m>
                <a:r>
                  <a:rPr lang="en-IN" dirty="0" smtClean="0"/>
                  <a:t>, MAP gives us the model </a:t>
                </a:r>
                <a14:m>
                  <m:oMath xmlns:m="http://schemas.openxmlformats.org/officeDocument/2006/math">
                    <m:func>
                      <m:funcPr>
                        <m:ctrlPr>
                          <a:rPr lang="en-IN" i="1">
                            <a:latin typeface="Cambria Math" panose="02040503050406030204" pitchFamily="18" charset="0"/>
                          </a:rPr>
                        </m:ctrlPr>
                      </m:funcPr>
                      <m:fName>
                        <m:r>
                          <m:rPr>
                            <m:sty m:val="p"/>
                          </m:rPr>
                          <a:rPr lang="en-IN">
                            <a:latin typeface="Cambria Math" panose="02040503050406030204" pitchFamily="18" charset="0"/>
                          </a:rPr>
                          <m:t>arg</m:t>
                        </m:r>
                      </m:fName>
                      <m:e>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a:latin typeface="Cambria Math" panose="02040503050406030204" pitchFamily="18" charset="0"/>
                                  </a:rPr>
                                  <m:t>max</m:t>
                                </m:r>
                              </m:e>
                              <m:lim>
                                <m:r>
                                  <a:rPr lang="en-IN" i="1">
                                    <a:latin typeface="Cambria Math" panose="02040503050406030204" pitchFamily="18" charset="0"/>
                                  </a:rPr>
                                  <m:t>𝜇</m:t>
                                </m:r>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ℝ</m:t>
                                </m:r>
                              </m:lim>
                            </m:limLow>
                          </m:fName>
                          <m:e>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𝜇</m:t>
                                </m:r>
                                <m:r>
                                  <a:rPr lang="en-IN" b="0" i="1" smtClean="0">
                                    <a:latin typeface="Cambria Math" panose="02040503050406030204" pitchFamily="18" charset="0"/>
                                    <a:ea typeface="Cambria Math" panose="02040503050406030204" pitchFamily="18" charset="0"/>
                                  </a:rPr>
                                  <m:t> | </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i="1">
                                        <a:latin typeface="Cambria Math" panose="02040503050406030204" pitchFamily="18" charset="0"/>
                                        <a:ea typeface="Cambria Math" panose="02040503050406030204" pitchFamily="18" charset="0"/>
                                      </a:rPr>
                                      <m:t>1</m:t>
                                    </m:r>
                                  </m:sub>
                                </m:sSub>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i="1">
                                        <a:latin typeface="Cambria Math" panose="02040503050406030204" pitchFamily="18" charset="0"/>
                                        <a:ea typeface="Cambria Math" panose="02040503050406030204" pitchFamily="18" charset="0"/>
                                      </a:rPr>
                                      <m:t>𝑛</m:t>
                                    </m:r>
                                  </m:sub>
                                </m:sSub>
                                <m:r>
                                  <a:rPr lang="en-IN" i="1">
                                    <a:latin typeface="Cambria Math" panose="02040503050406030204" pitchFamily="18" charset="0"/>
                                    <a:ea typeface="Cambria Math" panose="02040503050406030204" pitchFamily="18" charset="0"/>
                                  </a:rPr>
                                  <m:t>,1</m:t>
                                </m:r>
                              </m:e>
                            </m:d>
                          </m:e>
                        </m:func>
                      </m:e>
                    </m:func>
                    <m:r>
                      <a:rPr lang="en-IN" b="0" i="1" dirty="0" smtClean="0">
                        <a:latin typeface="Cambria Math" panose="02040503050406030204" pitchFamily="18" charset="0"/>
                        <a:ea typeface="Cambria Math" panose="02040503050406030204" pitchFamily="18" charset="0"/>
                      </a:rPr>
                      <m:t>=</m:t>
                    </m:r>
                    <m:func>
                      <m:funcPr>
                        <m:ctrlPr>
                          <a:rPr lang="en-IN" b="0" i="1" dirty="0" smtClean="0">
                            <a:latin typeface="Cambria Math" panose="02040503050406030204" pitchFamily="18" charset="0"/>
                            <a:ea typeface="Cambria Math" panose="02040503050406030204" pitchFamily="18" charset="0"/>
                          </a:rPr>
                        </m:ctrlPr>
                      </m:funcPr>
                      <m:fName>
                        <m:r>
                          <m:rPr>
                            <m:sty m:val="p"/>
                          </m:rPr>
                          <a:rPr lang="en-IN" b="0" i="0" dirty="0" smtClean="0">
                            <a:latin typeface="Cambria Math" panose="02040503050406030204" pitchFamily="18" charset="0"/>
                            <a:ea typeface="Cambria Math" panose="02040503050406030204" pitchFamily="18" charset="0"/>
                          </a:rPr>
                          <m:t>arg</m:t>
                        </m:r>
                      </m:fName>
                      <m:e>
                        <m:limLow>
                          <m:limLowPr>
                            <m:ctrlPr>
                              <a:rPr lang="en-IN" i="1">
                                <a:latin typeface="Cambria Math" panose="02040503050406030204" pitchFamily="18" charset="0"/>
                              </a:rPr>
                            </m:ctrlPr>
                          </m:limLowPr>
                          <m:e>
                            <m:r>
                              <m:rPr>
                                <m:sty m:val="p"/>
                              </m:rPr>
                              <a:rPr lang="en-IN">
                                <a:latin typeface="Cambria Math" panose="02040503050406030204" pitchFamily="18" charset="0"/>
                              </a:rPr>
                              <m:t>max</m:t>
                            </m:r>
                          </m:e>
                          <m:lim>
                            <m:r>
                              <a:rPr lang="en-IN" i="1">
                                <a:latin typeface="Cambria Math" panose="02040503050406030204" pitchFamily="18" charset="0"/>
                              </a:rPr>
                              <m:t>𝜇</m:t>
                            </m:r>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ℝ</m:t>
                            </m:r>
                          </m:lim>
                        </m:limLow>
                      </m:e>
                    </m:func>
                    <m:f>
                      <m:fPr>
                        <m:ctrlPr>
                          <a:rPr lang="en-IN" i="1" dirty="0">
                            <a:latin typeface="Cambria Math" panose="02040503050406030204" pitchFamily="18" charset="0"/>
                            <a:ea typeface="Cambria Math" panose="02040503050406030204" pitchFamily="18" charset="0"/>
                          </a:rPr>
                        </m:ctrlPr>
                      </m:fPr>
                      <m:num>
                        <m:r>
                          <a:rPr lang="en-IN" i="1" dirty="0">
                            <a:latin typeface="Cambria Math" panose="02040503050406030204" pitchFamily="18" charset="0"/>
                            <a:ea typeface="Cambria Math" panose="02040503050406030204" pitchFamily="18" charset="0"/>
                          </a:rPr>
                          <m:t>ℙ</m:t>
                        </m:r>
                        <m:d>
                          <m:dPr>
                            <m:begChr m:val="["/>
                            <m:endChr m:val="]"/>
                            <m:ctrlPr>
                              <a:rPr lang="en-IN" i="1" dirty="0">
                                <a:latin typeface="Cambria Math" panose="02040503050406030204" pitchFamily="18" charset="0"/>
                                <a:ea typeface="Cambria Math" panose="02040503050406030204" pitchFamily="18" charset="0"/>
                              </a:rPr>
                            </m:ctrlPr>
                          </m:dPr>
                          <m:e>
                            <m:r>
                              <a:rPr lang="en-IN" i="1" dirty="0">
                                <a:latin typeface="Cambria Math" panose="02040503050406030204" pitchFamily="18" charset="0"/>
                                <a:ea typeface="Cambria Math" panose="02040503050406030204" pitchFamily="18" charset="0"/>
                              </a:rPr>
                              <m:t>𝜇</m:t>
                            </m:r>
                          </m:e>
                        </m:d>
                        <m:r>
                          <m:rPr>
                            <m:brk m:alnAt="1"/>
                          </m:rPr>
                          <a:rPr lang="en-IN" i="1" dirty="0">
                            <a:latin typeface="Cambria Math" panose="02040503050406030204" pitchFamily="18" charset="0"/>
                            <a:ea typeface="Cambria Math" panose="02040503050406030204" pitchFamily="18" charset="0"/>
                          </a:rPr>
                          <m:t>⋅</m:t>
                        </m:r>
                        <m:nary>
                          <m:naryPr>
                            <m:chr m:val="∏"/>
                            <m:limLoc m:val="subSup"/>
                            <m:ctrlPr>
                              <a:rPr lang="en-IN" i="1" dirty="0">
                                <a:latin typeface="Cambria Math" panose="02040503050406030204" pitchFamily="18" charset="0"/>
                                <a:ea typeface="Cambria Math" panose="02040503050406030204" pitchFamily="18" charset="0"/>
                              </a:rPr>
                            </m:ctrlPr>
                          </m:naryPr>
                          <m:sub>
                            <m:r>
                              <m:rPr>
                                <m:brk m:alnAt="25"/>
                              </m:rPr>
                              <a:rPr lang="en-IN" i="1" dirty="0">
                                <a:latin typeface="Cambria Math" panose="02040503050406030204" pitchFamily="18" charset="0"/>
                                <a:ea typeface="Cambria Math" panose="02040503050406030204" pitchFamily="18" charset="0"/>
                              </a:rPr>
                              <m:t>𝑖</m:t>
                            </m:r>
                            <m:r>
                              <a:rPr lang="en-IN" i="1" dirty="0">
                                <a:latin typeface="Cambria Math" panose="02040503050406030204" pitchFamily="18" charset="0"/>
                                <a:ea typeface="Cambria Math" panose="02040503050406030204" pitchFamily="18" charset="0"/>
                              </a:rPr>
                              <m:t>=1</m:t>
                            </m:r>
                          </m:sub>
                          <m:sup>
                            <m:r>
                              <a:rPr lang="en-IN" i="1" dirty="0">
                                <a:latin typeface="Cambria Math" panose="02040503050406030204" pitchFamily="18" charset="0"/>
                                <a:ea typeface="Cambria Math" panose="02040503050406030204" pitchFamily="18" charset="0"/>
                              </a:rPr>
                              <m:t>𝑛</m:t>
                            </m:r>
                          </m:sup>
                          <m:e>
                            <m:r>
                              <a:rPr lang="en-IN" i="1" dirty="0">
                                <a:latin typeface="Cambria Math" panose="02040503050406030204" pitchFamily="18" charset="0"/>
                                <a:ea typeface="Cambria Math" panose="02040503050406030204" pitchFamily="18" charset="0"/>
                              </a:rPr>
                              <m:t>ℙ</m:t>
                            </m:r>
                            <m:d>
                              <m:dPr>
                                <m:begChr m:val="["/>
                                <m:endChr m:val="]"/>
                                <m:ctrlPr>
                                  <a:rPr lang="en-IN" i="1" dirty="0">
                                    <a:latin typeface="Cambria Math" panose="02040503050406030204" pitchFamily="18" charset="0"/>
                                    <a:ea typeface="Cambria Math" panose="02040503050406030204" pitchFamily="18" charset="0"/>
                                  </a:rPr>
                                </m:ctrlPr>
                              </m:dPr>
                              <m:e>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𝑥</m:t>
                                    </m:r>
                                  </m:e>
                                  <m:sub>
                                    <m:r>
                                      <a:rPr lang="en-IN" i="1" dirty="0">
                                        <a:latin typeface="Cambria Math" panose="02040503050406030204" pitchFamily="18" charset="0"/>
                                        <a:ea typeface="Cambria Math" panose="02040503050406030204" pitchFamily="18" charset="0"/>
                                      </a:rPr>
                                      <m:t>𝑖</m:t>
                                    </m:r>
                                  </m:sub>
                                </m:sSub>
                                <m:r>
                                  <a:rPr lang="en-IN" i="1" dirty="0">
                                    <a:latin typeface="Cambria Math" panose="02040503050406030204" pitchFamily="18" charset="0"/>
                                    <a:ea typeface="Cambria Math" panose="02040503050406030204" pitchFamily="18" charset="0"/>
                                  </a:rPr>
                                  <m:t> | </m:t>
                                </m:r>
                                <m:r>
                                  <a:rPr lang="en-IN" i="1" dirty="0">
                                    <a:latin typeface="Cambria Math" panose="02040503050406030204" pitchFamily="18" charset="0"/>
                                    <a:ea typeface="Cambria Math" panose="02040503050406030204" pitchFamily="18" charset="0"/>
                                  </a:rPr>
                                  <m:t>𝜇</m:t>
                                </m:r>
                              </m:e>
                            </m:d>
                          </m:e>
                        </m:nary>
                      </m:num>
                      <m:den>
                        <m:nary>
                          <m:naryPr>
                            <m:chr m:val="∏"/>
                            <m:limLoc m:val="subSup"/>
                            <m:ctrlPr>
                              <a:rPr lang="en-IN" i="1" dirty="0">
                                <a:latin typeface="Cambria Math" panose="02040503050406030204" pitchFamily="18" charset="0"/>
                                <a:ea typeface="Cambria Math" panose="02040503050406030204" pitchFamily="18" charset="0"/>
                              </a:rPr>
                            </m:ctrlPr>
                          </m:naryPr>
                          <m:sub>
                            <m:r>
                              <m:rPr>
                                <m:brk m:alnAt="25"/>
                              </m:rPr>
                              <a:rPr lang="en-IN" i="1" dirty="0">
                                <a:latin typeface="Cambria Math" panose="02040503050406030204" pitchFamily="18" charset="0"/>
                                <a:ea typeface="Cambria Math" panose="02040503050406030204" pitchFamily="18" charset="0"/>
                              </a:rPr>
                              <m:t>𝑖</m:t>
                            </m:r>
                            <m:r>
                              <a:rPr lang="en-IN" i="1" dirty="0">
                                <a:latin typeface="Cambria Math" panose="02040503050406030204" pitchFamily="18" charset="0"/>
                                <a:ea typeface="Cambria Math" panose="02040503050406030204" pitchFamily="18" charset="0"/>
                              </a:rPr>
                              <m:t>=1</m:t>
                            </m:r>
                          </m:sub>
                          <m:sup>
                            <m:r>
                              <a:rPr lang="en-IN" i="1" dirty="0">
                                <a:latin typeface="Cambria Math" panose="02040503050406030204" pitchFamily="18" charset="0"/>
                                <a:ea typeface="Cambria Math" panose="02040503050406030204" pitchFamily="18" charset="0"/>
                              </a:rPr>
                              <m:t>𝑛</m:t>
                            </m:r>
                          </m:sup>
                          <m:e>
                            <m:r>
                              <a:rPr lang="en-IN" i="1" dirty="0">
                                <a:latin typeface="Cambria Math" panose="02040503050406030204" pitchFamily="18" charset="0"/>
                                <a:ea typeface="Cambria Math" panose="02040503050406030204" pitchFamily="18" charset="0"/>
                              </a:rPr>
                              <m:t>0.5</m:t>
                            </m:r>
                            <m:r>
                              <m:rPr>
                                <m:brk m:alnAt="23"/>
                              </m:rPr>
                              <a:rPr lang="en-IN" i="1" dirty="0">
                                <a:latin typeface="Cambria Math" panose="02040503050406030204" pitchFamily="18" charset="0"/>
                                <a:ea typeface="Cambria Math" panose="02040503050406030204" pitchFamily="18" charset="0"/>
                              </a:rPr>
                              <m:t>⋅</m:t>
                            </m:r>
                            <m:nary>
                              <m:naryPr>
                                <m:ctrlPr>
                                  <a:rPr lang="en-IN" i="1" dirty="0">
                                    <a:latin typeface="Cambria Math" panose="02040503050406030204" pitchFamily="18" charset="0"/>
                                    <a:ea typeface="Cambria Math" panose="02040503050406030204" pitchFamily="18" charset="0"/>
                                  </a:rPr>
                                </m:ctrlPr>
                              </m:naryPr>
                              <m:sub>
                                <m:r>
                                  <m:rPr>
                                    <m:brk m:alnAt="23"/>
                                  </m:rPr>
                                  <a:rPr lang="en-IN" i="1" dirty="0">
                                    <a:latin typeface="Cambria Math" panose="02040503050406030204" pitchFamily="18" charset="0"/>
                                    <a:ea typeface="Cambria Math" panose="02040503050406030204" pitchFamily="18" charset="0"/>
                                  </a:rPr>
                                  <m:t>0</m:t>
                                </m:r>
                              </m:sub>
                              <m:sup>
                                <m:r>
                                  <a:rPr lang="en-IN" i="1" dirty="0">
                                    <a:latin typeface="Cambria Math" panose="02040503050406030204" pitchFamily="18" charset="0"/>
                                    <a:ea typeface="Cambria Math" panose="02040503050406030204" pitchFamily="18" charset="0"/>
                                  </a:rPr>
                                  <m:t>2</m:t>
                                </m:r>
                              </m:sup>
                              <m:e>
                                <m:r>
                                  <a:rPr lang="en-IN" i="1" dirty="0">
                                    <a:latin typeface="Cambria Math" panose="02040503050406030204" pitchFamily="18" charset="0"/>
                                    <a:ea typeface="Cambria Math" panose="02040503050406030204" pitchFamily="18" charset="0"/>
                                  </a:rPr>
                                  <m:t>ℙ</m:t>
                                </m:r>
                                <m:d>
                                  <m:dPr>
                                    <m:begChr m:val="["/>
                                    <m:endChr m:val="]"/>
                                    <m:ctrlPr>
                                      <a:rPr lang="en-IN" i="1" dirty="0">
                                        <a:latin typeface="Cambria Math" panose="02040503050406030204" pitchFamily="18" charset="0"/>
                                        <a:ea typeface="Cambria Math" panose="02040503050406030204" pitchFamily="18" charset="0"/>
                                      </a:rPr>
                                    </m:ctrlPr>
                                  </m:dPr>
                                  <m:e>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𝑥</m:t>
                                        </m:r>
                                      </m:e>
                                      <m:sub>
                                        <m:r>
                                          <a:rPr lang="en-IN" i="1" dirty="0">
                                            <a:latin typeface="Cambria Math" panose="02040503050406030204" pitchFamily="18" charset="0"/>
                                            <a:ea typeface="Cambria Math" panose="02040503050406030204" pitchFamily="18" charset="0"/>
                                          </a:rPr>
                                          <m:t>𝑖</m:t>
                                        </m:r>
                                      </m:sub>
                                    </m:sSub>
                                    <m:r>
                                      <a:rPr lang="en-IN" i="1" dirty="0">
                                        <a:latin typeface="Cambria Math" panose="02040503050406030204" pitchFamily="18" charset="0"/>
                                        <a:ea typeface="Cambria Math" panose="02040503050406030204" pitchFamily="18" charset="0"/>
                                      </a:rPr>
                                      <m:t> | </m:t>
                                    </m:r>
                                    <m:r>
                                      <a:rPr lang="en-IN" i="1" dirty="0">
                                        <a:latin typeface="Cambria Math" panose="02040503050406030204" pitchFamily="18" charset="0"/>
                                        <a:ea typeface="Cambria Math" panose="02040503050406030204" pitchFamily="18" charset="0"/>
                                      </a:rPr>
                                      <m:t>𝑡</m:t>
                                    </m:r>
                                  </m:e>
                                </m:d>
                                <m:r>
                                  <a:rPr lang="en-IN" i="1" dirty="0">
                                    <a:latin typeface="Cambria Math" panose="02040503050406030204" pitchFamily="18" charset="0"/>
                                    <a:ea typeface="Cambria Math" panose="02040503050406030204" pitchFamily="18" charset="0"/>
                                  </a:rPr>
                                  <m:t> </m:t>
                                </m:r>
                                <m:r>
                                  <a:rPr lang="en-IN" i="1" dirty="0">
                                    <a:latin typeface="Cambria Math" panose="02040503050406030204" pitchFamily="18" charset="0"/>
                                    <a:ea typeface="Cambria Math" panose="02040503050406030204" pitchFamily="18" charset="0"/>
                                  </a:rPr>
                                  <m:t>𝑑𝑡</m:t>
                                </m:r>
                              </m:e>
                            </m:nary>
                          </m:e>
                        </m:nary>
                      </m:den>
                    </m:f>
                  </m:oMath>
                </a14:m>
                <a:endParaRPr lang="en-IN" dirty="0" smtClean="0"/>
              </a:p>
              <a:p>
                <a:r>
                  <a:rPr lang="en-IN" dirty="0" smtClean="0"/>
                  <a:t>Thus, MAP returns the model that becomes the most likely one </a:t>
                </a:r>
                <a:r>
                  <a:rPr lang="en-IN" i="1" dirty="0" smtClean="0"/>
                  <a:t>after </a:t>
                </a:r>
                <a:r>
                  <a:rPr lang="en-IN" dirty="0" smtClean="0"/>
                  <a:t>we have seen some data</a:t>
                </a:r>
              </a:p>
              <a:p>
                <a:pPr lvl="2"/>
                <a:r>
                  <a:rPr lang="en-IN" b="1" dirty="0" smtClean="0"/>
                  <a:t>Note</a:t>
                </a:r>
                <a:r>
                  <a:rPr lang="en-IN" dirty="0" smtClean="0"/>
                  <a:t>: posterior probability </a:t>
                </a:r>
                <a:r>
                  <a:rPr lang="en-IN" dirty="0"/>
                  <a:t>(density) </a:t>
                </a:r>
                <a:r>
                  <a:rPr lang="en-IN" dirty="0" smtClean="0"/>
                  <a:t>of some models may be larger than their prior probability </a:t>
                </a:r>
                <a:r>
                  <a:rPr lang="en-IN" dirty="0"/>
                  <a:t>(density) </a:t>
                </a:r>
                <a:r>
                  <a:rPr lang="en-IN" dirty="0" smtClean="0"/>
                  <a:t>i.e. after seeing data those models seem more likely, for other models, it may go down i.e. they seem less likely after seeing the data</a:t>
                </a:r>
              </a:p>
              <a:p>
                <a:pPr lvl="2"/>
                <a:r>
                  <a:rPr lang="en-IN" b="1" dirty="0"/>
                  <a:t>Note</a:t>
                </a:r>
                <a:r>
                  <a:rPr lang="en-IN" dirty="0"/>
                  <a:t>: </a:t>
                </a:r>
                <a:r>
                  <a:rPr lang="en-IN" dirty="0" smtClean="0"/>
                  <a:t>However, if prior probability (density) of some model is 0, the posterior probability (density) has to be zero as well – need to be careful about priors</a:t>
                </a:r>
                <a:endParaRPr lang="en-IN" b="1" dirty="0" smtClean="0"/>
              </a:p>
              <a:p>
                <a:pPr lvl="2"/>
                <a:r>
                  <a:rPr lang="en-IN" b="1" dirty="0" smtClean="0"/>
                  <a:t>Warning</a:t>
                </a:r>
                <a:r>
                  <a:rPr lang="en-IN" dirty="0" smtClean="0"/>
                  <a:t>: Do not read too much into these names </a:t>
                </a:r>
                <a:r>
                  <a:rPr lang="en-IN" i="0" dirty="0" smtClean="0"/>
                  <a:t>likelihood, prior, posterior</a:t>
                </a:r>
                <a:r>
                  <a:rPr lang="en-IN" dirty="0" smtClean="0"/>
                  <a:t>. All of them tell us how likely something is, given or not given something else</a:t>
                </a: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300823"/>
              </a:xfrm>
              <a:blipFill>
                <a:blip r:embed="rId2"/>
                <a:stretch>
                  <a:fillRect l="-562" t="-2759" r="-664" b="-2184"/>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18</a:t>
            </a:fld>
            <a:endParaRPr lang="en-US"/>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4579" y="573907"/>
            <a:ext cx="1848262" cy="1848262"/>
          </a:xfrm>
          <a:prstGeom prst="rect">
            <a:avLst/>
          </a:prstGeom>
        </p:spPr>
      </p:pic>
      <p:sp>
        <p:nvSpPr>
          <p:cNvPr id="14" name="Rectangular Callout 13"/>
          <p:cNvSpPr/>
          <p:nvPr/>
        </p:nvSpPr>
        <p:spPr>
          <a:xfrm>
            <a:off x="5167901" y="524842"/>
            <a:ext cx="4919225" cy="1242053"/>
          </a:xfrm>
          <a:prstGeom prst="wedgeRectCallout">
            <a:avLst>
              <a:gd name="adj1" fmla="val 65962"/>
              <a:gd name="adj2" fmla="val 4732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It is better to choose priors that do not completely exclude some models by giving them 0 probability (as we did)</a:t>
            </a:r>
            <a:endParaRPr lang="en-IN" sz="2400" dirty="0">
              <a:solidFill>
                <a:schemeClr val="tx1"/>
              </a:solidFill>
              <a:latin typeface="+mj-lt"/>
            </a:endParaRPr>
          </a:p>
        </p:txBody>
      </p:sp>
      <p:grpSp>
        <p:nvGrpSpPr>
          <p:cNvPr id="15" name="Group 14"/>
          <p:cNvGrpSpPr/>
          <p:nvPr/>
        </p:nvGrpSpPr>
        <p:grpSpPr>
          <a:xfrm>
            <a:off x="10385076" y="2813373"/>
            <a:ext cx="1468606" cy="1238929"/>
            <a:chOff x="12383748" y="1219011"/>
            <a:chExt cx="1862104" cy="1570887"/>
          </a:xfrm>
        </p:grpSpPr>
        <p:sp>
          <p:nvSpPr>
            <p:cNvPr id="16" name="Freeform 15"/>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reeform 16"/>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reeform 17"/>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1" name="Rectangular Callout 20"/>
          <p:cNvSpPr/>
          <p:nvPr/>
        </p:nvSpPr>
        <p:spPr>
          <a:xfrm>
            <a:off x="4172065" y="2526587"/>
            <a:ext cx="6028835" cy="1242053"/>
          </a:xfrm>
          <a:prstGeom prst="wedgeRectCallout">
            <a:avLst>
              <a:gd name="adj1" fmla="val 59382"/>
              <a:gd name="adj2" fmla="val 58901"/>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True! Even in general, if your priors are bad, or too strong, then you may end up getting funny models as a result of doing MAP estimation</a:t>
            </a:r>
            <a:endParaRPr lang="en-IN" sz="2400" dirty="0">
              <a:solidFill>
                <a:schemeClr val="tx1"/>
              </a:solidFill>
              <a:latin typeface="+mj-lt"/>
            </a:endParaRPr>
          </a:p>
        </p:txBody>
      </p:sp>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00900" y="4295329"/>
            <a:ext cx="1836955" cy="1836955"/>
          </a:xfrm>
          <a:prstGeom prst="rect">
            <a:avLst/>
          </a:prstGeom>
        </p:spPr>
      </p:pic>
      <mc:AlternateContent xmlns:mc="http://schemas.openxmlformats.org/markup-compatibility/2006" xmlns:a14="http://schemas.microsoft.com/office/drawing/2010/main">
        <mc:Choice Requires="a14">
          <p:sp>
            <p:nvSpPr>
              <p:cNvPr id="26" name="Rectangular Callout 25"/>
              <p:cNvSpPr/>
              <p:nvPr/>
            </p:nvSpPr>
            <p:spPr>
              <a:xfrm>
                <a:off x="3699477" y="4155205"/>
                <a:ext cx="6685599" cy="1242053"/>
              </a:xfrm>
              <a:prstGeom prst="wedgeRectCallout">
                <a:avLst>
                  <a:gd name="adj1" fmla="val 59168"/>
                  <a:gd name="adj2" fmla="val 52284"/>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Indeed! For example if we were wrong and </a:t>
                </a:r>
                <a14:m>
                  <m:oMath xmlns:m="http://schemas.openxmlformats.org/officeDocument/2006/math">
                    <m:sSup>
                      <m:sSupPr>
                        <m:ctrlPr>
                          <a:rPr lang="en-IN" sz="2400" b="0" i="1" smtClean="0">
                            <a:solidFill>
                              <a:schemeClr val="tx1"/>
                            </a:solidFill>
                            <a:latin typeface="Cambria Math" panose="02040503050406030204" pitchFamily="18" charset="0"/>
                          </a:rPr>
                        </m:ctrlPr>
                      </m:sSupPr>
                      <m:e>
                        <m:r>
                          <a:rPr lang="en-IN" sz="2400" b="0" i="1" smtClean="0">
                            <a:solidFill>
                              <a:schemeClr val="tx1"/>
                            </a:solidFill>
                            <a:latin typeface="Cambria Math" panose="02040503050406030204" pitchFamily="18" charset="0"/>
                          </a:rPr>
                          <m:t>𝜇</m:t>
                        </m:r>
                      </m:e>
                      <m:sup>
                        <m:r>
                          <a:rPr lang="en-IN" sz="2400" b="0" i="1" smtClean="0">
                            <a:solidFill>
                              <a:schemeClr val="tx1"/>
                            </a:solidFill>
                            <a:latin typeface="Cambria Math" panose="02040503050406030204" pitchFamily="18" charset="0"/>
                          </a:rPr>
                          <m:t>∗</m:t>
                        </m:r>
                      </m:sup>
                    </m:sSup>
                  </m:oMath>
                </a14:m>
                <a:r>
                  <a:rPr lang="en-IN" sz="2400" dirty="0" smtClean="0">
                    <a:solidFill>
                      <a:schemeClr val="tx1"/>
                    </a:solidFill>
                    <a:latin typeface="+mj-lt"/>
                  </a:rPr>
                  <a:t> was actually not </a:t>
                </a:r>
                <a14:m>
                  <m:oMath xmlns:m="http://schemas.openxmlformats.org/officeDocument/2006/math">
                    <m:r>
                      <a:rPr lang="en-IN" sz="2400" b="0" i="1" smtClean="0">
                        <a:solidFill>
                          <a:schemeClr val="tx1"/>
                        </a:solidFill>
                        <a:latin typeface="Cambria Math" panose="02040503050406030204" pitchFamily="18" charset="0"/>
                      </a:rPr>
                      <m:t>∈</m:t>
                    </m:r>
                    <m:d>
                      <m:dPr>
                        <m:begChr m:val="["/>
                        <m:endChr m:val="]"/>
                        <m:ctrlPr>
                          <a:rPr lang="en-IN" sz="2400" b="0" i="1" smtClean="0">
                            <a:solidFill>
                              <a:schemeClr val="tx1"/>
                            </a:solidFill>
                            <a:latin typeface="Cambria Math" panose="02040503050406030204" pitchFamily="18" charset="0"/>
                          </a:rPr>
                        </m:ctrlPr>
                      </m:dPr>
                      <m:e>
                        <m:r>
                          <a:rPr lang="en-IN" sz="2400" b="0" i="1" smtClean="0">
                            <a:solidFill>
                              <a:schemeClr val="tx1"/>
                            </a:solidFill>
                            <a:latin typeface="Cambria Math" panose="02040503050406030204" pitchFamily="18" charset="0"/>
                          </a:rPr>
                          <m:t>0,2</m:t>
                        </m:r>
                      </m:e>
                    </m:d>
                  </m:oMath>
                </a14:m>
                <a:r>
                  <a:rPr lang="en-IN" sz="2400" dirty="0" smtClean="0">
                    <a:solidFill>
                      <a:schemeClr val="tx1"/>
                    </a:solidFill>
                    <a:latin typeface="+mj-lt"/>
                  </a:rPr>
                  <a:t> then not matter how many samples we see, we will never estimate </a:t>
                </a:r>
                <a14:m>
                  <m:oMath xmlns:m="http://schemas.openxmlformats.org/officeDocument/2006/math">
                    <m:sSup>
                      <m:sSupPr>
                        <m:ctrlPr>
                          <a:rPr lang="en-IN" sz="2400" i="1">
                            <a:solidFill>
                              <a:schemeClr val="tx1"/>
                            </a:solidFill>
                            <a:latin typeface="Cambria Math" panose="02040503050406030204" pitchFamily="18" charset="0"/>
                          </a:rPr>
                        </m:ctrlPr>
                      </m:sSupPr>
                      <m:e>
                        <m:r>
                          <a:rPr lang="en-IN" sz="2400" i="1">
                            <a:solidFill>
                              <a:schemeClr val="tx1"/>
                            </a:solidFill>
                            <a:latin typeface="Cambria Math" panose="02040503050406030204" pitchFamily="18" charset="0"/>
                          </a:rPr>
                          <m:t>𝜇</m:t>
                        </m:r>
                      </m:e>
                      <m:sup>
                        <m:r>
                          <a:rPr lang="en-IN" sz="2400" i="1">
                            <a:solidFill>
                              <a:schemeClr val="tx1"/>
                            </a:solidFill>
                            <a:latin typeface="Cambria Math" panose="02040503050406030204" pitchFamily="18" charset="0"/>
                          </a:rPr>
                          <m:t>∗</m:t>
                        </m:r>
                      </m:sup>
                    </m:sSup>
                  </m:oMath>
                </a14:m>
                <a:r>
                  <a:rPr lang="en-IN" sz="2400" dirty="0" smtClean="0">
                    <a:solidFill>
                      <a:schemeClr val="tx1"/>
                    </a:solidFill>
                    <a:latin typeface="+mj-lt"/>
                  </a:rPr>
                  <a:t> correctly!!</a:t>
                </a:r>
                <a:endParaRPr lang="en-IN" sz="2400" dirty="0">
                  <a:solidFill>
                    <a:schemeClr val="tx1"/>
                  </a:solidFill>
                  <a:latin typeface="+mj-lt"/>
                </a:endParaRPr>
              </a:p>
            </p:txBody>
          </p:sp>
        </mc:Choice>
        <mc:Fallback xmlns="">
          <p:sp>
            <p:nvSpPr>
              <p:cNvPr id="26" name="Rectangular Callout 25"/>
              <p:cNvSpPr>
                <a:spLocks noRot="1" noChangeAspect="1" noMove="1" noResize="1" noEditPoints="1" noAdjustHandles="1" noChangeArrowheads="1" noChangeShapeType="1" noTextEdit="1"/>
              </p:cNvSpPr>
              <p:nvPr/>
            </p:nvSpPr>
            <p:spPr>
              <a:xfrm>
                <a:off x="3699477" y="4155205"/>
                <a:ext cx="6685599" cy="1242053"/>
              </a:xfrm>
              <a:prstGeom prst="wedgeRectCallout">
                <a:avLst>
                  <a:gd name="adj1" fmla="val 59168"/>
                  <a:gd name="adj2" fmla="val 52284"/>
                </a:avLst>
              </a:prstGeom>
              <a:blipFill>
                <a:blip r:embed="rId5"/>
                <a:stretch>
                  <a:fillRect l="-914" t="-467" b="-5140"/>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2658513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par>
                          <p:cTn id="27" fill="hold">
                            <p:stCondLst>
                              <p:cond delay="0"/>
                            </p:stCondLst>
                            <p:childTnLst>
                              <p:par>
                                <p:cTn id="28" presetID="22" presetClass="entr" presetSubtype="2"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right)">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par>
                          <p:cTn id="35" fill="hold">
                            <p:stCondLst>
                              <p:cond delay="0"/>
                            </p:stCondLst>
                            <p:childTnLst>
                              <p:par>
                                <p:cTn id="36" presetID="22" presetClass="entr" presetSubtype="2" fill="hold" grpId="0" nodeType="after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right)">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par>
                          <p:cTn id="43" fill="hold">
                            <p:stCondLst>
                              <p:cond delay="0"/>
                            </p:stCondLst>
                            <p:childTnLst>
                              <p:par>
                                <p:cTn id="44" presetID="22" presetClass="entr" presetSubtype="2" fill="hold" grpId="0" nodeType="after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wipe(right)">
                                      <p:cBhvr>
                                        <p:cTn id="4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animBg="1"/>
      <p:bldP spid="21" grpId="0" animBg="1"/>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MAP vs Regularization</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func>
                      <m:funcPr>
                        <m:ctrlPr>
                          <a:rPr lang="en-IN" i="1" smtClean="0">
                            <a:latin typeface="Cambria Math" panose="02040503050406030204" pitchFamily="18" charset="0"/>
                          </a:rPr>
                        </m:ctrlPr>
                      </m:funcPr>
                      <m:fName>
                        <m:r>
                          <m:rPr>
                            <m:sty m:val="p"/>
                          </m:rPr>
                          <a:rPr lang="en-IN">
                            <a:latin typeface="Cambria Math" panose="02040503050406030204" pitchFamily="18" charset="0"/>
                          </a:rPr>
                          <m:t>arg</m:t>
                        </m:r>
                      </m:fName>
                      <m:e>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a:latin typeface="Cambria Math" panose="02040503050406030204" pitchFamily="18" charset="0"/>
                                  </a:rPr>
                                  <m:t>max</m:t>
                                </m:r>
                              </m:e>
                              <m:lim>
                                <m:r>
                                  <a:rPr lang="en-IN" i="1">
                                    <a:latin typeface="Cambria Math" panose="02040503050406030204" pitchFamily="18" charset="0"/>
                                  </a:rPr>
                                  <m:t>𝜇</m:t>
                                </m:r>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ℝ</m:t>
                                </m:r>
                              </m:lim>
                            </m:limLow>
                          </m:fName>
                          <m:e>
                            <m:f>
                              <m:fPr>
                                <m:ctrlPr>
                                  <a:rPr lang="en-IN" i="1" dirty="0">
                                    <a:latin typeface="Cambria Math" panose="02040503050406030204" pitchFamily="18" charset="0"/>
                                  </a:rPr>
                                </m:ctrlPr>
                              </m:fPr>
                              <m:num>
                                <m:r>
                                  <a:rPr lang="en-IN" i="1" dirty="0">
                                    <a:latin typeface="Cambria Math" panose="02040503050406030204" pitchFamily="18" charset="0"/>
                                    <a:ea typeface="Cambria Math" panose="02040503050406030204" pitchFamily="18" charset="0"/>
                                  </a:rPr>
                                  <m:t>ℙ</m:t>
                                </m:r>
                                <m:d>
                                  <m:dPr>
                                    <m:begChr m:val="["/>
                                    <m:endChr m:val="]"/>
                                    <m:ctrlPr>
                                      <a:rPr lang="en-IN" i="1" dirty="0">
                                        <a:latin typeface="Cambria Math" panose="02040503050406030204" pitchFamily="18" charset="0"/>
                                        <a:ea typeface="Cambria Math" panose="02040503050406030204" pitchFamily="18" charset="0"/>
                                      </a:rPr>
                                    </m:ctrlPr>
                                  </m:dPr>
                                  <m:e>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i="1">
                                            <a:latin typeface="Cambria Math" panose="02040503050406030204" pitchFamily="18" charset="0"/>
                                            <a:ea typeface="Cambria Math" panose="02040503050406030204" pitchFamily="18" charset="0"/>
                                          </a:rPr>
                                          <m:t>1</m:t>
                                        </m:r>
                                      </m:sub>
                                    </m:sSub>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i="1">
                                            <a:latin typeface="Cambria Math" panose="02040503050406030204" pitchFamily="18" charset="0"/>
                                            <a:ea typeface="Cambria Math" panose="02040503050406030204" pitchFamily="18" charset="0"/>
                                          </a:rPr>
                                          <m:t>𝑛</m:t>
                                        </m:r>
                                      </m:sub>
                                    </m:sSub>
                                    <m:r>
                                      <a:rPr lang="en-IN" i="1">
                                        <a:latin typeface="Cambria Math" panose="02040503050406030204" pitchFamily="18" charset="0"/>
                                        <a:ea typeface="Cambria Math" panose="02040503050406030204" pitchFamily="18" charset="0"/>
                                      </a:rPr>
                                      <m:t> | </m:t>
                                    </m:r>
                                    <m:r>
                                      <a:rPr lang="en-IN" i="1">
                                        <a:latin typeface="Cambria Math" panose="02040503050406030204" pitchFamily="18" charset="0"/>
                                        <a:ea typeface="Cambria Math" panose="02040503050406030204" pitchFamily="18" charset="0"/>
                                      </a:rPr>
                                      <m:t>𝜇</m:t>
                                    </m:r>
                                  </m:e>
                                </m:d>
                                <m:r>
                                  <a:rPr lang="en-IN" i="1" dirty="0">
                                    <a:latin typeface="Cambria Math" panose="02040503050406030204" pitchFamily="18" charset="0"/>
                                    <a:ea typeface="Cambria Math" panose="02040503050406030204" pitchFamily="18" charset="0"/>
                                  </a:rPr>
                                  <m:t>⋅</m:t>
                                </m:r>
                                <m:r>
                                  <a:rPr lang="en-IN" i="1" dirty="0">
                                    <a:latin typeface="Cambria Math" panose="02040503050406030204" pitchFamily="18" charset="0"/>
                                    <a:ea typeface="Cambria Math" panose="02040503050406030204" pitchFamily="18" charset="0"/>
                                  </a:rPr>
                                  <m:t>ℙ</m:t>
                                </m:r>
                                <m:d>
                                  <m:dPr>
                                    <m:begChr m:val="["/>
                                    <m:endChr m:val="]"/>
                                    <m:ctrlPr>
                                      <a:rPr lang="en-IN" i="1" dirty="0">
                                        <a:latin typeface="Cambria Math" panose="02040503050406030204" pitchFamily="18" charset="0"/>
                                        <a:ea typeface="Cambria Math" panose="02040503050406030204" pitchFamily="18" charset="0"/>
                                      </a:rPr>
                                    </m:ctrlPr>
                                  </m:dPr>
                                  <m:e>
                                    <m:r>
                                      <a:rPr lang="en-IN" i="1" dirty="0">
                                        <a:latin typeface="Cambria Math" panose="02040503050406030204" pitchFamily="18" charset="0"/>
                                        <a:ea typeface="Cambria Math" panose="02040503050406030204" pitchFamily="18" charset="0"/>
                                      </a:rPr>
                                      <m:t>𝜇</m:t>
                                    </m:r>
                                  </m:e>
                                </m:d>
                              </m:num>
                              <m:den>
                                <m:r>
                                  <a:rPr lang="en-IN" i="1" dirty="0">
                                    <a:latin typeface="Cambria Math" panose="02040503050406030204" pitchFamily="18" charset="0"/>
                                    <a:ea typeface="Cambria Math" panose="02040503050406030204" pitchFamily="18" charset="0"/>
                                  </a:rPr>
                                  <m:t>ℙ</m:t>
                                </m:r>
                                <m:d>
                                  <m:dPr>
                                    <m:begChr m:val="["/>
                                    <m:endChr m:val="]"/>
                                    <m:ctrlPr>
                                      <a:rPr lang="en-IN" i="1" dirty="0">
                                        <a:latin typeface="Cambria Math" panose="02040503050406030204" pitchFamily="18" charset="0"/>
                                        <a:ea typeface="Cambria Math" panose="02040503050406030204" pitchFamily="18" charset="0"/>
                                      </a:rPr>
                                    </m:ctrlPr>
                                  </m:dPr>
                                  <m:e>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𝑥</m:t>
                                        </m:r>
                                      </m:e>
                                      <m:sub>
                                        <m:r>
                                          <a:rPr lang="en-IN" i="1" dirty="0">
                                            <a:latin typeface="Cambria Math" panose="02040503050406030204" pitchFamily="18" charset="0"/>
                                            <a:ea typeface="Cambria Math" panose="02040503050406030204" pitchFamily="18" charset="0"/>
                                          </a:rPr>
                                          <m:t>1</m:t>
                                        </m:r>
                                      </m:sub>
                                    </m:sSub>
                                    <m:r>
                                      <a:rPr lang="en-IN" i="1" dirty="0">
                                        <a:latin typeface="Cambria Math" panose="02040503050406030204" pitchFamily="18" charset="0"/>
                                        <a:ea typeface="Cambria Math" panose="02040503050406030204" pitchFamily="18" charset="0"/>
                                      </a:rPr>
                                      <m:t>,…,</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𝑥</m:t>
                                        </m:r>
                                      </m:e>
                                      <m:sub>
                                        <m:r>
                                          <a:rPr lang="en-IN" i="1" dirty="0">
                                            <a:latin typeface="Cambria Math" panose="02040503050406030204" pitchFamily="18" charset="0"/>
                                            <a:ea typeface="Cambria Math" panose="02040503050406030204" pitchFamily="18" charset="0"/>
                                          </a:rPr>
                                          <m:t>𝑛</m:t>
                                        </m:r>
                                      </m:sub>
                                    </m:sSub>
                                  </m:e>
                                </m:d>
                              </m:den>
                            </m:f>
                          </m:e>
                        </m:func>
                      </m:e>
                    </m:func>
                    <m:r>
                      <a:rPr lang="en-IN" b="0" i="1" smtClean="0">
                        <a:latin typeface="Cambria Math" panose="02040503050406030204" pitchFamily="18" charset="0"/>
                        <a:ea typeface="Cambria Math" panose="02040503050406030204" pitchFamily="18" charset="0"/>
                      </a:rPr>
                      <m:t>=</m:t>
                    </m:r>
                    <m:func>
                      <m:funcPr>
                        <m:ctrlPr>
                          <a:rPr lang="en-IN" i="1">
                            <a:latin typeface="Cambria Math" panose="02040503050406030204" pitchFamily="18" charset="0"/>
                          </a:rPr>
                        </m:ctrlPr>
                      </m:funcPr>
                      <m:fName>
                        <m:r>
                          <m:rPr>
                            <m:sty m:val="p"/>
                          </m:rPr>
                          <a:rPr lang="en-IN">
                            <a:latin typeface="Cambria Math" panose="02040503050406030204" pitchFamily="18" charset="0"/>
                          </a:rPr>
                          <m:t>arg</m:t>
                        </m:r>
                      </m:fName>
                      <m:e>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a:latin typeface="Cambria Math" panose="02040503050406030204" pitchFamily="18" charset="0"/>
                                  </a:rPr>
                                  <m:t>max</m:t>
                                </m:r>
                              </m:e>
                              <m:lim>
                                <m:r>
                                  <a:rPr lang="en-IN" i="1">
                                    <a:latin typeface="Cambria Math" panose="02040503050406030204" pitchFamily="18" charset="0"/>
                                  </a:rPr>
                                  <m:t>𝜇</m:t>
                                </m:r>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ℝ</m:t>
                                </m:r>
                              </m:lim>
                            </m:limLow>
                          </m:fName>
                          <m:e>
                            <m:r>
                              <a:rPr lang="en-IN" i="1" dirty="0">
                                <a:latin typeface="Cambria Math" panose="02040503050406030204" pitchFamily="18" charset="0"/>
                                <a:ea typeface="Cambria Math" panose="02040503050406030204" pitchFamily="18" charset="0"/>
                              </a:rPr>
                              <m:t>ℙ</m:t>
                            </m:r>
                            <m:d>
                              <m:dPr>
                                <m:begChr m:val="["/>
                                <m:endChr m:val="]"/>
                                <m:ctrlPr>
                                  <a:rPr lang="en-IN" i="1" dirty="0">
                                    <a:latin typeface="Cambria Math" panose="02040503050406030204" pitchFamily="18" charset="0"/>
                                    <a:ea typeface="Cambria Math" panose="02040503050406030204" pitchFamily="18" charset="0"/>
                                  </a:rPr>
                                </m:ctrlPr>
                              </m:dPr>
                              <m:e>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i="1">
                                        <a:latin typeface="Cambria Math" panose="02040503050406030204" pitchFamily="18" charset="0"/>
                                        <a:ea typeface="Cambria Math" panose="02040503050406030204" pitchFamily="18" charset="0"/>
                                      </a:rPr>
                                      <m:t>1</m:t>
                                    </m:r>
                                  </m:sub>
                                </m:sSub>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i="1">
                                        <a:latin typeface="Cambria Math" panose="02040503050406030204" pitchFamily="18" charset="0"/>
                                        <a:ea typeface="Cambria Math" panose="02040503050406030204" pitchFamily="18" charset="0"/>
                                      </a:rPr>
                                      <m:t>𝑛</m:t>
                                    </m:r>
                                  </m:sub>
                                </m:sSub>
                                <m:r>
                                  <a:rPr lang="en-IN" i="1">
                                    <a:latin typeface="Cambria Math" panose="02040503050406030204" pitchFamily="18" charset="0"/>
                                    <a:ea typeface="Cambria Math" panose="02040503050406030204" pitchFamily="18" charset="0"/>
                                  </a:rPr>
                                  <m:t> | </m:t>
                                </m:r>
                                <m:r>
                                  <a:rPr lang="en-IN" i="1">
                                    <a:latin typeface="Cambria Math" panose="02040503050406030204" pitchFamily="18" charset="0"/>
                                    <a:ea typeface="Cambria Math" panose="02040503050406030204" pitchFamily="18" charset="0"/>
                                  </a:rPr>
                                  <m:t>𝜇</m:t>
                                </m:r>
                              </m:e>
                            </m:d>
                            <m:r>
                              <a:rPr lang="en-IN" i="1" dirty="0">
                                <a:latin typeface="Cambria Math" panose="02040503050406030204" pitchFamily="18" charset="0"/>
                                <a:ea typeface="Cambria Math" panose="02040503050406030204" pitchFamily="18" charset="0"/>
                              </a:rPr>
                              <m:t>⋅</m:t>
                            </m:r>
                            <m:r>
                              <a:rPr lang="en-IN" i="1" dirty="0">
                                <a:latin typeface="Cambria Math" panose="02040503050406030204" pitchFamily="18" charset="0"/>
                                <a:ea typeface="Cambria Math" panose="02040503050406030204" pitchFamily="18" charset="0"/>
                              </a:rPr>
                              <m:t>ℙ</m:t>
                            </m:r>
                            <m:d>
                              <m:dPr>
                                <m:begChr m:val="["/>
                                <m:endChr m:val="]"/>
                                <m:ctrlPr>
                                  <a:rPr lang="en-IN" i="1" dirty="0">
                                    <a:latin typeface="Cambria Math" panose="02040503050406030204" pitchFamily="18" charset="0"/>
                                    <a:ea typeface="Cambria Math" panose="02040503050406030204" pitchFamily="18" charset="0"/>
                                  </a:rPr>
                                </m:ctrlPr>
                              </m:dPr>
                              <m:e>
                                <m:r>
                                  <a:rPr lang="en-IN" i="1" dirty="0">
                                    <a:latin typeface="Cambria Math" panose="02040503050406030204" pitchFamily="18" charset="0"/>
                                    <a:ea typeface="Cambria Math" panose="02040503050406030204" pitchFamily="18" charset="0"/>
                                  </a:rPr>
                                  <m:t>𝜇</m:t>
                                </m:r>
                              </m:e>
                            </m:d>
                          </m:e>
                        </m:func>
                      </m:e>
                    </m:func>
                  </m:oMath>
                </a14:m>
                <a:endParaRPr lang="en-IN" dirty="0" smtClean="0"/>
              </a:p>
              <a:p>
                <a:r>
                  <a:rPr lang="en-IN" dirty="0" smtClean="0"/>
                  <a:t>Taking negative log likelihoods on both sides </a:t>
                </a:r>
                <a14:m>
                  <m:oMath xmlns:m="http://schemas.openxmlformats.org/officeDocument/2006/math">
                    <m:r>
                      <a:rPr lang="en-IN" i="1" dirty="0">
                        <a:latin typeface="Cambria Math" panose="02040503050406030204" pitchFamily="18" charset="0"/>
                        <a:ea typeface="Cambria Math" panose="02040503050406030204" pitchFamily="18" charset="0"/>
                      </a:rPr>
                      <m:t>ℙ</m:t>
                    </m:r>
                    <m:d>
                      <m:dPr>
                        <m:begChr m:val="["/>
                        <m:endChr m:val="]"/>
                        <m:ctrlPr>
                          <a:rPr lang="en-IN" i="1" dirty="0">
                            <a:latin typeface="Cambria Math" panose="02040503050406030204" pitchFamily="18" charset="0"/>
                            <a:ea typeface="Cambria Math" panose="02040503050406030204" pitchFamily="18" charset="0"/>
                          </a:rPr>
                        </m:ctrlPr>
                      </m:dPr>
                      <m:e>
                        <m:r>
                          <a:rPr lang="en-IN" i="1" dirty="0">
                            <a:latin typeface="Cambria Math" panose="02040503050406030204" pitchFamily="18" charset="0"/>
                            <a:ea typeface="Cambria Math" panose="02040503050406030204" pitchFamily="18" charset="0"/>
                          </a:rPr>
                          <m:t>𝜇</m:t>
                        </m:r>
                      </m:e>
                    </m:d>
                    <m:r>
                      <m:rPr>
                        <m:brk m:alnAt="1"/>
                      </m:rPr>
                      <a:rPr lang="en-IN" i="1" dirty="0">
                        <a:latin typeface="Cambria Math" panose="02040503050406030204" pitchFamily="18" charset="0"/>
                        <a:ea typeface="Cambria Math" panose="02040503050406030204" pitchFamily="18" charset="0"/>
                      </a:rPr>
                      <m:t>⋅</m:t>
                    </m:r>
                    <m:nary>
                      <m:naryPr>
                        <m:chr m:val="∏"/>
                        <m:limLoc m:val="subSup"/>
                        <m:ctrlPr>
                          <a:rPr lang="en-IN" i="1" dirty="0">
                            <a:latin typeface="Cambria Math" panose="02040503050406030204" pitchFamily="18" charset="0"/>
                            <a:ea typeface="Cambria Math" panose="02040503050406030204" pitchFamily="18" charset="0"/>
                          </a:rPr>
                        </m:ctrlPr>
                      </m:naryPr>
                      <m:sub>
                        <m:r>
                          <m:rPr>
                            <m:brk m:alnAt="25"/>
                          </m:rPr>
                          <a:rPr lang="en-IN" i="1" dirty="0">
                            <a:latin typeface="Cambria Math" panose="02040503050406030204" pitchFamily="18" charset="0"/>
                            <a:ea typeface="Cambria Math" panose="02040503050406030204" pitchFamily="18" charset="0"/>
                          </a:rPr>
                          <m:t>𝑖</m:t>
                        </m:r>
                        <m:r>
                          <a:rPr lang="en-IN" i="1" dirty="0">
                            <a:latin typeface="Cambria Math" panose="02040503050406030204" pitchFamily="18" charset="0"/>
                            <a:ea typeface="Cambria Math" panose="02040503050406030204" pitchFamily="18" charset="0"/>
                          </a:rPr>
                          <m:t>=1</m:t>
                        </m:r>
                      </m:sub>
                      <m:sup>
                        <m:r>
                          <a:rPr lang="en-IN" i="1" dirty="0">
                            <a:latin typeface="Cambria Math" panose="02040503050406030204" pitchFamily="18" charset="0"/>
                            <a:ea typeface="Cambria Math" panose="02040503050406030204" pitchFamily="18" charset="0"/>
                          </a:rPr>
                          <m:t>𝑛</m:t>
                        </m:r>
                      </m:sup>
                      <m:e>
                        <m:r>
                          <a:rPr lang="en-IN" i="1" dirty="0">
                            <a:latin typeface="Cambria Math" panose="02040503050406030204" pitchFamily="18" charset="0"/>
                            <a:ea typeface="Cambria Math" panose="02040503050406030204" pitchFamily="18" charset="0"/>
                          </a:rPr>
                          <m:t>ℙ</m:t>
                        </m:r>
                        <m:d>
                          <m:dPr>
                            <m:begChr m:val="["/>
                            <m:endChr m:val="]"/>
                            <m:ctrlPr>
                              <a:rPr lang="en-IN" i="1" dirty="0">
                                <a:latin typeface="Cambria Math" panose="02040503050406030204" pitchFamily="18" charset="0"/>
                                <a:ea typeface="Cambria Math" panose="02040503050406030204" pitchFamily="18" charset="0"/>
                              </a:rPr>
                            </m:ctrlPr>
                          </m:dPr>
                          <m:e>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𝑥</m:t>
                                </m:r>
                              </m:e>
                              <m:sub>
                                <m:r>
                                  <a:rPr lang="en-IN" i="1" dirty="0">
                                    <a:latin typeface="Cambria Math" panose="02040503050406030204" pitchFamily="18" charset="0"/>
                                    <a:ea typeface="Cambria Math" panose="02040503050406030204" pitchFamily="18" charset="0"/>
                                  </a:rPr>
                                  <m:t>𝑖</m:t>
                                </m:r>
                              </m:sub>
                            </m:sSub>
                            <m:r>
                              <a:rPr lang="en-IN" i="1" dirty="0">
                                <a:latin typeface="Cambria Math" panose="02040503050406030204" pitchFamily="18" charset="0"/>
                                <a:ea typeface="Cambria Math" panose="02040503050406030204" pitchFamily="18" charset="0"/>
                              </a:rPr>
                              <m:t> | </m:t>
                            </m:r>
                            <m:r>
                              <a:rPr lang="en-IN" i="1" dirty="0">
                                <a:latin typeface="Cambria Math" panose="02040503050406030204" pitchFamily="18" charset="0"/>
                                <a:ea typeface="Cambria Math" panose="02040503050406030204" pitchFamily="18" charset="0"/>
                              </a:rPr>
                              <m:t>𝜇</m:t>
                            </m:r>
                          </m:e>
                        </m:d>
                      </m:e>
                    </m:nary>
                  </m:oMath>
                </a14:m>
                <a:endParaRPr lang="en-IN" dirty="0" smtClean="0"/>
              </a:p>
              <a:p>
                <a14:m>
                  <m:oMath xmlns:m="http://schemas.openxmlformats.org/officeDocument/2006/math">
                    <m:func>
                      <m:funcPr>
                        <m:ctrlPr>
                          <a:rPr lang="en-IN" i="1">
                            <a:latin typeface="Cambria Math" panose="02040503050406030204" pitchFamily="18" charset="0"/>
                          </a:rPr>
                        </m:ctrlPr>
                      </m:funcPr>
                      <m:fName>
                        <m:r>
                          <m:rPr>
                            <m:sty m:val="p"/>
                          </m:rPr>
                          <a:rPr lang="en-IN">
                            <a:latin typeface="Cambria Math" panose="02040503050406030204" pitchFamily="18" charset="0"/>
                          </a:rPr>
                          <m:t>arg</m:t>
                        </m:r>
                      </m:fName>
                      <m:e>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b="0" i="0" smtClean="0">
                                    <a:latin typeface="Cambria Math" panose="02040503050406030204" pitchFamily="18" charset="0"/>
                                  </a:rPr>
                                  <m:t>min</m:t>
                                </m:r>
                              </m:e>
                              <m:lim>
                                <m:r>
                                  <a:rPr lang="en-IN" i="1">
                                    <a:latin typeface="Cambria Math" panose="02040503050406030204" pitchFamily="18" charset="0"/>
                                  </a:rPr>
                                  <m:t>𝜇</m:t>
                                </m:r>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ℝ</m:t>
                                </m:r>
                              </m:lim>
                            </m:limLow>
                          </m:fName>
                          <m:e>
                            <m:r>
                              <a:rPr lang="en-IN" b="0" i="1" dirty="0" smtClean="0">
                                <a:latin typeface="Cambria Math" panose="02040503050406030204" pitchFamily="18" charset="0"/>
                                <a:ea typeface="Cambria Math" panose="02040503050406030204" pitchFamily="18" charset="0"/>
                              </a:rPr>
                              <m:t>−</m:t>
                            </m:r>
                            <m:func>
                              <m:funcPr>
                                <m:ctrlPr>
                                  <a:rPr lang="en-IN" b="0" i="1" dirty="0" smtClean="0">
                                    <a:latin typeface="Cambria Math" panose="02040503050406030204" pitchFamily="18" charset="0"/>
                                    <a:ea typeface="Cambria Math" panose="02040503050406030204" pitchFamily="18" charset="0"/>
                                  </a:rPr>
                                </m:ctrlPr>
                              </m:funcPr>
                              <m:fName>
                                <m:r>
                                  <m:rPr>
                                    <m:sty m:val="p"/>
                                  </m:rPr>
                                  <a:rPr lang="en-IN" b="0" i="0" dirty="0" smtClean="0">
                                    <a:latin typeface="Cambria Math" panose="02040503050406030204" pitchFamily="18" charset="0"/>
                                    <a:ea typeface="Cambria Math" panose="02040503050406030204" pitchFamily="18" charset="0"/>
                                  </a:rPr>
                                  <m:t>ln</m:t>
                                </m:r>
                              </m:fName>
                              <m:e>
                                <m:r>
                                  <a:rPr lang="en-IN" i="1" dirty="0">
                                    <a:latin typeface="Cambria Math" panose="02040503050406030204" pitchFamily="18" charset="0"/>
                                    <a:ea typeface="Cambria Math" panose="02040503050406030204" pitchFamily="18" charset="0"/>
                                  </a:rPr>
                                  <m:t>ℙ</m:t>
                                </m:r>
                                <m:d>
                                  <m:dPr>
                                    <m:begChr m:val="["/>
                                    <m:endChr m:val="]"/>
                                    <m:ctrlPr>
                                      <a:rPr lang="en-IN" i="1" dirty="0">
                                        <a:latin typeface="Cambria Math" panose="02040503050406030204" pitchFamily="18" charset="0"/>
                                        <a:ea typeface="Cambria Math" panose="02040503050406030204" pitchFamily="18" charset="0"/>
                                      </a:rPr>
                                    </m:ctrlPr>
                                  </m:dPr>
                                  <m:e>
                                    <m:r>
                                      <a:rPr lang="en-IN" i="1" dirty="0">
                                        <a:latin typeface="Cambria Math" panose="02040503050406030204" pitchFamily="18" charset="0"/>
                                        <a:ea typeface="Cambria Math" panose="02040503050406030204" pitchFamily="18" charset="0"/>
                                      </a:rPr>
                                      <m:t>𝜇</m:t>
                                    </m:r>
                                  </m:e>
                                </m:d>
                              </m:e>
                            </m:func>
                            <m:r>
                              <a:rPr lang="en-IN" b="0" i="1" dirty="0" smtClean="0">
                                <a:latin typeface="Cambria Math" panose="02040503050406030204" pitchFamily="18" charset="0"/>
                                <a:ea typeface="Cambria Math" panose="02040503050406030204" pitchFamily="18" charset="0"/>
                              </a:rPr>
                              <m:t>+</m:t>
                            </m:r>
                            <m:f>
                              <m:fPr>
                                <m:ctrlPr>
                                  <a:rPr lang="en-IN" b="0" i="1" dirty="0" smtClean="0">
                                    <a:latin typeface="Cambria Math" panose="02040503050406030204" pitchFamily="18" charset="0"/>
                                    <a:ea typeface="Cambria Math" panose="02040503050406030204" pitchFamily="18" charset="0"/>
                                  </a:rPr>
                                </m:ctrlPr>
                              </m:fPr>
                              <m:num>
                                <m:r>
                                  <a:rPr lang="en-IN" b="0" i="1" dirty="0" smtClean="0">
                                    <a:latin typeface="Cambria Math" panose="02040503050406030204" pitchFamily="18" charset="0"/>
                                    <a:ea typeface="Cambria Math" panose="02040503050406030204" pitchFamily="18" charset="0"/>
                                  </a:rPr>
                                  <m:t>1</m:t>
                                </m:r>
                              </m:num>
                              <m:den>
                                <m:r>
                                  <a:rPr lang="en-IN" b="0" i="1" dirty="0" smtClean="0">
                                    <a:latin typeface="Cambria Math" panose="02040503050406030204" pitchFamily="18" charset="0"/>
                                    <a:ea typeface="Cambria Math" panose="02040503050406030204" pitchFamily="18" charset="0"/>
                                  </a:rPr>
                                  <m:t>2</m:t>
                                </m:r>
                              </m:den>
                            </m:f>
                            <m:nary>
                              <m:naryPr>
                                <m:chr m:val="∑"/>
                                <m:limLoc m:val="subSup"/>
                                <m:ctrlPr>
                                  <a:rPr lang="en-IN" i="1">
                                    <a:latin typeface="Cambria Math" panose="02040503050406030204" pitchFamily="18" charset="0"/>
                                  </a:rPr>
                                </m:ctrlPr>
                              </m:naryPr>
                              <m:sub>
                                <m:r>
                                  <m:rPr>
                                    <m:brk m:alnAt="25"/>
                                  </m:rPr>
                                  <a:rPr lang="en-IN" i="1">
                                    <a:latin typeface="Cambria Math" panose="02040503050406030204" pitchFamily="18" charset="0"/>
                                  </a:rPr>
                                  <m:t>𝑖</m:t>
                                </m:r>
                                <m:r>
                                  <a:rPr lang="en-IN" i="1">
                                    <a:latin typeface="Cambria Math" panose="02040503050406030204" pitchFamily="18" charset="0"/>
                                  </a:rPr>
                                  <m:t>=1</m:t>
                                </m:r>
                              </m:sub>
                              <m:sup>
                                <m:r>
                                  <a:rPr lang="en-IN" i="1">
                                    <a:latin typeface="Cambria Math" panose="02040503050406030204" pitchFamily="18" charset="0"/>
                                  </a:rPr>
                                  <m:t>𝑛</m:t>
                                </m:r>
                              </m:sup>
                              <m:e>
                                <m:sSup>
                                  <m:sSupPr>
                                    <m:ctrlPr>
                                      <a:rPr lang="en-IN" i="1">
                                        <a:latin typeface="Cambria Math" panose="02040503050406030204" pitchFamily="18" charset="0"/>
                                        <a:ea typeface="Cambria Math" panose="02040503050406030204" pitchFamily="18" charset="0"/>
                                      </a:rPr>
                                    </m:ctrlPr>
                                  </m:sSupPr>
                                  <m:e>
                                    <m:d>
                                      <m:dPr>
                                        <m:ctrlPr>
                                          <a:rPr lang="en-IN" i="1">
                                            <a:latin typeface="Cambria Math" panose="02040503050406030204" pitchFamily="18" charset="0"/>
                                            <a:ea typeface="Cambria Math" panose="02040503050406030204" pitchFamily="18" charset="0"/>
                                          </a:rPr>
                                        </m:ctrlPr>
                                      </m:dPr>
                                      <m:e>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i="1">
                                                <a:latin typeface="Cambria Math" panose="02040503050406030204" pitchFamily="18" charset="0"/>
                                                <a:ea typeface="Cambria Math" panose="02040503050406030204" pitchFamily="18" charset="0"/>
                                              </a:rPr>
                                              <m:t>𝑖</m:t>
                                            </m:r>
                                          </m:sub>
                                        </m:sSub>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𝜇</m:t>
                                        </m:r>
                                      </m:e>
                                    </m:d>
                                  </m:e>
                                  <m:sup>
                                    <m:r>
                                      <a:rPr lang="en-IN" i="1">
                                        <a:latin typeface="Cambria Math" panose="02040503050406030204" pitchFamily="18" charset="0"/>
                                        <a:ea typeface="Cambria Math" panose="02040503050406030204" pitchFamily="18" charset="0"/>
                                      </a:rPr>
                                      <m:t>2</m:t>
                                    </m:r>
                                  </m:sup>
                                </m:sSup>
                              </m:e>
                            </m:nary>
                          </m:e>
                        </m:func>
                      </m:e>
                    </m:func>
                  </m:oMath>
                </a14:m>
                <a:endParaRPr lang="en-IN" dirty="0" smtClean="0"/>
              </a:p>
              <a:p>
                <a:r>
                  <a:rPr lang="en-IN" dirty="0" smtClean="0"/>
                  <a:t>However, </a:t>
                </a:r>
                <a14:m>
                  <m:oMath xmlns:m="http://schemas.openxmlformats.org/officeDocument/2006/math">
                    <m:r>
                      <a:rPr lang="en-IN" i="1" dirty="0">
                        <a:latin typeface="Cambria Math" panose="02040503050406030204" pitchFamily="18" charset="0"/>
                        <a:ea typeface="Cambria Math" panose="02040503050406030204" pitchFamily="18" charset="0"/>
                      </a:rPr>
                      <m:t>ℙ</m:t>
                    </m:r>
                    <m:d>
                      <m:dPr>
                        <m:begChr m:val="["/>
                        <m:endChr m:val="]"/>
                        <m:ctrlPr>
                          <a:rPr lang="en-IN" i="1" dirty="0">
                            <a:latin typeface="Cambria Math" panose="02040503050406030204" pitchFamily="18" charset="0"/>
                            <a:ea typeface="Cambria Math" panose="02040503050406030204" pitchFamily="18" charset="0"/>
                          </a:rPr>
                        </m:ctrlPr>
                      </m:dPr>
                      <m:e>
                        <m:r>
                          <a:rPr lang="en-IN" i="1" dirty="0">
                            <a:latin typeface="Cambria Math" panose="02040503050406030204" pitchFamily="18" charset="0"/>
                            <a:ea typeface="Cambria Math" panose="02040503050406030204" pitchFamily="18" charset="0"/>
                          </a:rPr>
                          <m:t>𝜇</m:t>
                        </m:r>
                      </m:e>
                    </m:d>
                  </m:oMath>
                </a14:m>
                <a:r>
                  <a:rPr lang="en-IN" dirty="0" smtClean="0"/>
                  <a:t> is constant for </a:t>
                </a:r>
                <a14:m>
                  <m:oMath xmlns:m="http://schemas.openxmlformats.org/officeDocument/2006/math">
                    <m:r>
                      <a:rPr lang="en-IN" b="0" i="1" smtClean="0">
                        <a:latin typeface="Cambria Math" panose="02040503050406030204" pitchFamily="18" charset="0"/>
                      </a:rPr>
                      <m:t>𝜇</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0,2</m:t>
                        </m:r>
                      </m:e>
                    </m:d>
                  </m:oMath>
                </a14:m>
                <a:r>
                  <a:rPr lang="en-IN" dirty="0" smtClean="0"/>
                  <a:t> and </a:t>
                </a:r>
                <a14:m>
                  <m:oMath xmlns:m="http://schemas.openxmlformats.org/officeDocument/2006/math">
                    <m:r>
                      <a:rPr lang="en-IN" b="0" i="1" smtClean="0">
                        <a:latin typeface="Cambria Math" panose="02040503050406030204" pitchFamily="18" charset="0"/>
                      </a:rPr>
                      <m:t>0</m:t>
                    </m:r>
                  </m:oMath>
                </a14:m>
                <a:r>
                  <a:rPr lang="en-IN" dirty="0" smtClean="0"/>
                  <a:t> otherwise (</a:t>
                </a:r>
                <a14:m>
                  <m:oMath xmlns:m="http://schemas.openxmlformats.org/officeDocument/2006/math">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ln</m:t>
                        </m:r>
                      </m:fName>
                      <m:e>
                        <m:r>
                          <a:rPr lang="en-IN" b="0" i="1" smtClean="0">
                            <a:latin typeface="Cambria Math" panose="02040503050406030204" pitchFamily="18" charset="0"/>
                          </a:rPr>
                          <m:t>0</m:t>
                        </m:r>
                      </m:e>
                    </m:func>
                    <m:r>
                      <a:rPr lang="en-IN" b="0" i="1" smtClean="0">
                        <a:latin typeface="Cambria Math" panose="02040503050406030204" pitchFamily="18" charset="0"/>
                      </a:rPr>
                      <m:t>→∞</m:t>
                    </m:r>
                  </m:oMath>
                </a14:m>
                <a:r>
                  <a:rPr lang="en-IN" dirty="0" smtClean="0"/>
                  <a:t>)</a:t>
                </a:r>
              </a:p>
              <a:p>
                <a14:m>
                  <m:oMath xmlns:m="http://schemas.openxmlformats.org/officeDocument/2006/math">
                    <m:func>
                      <m:funcPr>
                        <m:ctrlPr>
                          <a:rPr lang="en-IN" i="1">
                            <a:latin typeface="Cambria Math" panose="02040503050406030204" pitchFamily="18" charset="0"/>
                          </a:rPr>
                        </m:ctrlPr>
                      </m:funcPr>
                      <m:fName>
                        <m:r>
                          <m:rPr>
                            <m:sty m:val="p"/>
                          </m:rPr>
                          <a:rPr lang="en-IN">
                            <a:latin typeface="Cambria Math" panose="02040503050406030204" pitchFamily="18" charset="0"/>
                          </a:rPr>
                          <m:t>arg</m:t>
                        </m:r>
                      </m:fName>
                      <m:e>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a:latin typeface="Cambria Math" panose="02040503050406030204" pitchFamily="18" charset="0"/>
                                  </a:rPr>
                                  <m:t>min</m:t>
                                </m:r>
                              </m:e>
                              <m:lim>
                                <m:r>
                                  <a:rPr lang="en-IN" i="1">
                                    <a:latin typeface="Cambria Math" panose="02040503050406030204" pitchFamily="18" charset="0"/>
                                  </a:rPr>
                                  <m:t>𝜇</m:t>
                                </m:r>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ℝ</m:t>
                                </m:r>
                              </m:lim>
                            </m:limLow>
                          </m:fName>
                          <m:e>
                            <m:nary>
                              <m:naryPr>
                                <m:chr m:val="∑"/>
                                <m:limLoc m:val="subSup"/>
                                <m:ctrlPr>
                                  <a:rPr lang="en-IN" i="1">
                                    <a:latin typeface="Cambria Math" panose="02040503050406030204" pitchFamily="18" charset="0"/>
                                  </a:rPr>
                                </m:ctrlPr>
                              </m:naryPr>
                              <m:sub>
                                <m:r>
                                  <m:rPr>
                                    <m:brk m:alnAt="25"/>
                                  </m:rPr>
                                  <a:rPr lang="en-IN" i="1">
                                    <a:latin typeface="Cambria Math" panose="02040503050406030204" pitchFamily="18" charset="0"/>
                                  </a:rPr>
                                  <m:t>𝑖</m:t>
                                </m:r>
                                <m:r>
                                  <a:rPr lang="en-IN" i="1">
                                    <a:latin typeface="Cambria Math" panose="02040503050406030204" pitchFamily="18" charset="0"/>
                                  </a:rPr>
                                  <m:t>=1</m:t>
                                </m:r>
                              </m:sub>
                              <m:sup>
                                <m:r>
                                  <a:rPr lang="en-IN" i="1">
                                    <a:latin typeface="Cambria Math" panose="02040503050406030204" pitchFamily="18" charset="0"/>
                                  </a:rPr>
                                  <m:t>𝑛</m:t>
                                </m:r>
                              </m:sup>
                              <m:e>
                                <m:sSup>
                                  <m:sSupPr>
                                    <m:ctrlPr>
                                      <a:rPr lang="en-IN" i="1">
                                        <a:latin typeface="Cambria Math" panose="02040503050406030204" pitchFamily="18" charset="0"/>
                                        <a:ea typeface="Cambria Math" panose="02040503050406030204" pitchFamily="18" charset="0"/>
                                      </a:rPr>
                                    </m:ctrlPr>
                                  </m:sSupPr>
                                  <m:e>
                                    <m:d>
                                      <m:dPr>
                                        <m:ctrlPr>
                                          <a:rPr lang="en-IN" i="1">
                                            <a:latin typeface="Cambria Math" panose="02040503050406030204" pitchFamily="18" charset="0"/>
                                            <a:ea typeface="Cambria Math" panose="02040503050406030204" pitchFamily="18" charset="0"/>
                                          </a:rPr>
                                        </m:ctrlPr>
                                      </m:dPr>
                                      <m:e>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i="1">
                                                <a:latin typeface="Cambria Math" panose="02040503050406030204" pitchFamily="18" charset="0"/>
                                                <a:ea typeface="Cambria Math" panose="02040503050406030204" pitchFamily="18" charset="0"/>
                                              </a:rPr>
                                              <m:t>𝑖</m:t>
                                            </m:r>
                                          </m:sub>
                                        </m:sSub>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𝜇</m:t>
                                        </m:r>
                                      </m:e>
                                    </m:d>
                                  </m:e>
                                  <m:sup>
                                    <m:r>
                                      <a:rPr lang="en-IN" i="1">
                                        <a:latin typeface="Cambria Math" panose="02040503050406030204" pitchFamily="18" charset="0"/>
                                        <a:ea typeface="Cambria Math" panose="02040503050406030204" pitchFamily="18" charset="0"/>
                                      </a:rPr>
                                      <m:t>2</m:t>
                                    </m:r>
                                  </m:sup>
                                </m:sSup>
                              </m:e>
                            </m:nary>
                          </m:e>
                        </m:func>
                      </m:e>
                    </m:func>
                  </m:oMath>
                </a14:m>
                <a:r>
                  <a:rPr lang="en-IN" dirty="0" smtClean="0"/>
                  <a:t> </a:t>
                </a:r>
                <a:r>
                  <a:rPr lang="en-IN" dirty="0" err="1" smtClean="0"/>
                  <a:t>s.t.</a:t>
                </a:r>
                <a:r>
                  <a:rPr lang="en-IN" dirty="0" smtClean="0"/>
                  <a:t> </a:t>
                </a:r>
                <a14:m>
                  <m:oMath xmlns:m="http://schemas.openxmlformats.org/officeDocument/2006/math">
                    <m:r>
                      <a:rPr lang="en-IN" i="1">
                        <a:latin typeface="Cambria Math" panose="02040503050406030204" pitchFamily="18" charset="0"/>
                      </a:rPr>
                      <m:t>𝜇</m:t>
                    </m:r>
                    <m:r>
                      <a:rPr lang="en-IN" i="1">
                        <a:latin typeface="Cambria Math" panose="02040503050406030204" pitchFamily="18" charset="0"/>
                      </a:rPr>
                      <m:t>∈</m:t>
                    </m:r>
                    <m:d>
                      <m:dPr>
                        <m:begChr m:val="["/>
                        <m:endChr m:val="]"/>
                        <m:ctrlPr>
                          <a:rPr lang="en-IN" i="1">
                            <a:latin typeface="Cambria Math" panose="02040503050406030204" pitchFamily="18" charset="0"/>
                          </a:rPr>
                        </m:ctrlPr>
                      </m:dPr>
                      <m:e>
                        <m:r>
                          <a:rPr lang="en-IN" i="1">
                            <a:latin typeface="Cambria Math" panose="02040503050406030204" pitchFamily="18" charset="0"/>
                          </a:rPr>
                          <m:t>0,2</m:t>
                        </m:r>
                      </m:e>
                    </m:d>
                  </m:oMath>
                </a14:m>
                <a:endParaRPr lang="en-IN" dirty="0" smtClean="0"/>
              </a:p>
              <a:p>
                <a:r>
                  <a:rPr lang="en-IN" dirty="0" smtClean="0"/>
                  <a:t>Thus, even MAP solutions can correspond to optimization problems!</a:t>
                </a:r>
              </a:p>
              <a:p>
                <a:r>
                  <a:rPr lang="en-IN" dirty="0" smtClean="0"/>
                  <a:t>In this case, what was the prior became a constraint</a:t>
                </a:r>
              </a:p>
              <a:p>
                <a:r>
                  <a:rPr lang="en-IN" dirty="0" smtClean="0"/>
                  <a:t>In general, the prior becomes a regularizer</a:t>
                </a: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78" b="-3678"/>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19</a:t>
            </a:fld>
            <a:endParaRPr lang="en-US"/>
          </a:p>
        </p:txBody>
      </p:sp>
    </p:spTree>
    <p:extLst>
      <p:ext uri="{BB962C8B-B14F-4D97-AF65-F5344CB8AC3E}">
        <p14:creationId xmlns:p14="http://schemas.microsoft.com/office/powerpoint/2010/main" val="236588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Probabilistic ML</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746376"/>
              </a:xfrm>
            </p:spPr>
            <p:txBody>
              <a:bodyPr>
                <a:normAutofit/>
              </a:bodyPr>
              <a:lstStyle/>
              <a:p>
                <a:r>
                  <a:rPr lang="en-IN" dirty="0" smtClean="0"/>
                  <a:t>Till now we have looked at ML techniques that assign a label for every data point (the label is from the set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−1,+1</m:t>
                        </m:r>
                      </m:e>
                    </m:d>
                  </m:oMath>
                </a14:m>
                <a:r>
                  <a:rPr lang="en-IN" dirty="0" smtClean="0"/>
                  <a:t> for binary classification, </a:t>
                </a:r>
                <a14:m>
                  <m:oMath xmlns:m="http://schemas.openxmlformats.org/officeDocument/2006/math">
                    <m:d>
                      <m:dPr>
                        <m:begChr m:val="["/>
                        <m:endChr m:val="]"/>
                        <m:ctrlPr>
                          <a:rPr lang="en-IN"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𝐶</m:t>
                        </m:r>
                      </m:e>
                    </m:d>
                  </m:oMath>
                </a14:m>
                <a:r>
                  <a:rPr lang="en-IN" dirty="0" smtClean="0"/>
                  <a:t> for multiclass classification with </a:t>
                </a:r>
                <a14:m>
                  <m:oMath xmlns:m="http://schemas.openxmlformats.org/officeDocument/2006/math">
                    <m:r>
                      <a:rPr lang="en-IN" b="0" i="1" smtClean="0">
                        <a:latin typeface="Cambria Math" panose="02040503050406030204" pitchFamily="18" charset="0"/>
                      </a:rPr>
                      <m:t>𝐶</m:t>
                    </m:r>
                  </m:oMath>
                </a14:m>
                <a:r>
                  <a:rPr lang="en-IN" dirty="0" smtClean="0"/>
                  <a:t> classes, </a:t>
                </a:r>
                <a14:m>
                  <m:oMath xmlns:m="http://schemas.openxmlformats.org/officeDocument/2006/math">
                    <m:r>
                      <a:rPr lang="en-IN" i="1" smtClean="0">
                        <a:latin typeface="Cambria Math" panose="02040503050406030204" pitchFamily="18" charset="0"/>
                        <a:ea typeface="Cambria Math" panose="02040503050406030204" pitchFamily="18" charset="0"/>
                      </a:rPr>
                      <m:t>ℝ</m:t>
                    </m:r>
                  </m:oMath>
                </a14:m>
                <a:r>
                  <a:rPr lang="en-IN" dirty="0" smtClean="0"/>
                  <a:t> for regression </a:t>
                </a:r>
                <a:r>
                  <a:rPr lang="en-IN" dirty="0" err="1" smtClean="0"/>
                  <a:t>etc</a:t>
                </a:r>
                <a:r>
                  <a:rPr lang="en-IN" dirty="0" smtClean="0"/>
                  <a:t>)</a:t>
                </a:r>
              </a:p>
              <a:p>
                <a:pPr lvl="2"/>
                <a:r>
                  <a:rPr lang="en-US" dirty="0" smtClean="0"/>
                  <a:t>Examples include </a:t>
                </a:r>
                <a:r>
                  <a:rPr lang="en-US" dirty="0" err="1" smtClean="0"/>
                  <a:t>LwP</a:t>
                </a:r>
                <a:r>
                  <a:rPr lang="en-US" dirty="0" smtClean="0"/>
                  <a:t>, </a:t>
                </a:r>
                <a:r>
                  <a:rPr lang="en-US" dirty="0" err="1" smtClean="0"/>
                  <a:t>kNN</a:t>
                </a:r>
                <a:r>
                  <a:rPr lang="en-US" dirty="0" smtClean="0"/>
                  <a:t>, DT, linear models</a:t>
                </a:r>
                <a:endParaRPr lang="en-IN" dirty="0" smtClean="0"/>
              </a:p>
              <a:p>
                <a:r>
                  <a:rPr lang="en-IN" dirty="0" smtClean="0"/>
                  <a:t>Probabilistic ML techniques, given a data point, do not output a single label, they instead output a distribution over all possible labels</a:t>
                </a:r>
              </a:p>
              <a:p>
                <a:pPr lvl="2"/>
                <a:r>
                  <a:rPr lang="en-IN" dirty="0" smtClean="0"/>
                  <a:t>For binary classification, output a PMF over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−1,1</m:t>
                        </m:r>
                      </m:e>
                    </m:d>
                  </m:oMath>
                </a14:m>
                <a:r>
                  <a:rPr lang="en-IN" dirty="0" smtClean="0"/>
                  <a:t>, for multiclassification, output a PMF over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1,2,…,</m:t>
                        </m:r>
                        <m:r>
                          <a:rPr lang="en-IN" b="0" i="1" smtClean="0">
                            <a:latin typeface="Cambria Math" panose="02040503050406030204" pitchFamily="18" charset="0"/>
                          </a:rPr>
                          <m:t>𝐶</m:t>
                        </m:r>
                      </m:e>
                    </m:d>
                  </m:oMath>
                </a14:m>
                <a:r>
                  <a:rPr lang="en-IN" dirty="0" smtClean="0"/>
                  <a:t>, for regression, output a PDF over </a:t>
                </a:r>
                <a14:m>
                  <m:oMath xmlns:m="http://schemas.openxmlformats.org/officeDocument/2006/math">
                    <m:r>
                      <a:rPr lang="en-IN">
                        <a:latin typeface="Cambria Math" panose="02040503050406030204" pitchFamily="18" charset="0"/>
                        <a:ea typeface="Cambria Math" panose="02040503050406030204" pitchFamily="18" charset="0"/>
                      </a:rPr>
                      <m:t>ℝ</m:t>
                    </m:r>
                  </m:oMath>
                </a14:m>
                <a:endParaRPr lang="en-IN" dirty="0" smtClean="0"/>
              </a:p>
              <a:p>
                <a:pPr lvl="2"/>
                <a:r>
                  <a:rPr lang="en-US" dirty="0" smtClean="0"/>
                  <a:t>The probability mass/density of a label in the output PMF/PDF indicates how likely does the ML model think that label is the correct one for that data point</a:t>
                </a:r>
              </a:p>
              <a:p>
                <a:pPr lvl="2"/>
                <a:r>
                  <a:rPr lang="en-US" b="1" dirty="0" smtClean="0"/>
                  <a:t>Note</a:t>
                </a:r>
                <a:r>
                  <a:rPr lang="en-US" dirty="0" smtClean="0"/>
                  <a:t>: the algorithm is allowed to output a possibly different PMF/PDF for every data point. However, the support of these PMFs/PDFs is always the set of all possible labels (i.e. even very unlikely labels are included in the support)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746376"/>
              </a:xfrm>
              <a:blipFill>
                <a:blip r:embed="rId2"/>
                <a:stretch>
                  <a:fillRect l="-562" t="-2545" r="-1532"/>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a:t>
            </a:fld>
            <a:endParaRPr lang="en-US"/>
          </a:p>
        </p:txBody>
      </p:sp>
    </p:spTree>
    <p:extLst>
      <p:ext uri="{BB962C8B-B14F-4D97-AF65-F5344CB8AC3E}">
        <p14:creationId xmlns:p14="http://schemas.microsoft.com/office/powerpoint/2010/main" val="403247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MAP vs Regularization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5946722"/>
              </a:xfrm>
            </p:spPr>
            <p:txBody>
              <a:bodyPr>
                <a:normAutofit/>
              </a:bodyPr>
              <a:lstStyle/>
              <a:p>
                <a:r>
                  <a:rPr lang="en-IN" dirty="0" smtClean="0"/>
                  <a:t>Consider the same problem as before but a different prior</a:t>
                </a:r>
              </a:p>
              <a:p>
                <a:pPr lvl="2"/>
                <a:r>
                  <a:rPr lang="en-IN" dirty="0" smtClean="0"/>
                  <a:t>This time we do not believe </a:t>
                </a:r>
                <a14:m>
                  <m:oMath xmlns:m="http://schemas.openxmlformats.org/officeDocument/2006/math">
                    <m:r>
                      <a:rPr lang="en-IN" b="0" i="1" smtClean="0">
                        <a:latin typeface="Cambria Math" panose="02040503050406030204" pitchFamily="18" charset="0"/>
                      </a:rPr>
                      <m:t>𝜇</m:t>
                    </m:r>
                  </m:oMath>
                </a14:m>
                <a:r>
                  <a:rPr lang="en-IN" dirty="0" smtClean="0"/>
                  <a:t> must have been in the interval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0,2</m:t>
                        </m:r>
                      </m:e>
                    </m:d>
                  </m:oMath>
                </a14:m>
                <a:r>
                  <a:rPr lang="en-IN" dirty="0" smtClean="0"/>
                  <a:t> but a much milder prior that </a:t>
                </a:r>
                <a14:m>
                  <m:oMath xmlns:m="http://schemas.openxmlformats.org/officeDocument/2006/math">
                    <m:r>
                      <a:rPr lang="en-IN" b="0" i="1" smtClean="0">
                        <a:latin typeface="Cambria Math" panose="02040503050406030204" pitchFamily="18" charset="0"/>
                      </a:rPr>
                      <m:t>𝜇</m:t>
                    </m:r>
                  </m:oMath>
                </a14:m>
                <a:r>
                  <a:rPr lang="en-IN" dirty="0" smtClean="0"/>
                  <a:t> is not too large</a:t>
                </a:r>
              </a:p>
              <a:p>
                <a:pPr lvl="2"/>
                <a:r>
                  <a:rPr lang="en-IN" dirty="0" smtClean="0"/>
                  <a:t>A good way to express this is to use a Gaussian prior</a:t>
                </a:r>
                <a:br>
                  <a:rPr lang="en-IN" dirty="0" smtClean="0"/>
                </a:br>
                <a14:m>
                  <m:oMath xmlns:m="http://schemas.openxmlformats.org/officeDocument/2006/math">
                    <m:r>
                      <a:rPr lang="en-IN" dirty="0">
                        <a:latin typeface="Cambria Math" panose="02040503050406030204" pitchFamily="18" charset="0"/>
                        <a:ea typeface="Cambria Math" panose="02040503050406030204" pitchFamily="18" charset="0"/>
                      </a:rPr>
                      <m:t>ℙ</m:t>
                    </m:r>
                    <m:d>
                      <m:dPr>
                        <m:begChr m:val="["/>
                        <m:endChr m:val="]"/>
                        <m:ctrlPr>
                          <a:rPr lang="en-IN" i="1" dirty="0">
                            <a:latin typeface="Cambria Math" panose="02040503050406030204" pitchFamily="18" charset="0"/>
                            <a:ea typeface="Cambria Math" panose="02040503050406030204" pitchFamily="18" charset="0"/>
                          </a:rPr>
                        </m:ctrlPr>
                      </m:dPr>
                      <m:e>
                        <m:r>
                          <a:rPr lang="en-IN" dirty="0">
                            <a:latin typeface="Cambria Math" panose="02040503050406030204" pitchFamily="18" charset="0"/>
                            <a:ea typeface="Cambria Math" panose="02040503050406030204" pitchFamily="18" charset="0"/>
                          </a:rPr>
                          <m:t>𝜇</m:t>
                        </m:r>
                      </m:e>
                    </m:d>
                    <m:r>
                      <a:rPr lang="en-IN" b="0" i="1" dirty="0" smtClean="0">
                        <a:latin typeface="Cambria Math" panose="02040503050406030204" pitchFamily="18" charset="0"/>
                        <a:ea typeface="Cambria Math" panose="02040503050406030204" pitchFamily="18" charset="0"/>
                      </a:rPr>
                      <m:t>=</m:t>
                    </m:r>
                    <m:r>
                      <a:rPr lang="en-IN" b="0" i="1" dirty="0" smtClean="0">
                        <a:latin typeface="Cambria Math" panose="02040503050406030204" pitchFamily="18" charset="0"/>
                        <a:ea typeface="Cambria Math" panose="02040503050406030204" pitchFamily="18" charset="0"/>
                      </a:rPr>
                      <m:t>𝒩</m:t>
                    </m:r>
                    <m:d>
                      <m:dPr>
                        <m:ctrlPr>
                          <a:rPr lang="en-IN" b="0" i="1" dirty="0" smtClean="0">
                            <a:latin typeface="Cambria Math" panose="02040503050406030204" pitchFamily="18" charset="0"/>
                            <a:ea typeface="Cambria Math" panose="02040503050406030204" pitchFamily="18" charset="0"/>
                          </a:rPr>
                        </m:ctrlPr>
                      </m:dPr>
                      <m:e>
                        <m:r>
                          <a:rPr lang="en-IN" b="0" i="1" dirty="0" smtClean="0">
                            <a:latin typeface="Cambria Math" panose="02040503050406030204" pitchFamily="18" charset="0"/>
                            <a:ea typeface="Cambria Math" panose="02040503050406030204" pitchFamily="18" charset="0"/>
                          </a:rPr>
                          <m:t>𝜇</m:t>
                        </m:r>
                        <m:r>
                          <a:rPr lang="en-IN" b="0" i="1" dirty="0" smtClean="0">
                            <a:latin typeface="Cambria Math" panose="02040503050406030204" pitchFamily="18" charset="0"/>
                            <a:ea typeface="Cambria Math" panose="02040503050406030204" pitchFamily="18" charset="0"/>
                          </a:rPr>
                          <m:t> ; 0,</m:t>
                        </m:r>
                        <m:sSup>
                          <m:sSupPr>
                            <m:ctrlPr>
                              <a:rPr lang="en-IN" b="0" i="1" dirty="0" smtClean="0">
                                <a:latin typeface="Cambria Math" panose="02040503050406030204" pitchFamily="18" charset="0"/>
                                <a:ea typeface="Cambria Math" panose="02040503050406030204" pitchFamily="18" charset="0"/>
                              </a:rPr>
                            </m:ctrlPr>
                          </m:sSupPr>
                          <m:e>
                            <m:r>
                              <a:rPr lang="en-IN" b="0" i="1" dirty="0" smtClean="0">
                                <a:latin typeface="Cambria Math" panose="02040503050406030204" pitchFamily="18" charset="0"/>
                                <a:ea typeface="Cambria Math" panose="02040503050406030204" pitchFamily="18" charset="0"/>
                              </a:rPr>
                              <m:t>𝜎</m:t>
                            </m:r>
                          </m:e>
                          <m:sup>
                            <m:r>
                              <a:rPr lang="en-IN" b="0" i="1" dirty="0" smtClean="0">
                                <a:latin typeface="Cambria Math" panose="02040503050406030204" pitchFamily="18" charset="0"/>
                                <a:ea typeface="Cambria Math" panose="02040503050406030204" pitchFamily="18" charset="0"/>
                              </a:rPr>
                              <m:t>2</m:t>
                            </m:r>
                          </m:sup>
                        </m:sSup>
                      </m:e>
                    </m:d>
                    <m:r>
                      <a:rPr lang="en-IN" b="0" i="1" dirty="0" smtClean="0">
                        <a:latin typeface="Cambria Math" panose="02040503050406030204" pitchFamily="18" charset="0"/>
                        <a:ea typeface="Cambria Math" panose="02040503050406030204" pitchFamily="18" charset="0"/>
                      </a:rPr>
                      <m:t>=</m:t>
                    </m:r>
                    <m:f>
                      <m:fPr>
                        <m:ctrlPr>
                          <a:rPr lang="en-IN" b="0" i="1" dirty="0" smtClean="0">
                            <a:latin typeface="Cambria Math" panose="02040503050406030204" pitchFamily="18" charset="0"/>
                            <a:ea typeface="Cambria Math" panose="02040503050406030204" pitchFamily="18" charset="0"/>
                          </a:rPr>
                        </m:ctrlPr>
                      </m:fPr>
                      <m:num>
                        <m:r>
                          <a:rPr lang="en-IN" b="0" i="1" dirty="0" smtClean="0">
                            <a:latin typeface="Cambria Math" panose="02040503050406030204" pitchFamily="18" charset="0"/>
                            <a:ea typeface="Cambria Math" panose="02040503050406030204" pitchFamily="18" charset="0"/>
                          </a:rPr>
                          <m:t>1</m:t>
                        </m:r>
                      </m:num>
                      <m:den>
                        <m:rad>
                          <m:radPr>
                            <m:degHide m:val="on"/>
                            <m:ctrlPr>
                              <a:rPr lang="en-IN" b="0" i="1" dirty="0" smtClean="0">
                                <a:latin typeface="Cambria Math" panose="02040503050406030204" pitchFamily="18" charset="0"/>
                                <a:ea typeface="Cambria Math" panose="02040503050406030204" pitchFamily="18" charset="0"/>
                              </a:rPr>
                            </m:ctrlPr>
                          </m:radPr>
                          <m:deg/>
                          <m:e>
                            <m:r>
                              <a:rPr lang="en-IN" b="0" i="1" dirty="0" smtClean="0">
                                <a:latin typeface="Cambria Math" panose="02040503050406030204" pitchFamily="18" charset="0"/>
                                <a:ea typeface="Cambria Math" panose="02040503050406030204" pitchFamily="18" charset="0"/>
                              </a:rPr>
                              <m:t>2</m:t>
                            </m:r>
                            <m:r>
                              <a:rPr lang="en-IN" b="0" i="1" dirty="0" smtClean="0">
                                <a:latin typeface="Cambria Math" panose="02040503050406030204" pitchFamily="18" charset="0"/>
                                <a:ea typeface="Cambria Math" panose="02040503050406030204" pitchFamily="18" charset="0"/>
                              </a:rPr>
                              <m:t>𝜋</m:t>
                            </m:r>
                            <m:sSup>
                              <m:sSupPr>
                                <m:ctrlPr>
                                  <a:rPr lang="en-IN" b="0" i="1" dirty="0" smtClean="0">
                                    <a:latin typeface="Cambria Math" panose="02040503050406030204" pitchFamily="18" charset="0"/>
                                    <a:ea typeface="Cambria Math" panose="02040503050406030204" pitchFamily="18" charset="0"/>
                                  </a:rPr>
                                </m:ctrlPr>
                              </m:sSupPr>
                              <m:e>
                                <m:r>
                                  <a:rPr lang="en-IN" b="0" i="1" dirty="0" smtClean="0">
                                    <a:latin typeface="Cambria Math" panose="02040503050406030204" pitchFamily="18" charset="0"/>
                                    <a:ea typeface="Cambria Math" panose="02040503050406030204" pitchFamily="18" charset="0"/>
                                  </a:rPr>
                                  <m:t>𝜎</m:t>
                                </m:r>
                              </m:e>
                              <m:sup>
                                <m:r>
                                  <a:rPr lang="en-IN" b="0" i="1" dirty="0" smtClean="0">
                                    <a:latin typeface="Cambria Math" panose="02040503050406030204" pitchFamily="18" charset="0"/>
                                    <a:ea typeface="Cambria Math" panose="02040503050406030204" pitchFamily="18" charset="0"/>
                                  </a:rPr>
                                  <m:t>2</m:t>
                                </m:r>
                              </m:sup>
                            </m:sSup>
                          </m:e>
                        </m:rad>
                      </m:den>
                    </m:f>
                    <m:func>
                      <m:funcPr>
                        <m:ctrlPr>
                          <a:rPr lang="en-IN" b="0" i="1" dirty="0" smtClean="0">
                            <a:latin typeface="Cambria Math" panose="02040503050406030204" pitchFamily="18" charset="0"/>
                            <a:ea typeface="Cambria Math" panose="02040503050406030204" pitchFamily="18" charset="0"/>
                          </a:rPr>
                        </m:ctrlPr>
                      </m:funcPr>
                      <m:fName>
                        <m:r>
                          <m:rPr>
                            <m:sty m:val="p"/>
                          </m:rPr>
                          <a:rPr lang="en-IN" b="0" i="0" dirty="0" smtClean="0">
                            <a:latin typeface="Cambria Math" panose="02040503050406030204" pitchFamily="18" charset="0"/>
                            <a:ea typeface="Cambria Math" panose="02040503050406030204" pitchFamily="18" charset="0"/>
                          </a:rPr>
                          <m:t>exp</m:t>
                        </m:r>
                      </m:fName>
                      <m:e>
                        <m:d>
                          <m:dPr>
                            <m:ctrlPr>
                              <a:rPr lang="en-IN" b="0" i="1" dirty="0" smtClean="0">
                                <a:latin typeface="Cambria Math" panose="02040503050406030204" pitchFamily="18" charset="0"/>
                                <a:ea typeface="Cambria Math" panose="02040503050406030204" pitchFamily="18" charset="0"/>
                              </a:rPr>
                            </m:ctrlPr>
                          </m:dPr>
                          <m:e>
                            <m:r>
                              <a:rPr lang="en-IN" b="0" i="1" dirty="0" smtClean="0">
                                <a:latin typeface="Cambria Math" panose="02040503050406030204" pitchFamily="18" charset="0"/>
                                <a:ea typeface="Cambria Math" panose="02040503050406030204" pitchFamily="18" charset="0"/>
                              </a:rPr>
                              <m:t>−</m:t>
                            </m:r>
                            <m:f>
                              <m:fPr>
                                <m:ctrlPr>
                                  <a:rPr lang="en-IN" b="0" i="1" dirty="0" smtClean="0">
                                    <a:latin typeface="Cambria Math" panose="02040503050406030204" pitchFamily="18" charset="0"/>
                                    <a:ea typeface="Cambria Math" panose="02040503050406030204" pitchFamily="18" charset="0"/>
                                  </a:rPr>
                                </m:ctrlPr>
                              </m:fPr>
                              <m:num>
                                <m:sSup>
                                  <m:sSupPr>
                                    <m:ctrlPr>
                                      <a:rPr lang="en-IN" b="0" i="1" dirty="0" smtClean="0">
                                        <a:latin typeface="Cambria Math" panose="02040503050406030204" pitchFamily="18" charset="0"/>
                                        <a:ea typeface="Cambria Math" panose="02040503050406030204" pitchFamily="18" charset="0"/>
                                      </a:rPr>
                                    </m:ctrlPr>
                                  </m:sSupPr>
                                  <m:e>
                                    <m:r>
                                      <a:rPr lang="en-IN" b="0" i="1" dirty="0" smtClean="0">
                                        <a:latin typeface="Cambria Math" panose="02040503050406030204" pitchFamily="18" charset="0"/>
                                        <a:ea typeface="Cambria Math" panose="02040503050406030204" pitchFamily="18" charset="0"/>
                                      </a:rPr>
                                      <m:t>𝜇</m:t>
                                    </m:r>
                                  </m:e>
                                  <m:sup>
                                    <m:r>
                                      <a:rPr lang="en-IN" b="0" i="1" dirty="0" smtClean="0">
                                        <a:latin typeface="Cambria Math" panose="02040503050406030204" pitchFamily="18" charset="0"/>
                                        <a:ea typeface="Cambria Math" panose="02040503050406030204" pitchFamily="18" charset="0"/>
                                      </a:rPr>
                                      <m:t>2</m:t>
                                    </m:r>
                                  </m:sup>
                                </m:sSup>
                              </m:num>
                              <m:den>
                                <m:r>
                                  <a:rPr lang="en-IN" b="0" i="1" dirty="0" smtClean="0">
                                    <a:latin typeface="Cambria Math" panose="02040503050406030204" pitchFamily="18" charset="0"/>
                                    <a:ea typeface="Cambria Math" panose="02040503050406030204" pitchFamily="18" charset="0"/>
                                  </a:rPr>
                                  <m:t>2</m:t>
                                </m:r>
                                <m:sSup>
                                  <m:sSupPr>
                                    <m:ctrlPr>
                                      <a:rPr lang="en-IN" b="0" i="1" dirty="0" smtClean="0">
                                        <a:latin typeface="Cambria Math" panose="02040503050406030204" pitchFamily="18" charset="0"/>
                                        <a:ea typeface="Cambria Math" panose="02040503050406030204" pitchFamily="18" charset="0"/>
                                      </a:rPr>
                                    </m:ctrlPr>
                                  </m:sSupPr>
                                  <m:e>
                                    <m:r>
                                      <a:rPr lang="en-IN" b="0" i="1" dirty="0" smtClean="0">
                                        <a:latin typeface="Cambria Math" panose="02040503050406030204" pitchFamily="18" charset="0"/>
                                        <a:ea typeface="Cambria Math" panose="02040503050406030204" pitchFamily="18" charset="0"/>
                                      </a:rPr>
                                      <m:t>𝜎</m:t>
                                    </m:r>
                                  </m:e>
                                  <m:sup>
                                    <m:r>
                                      <a:rPr lang="en-IN" b="0" i="1" dirty="0" smtClean="0">
                                        <a:latin typeface="Cambria Math" panose="02040503050406030204" pitchFamily="18" charset="0"/>
                                        <a:ea typeface="Cambria Math" panose="02040503050406030204" pitchFamily="18" charset="0"/>
                                      </a:rPr>
                                      <m:t>2</m:t>
                                    </m:r>
                                  </m:sup>
                                </m:sSup>
                              </m:den>
                            </m:f>
                          </m:e>
                        </m:d>
                      </m:e>
                    </m:func>
                  </m:oMath>
                </a14:m>
                <a:endParaRPr lang="en-IN" dirty="0" smtClean="0"/>
              </a:p>
              <a:p>
                <a:r>
                  <a:rPr lang="en-IN" dirty="0" smtClean="0"/>
                  <a:t>MAP: </a:t>
                </a:r>
                <a14:m>
                  <m:oMath xmlns:m="http://schemas.openxmlformats.org/officeDocument/2006/math">
                    <m:func>
                      <m:funcPr>
                        <m:ctrlPr>
                          <a:rPr lang="en-IN" i="1">
                            <a:latin typeface="Cambria Math" panose="02040503050406030204" pitchFamily="18" charset="0"/>
                          </a:rPr>
                        </m:ctrlPr>
                      </m:funcPr>
                      <m:fName>
                        <m:r>
                          <m:rPr>
                            <m:sty m:val="p"/>
                          </m:rPr>
                          <a:rPr lang="en-IN">
                            <a:latin typeface="Cambria Math" panose="02040503050406030204" pitchFamily="18" charset="0"/>
                          </a:rPr>
                          <m:t>arg</m:t>
                        </m:r>
                      </m:fName>
                      <m:e>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a:latin typeface="Cambria Math" panose="02040503050406030204" pitchFamily="18" charset="0"/>
                                  </a:rPr>
                                  <m:t>min</m:t>
                                </m:r>
                              </m:e>
                              <m:lim>
                                <m:r>
                                  <a:rPr lang="en-IN" i="1">
                                    <a:latin typeface="Cambria Math" panose="02040503050406030204" pitchFamily="18" charset="0"/>
                                  </a:rPr>
                                  <m:t>𝜇</m:t>
                                </m:r>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ℝ</m:t>
                                </m:r>
                              </m:lim>
                            </m:limLow>
                          </m:fName>
                          <m:e>
                            <m:r>
                              <a:rPr lang="en-IN" i="1" dirty="0">
                                <a:latin typeface="Cambria Math" panose="02040503050406030204" pitchFamily="18" charset="0"/>
                                <a:ea typeface="Cambria Math" panose="02040503050406030204" pitchFamily="18" charset="0"/>
                              </a:rPr>
                              <m:t>−</m:t>
                            </m:r>
                            <m:func>
                              <m:funcPr>
                                <m:ctrlPr>
                                  <a:rPr lang="en-IN" i="1" dirty="0">
                                    <a:latin typeface="Cambria Math" panose="02040503050406030204" pitchFamily="18" charset="0"/>
                                    <a:ea typeface="Cambria Math" panose="02040503050406030204" pitchFamily="18" charset="0"/>
                                  </a:rPr>
                                </m:ctrlPr>
                              </m:funcPr>
                              <m:fName>
                                <m:r>
                                  <m:rPr>
                                    <m:sty m:val="p"/>
                                  </m:rPr>
                                  <a:rPr lang="en-IN" dirty="0">
                                    <a:latin typeface="Cambria Math" panose="02040503050406030204" pitchFamily="18" charset="0"/>
                                    <a:ea typeface="Cambria Math" panose="02040503050406030204" pitchFamily="18" charset="0"/>
                                  </a:rPr>
                                  <m:t>ln</m:t>
                                </m:r>
                              </m:fName>
                              <m:e>
                                <m:r>
                                  <a:rPr lang="en-IN" i="1" dirty="0">
                                    <a:latin typeface="Cambria Math" panose="02040503050406030204" pitchFamily="18" charset="0"/>
                                    <a:ea typeface="Cambria Math" panose="02040503050406030204" pitchFamily="18" charset="0"/>
                                  </a:rPr>
                                  <m:t>ℙ</m:t>
                                </m:r>
                                <m:d>
                                  <m:dPr>
                                    <m:begChr m:val="["/>
                                    <m:endChr m:val="]"/>
                                    <m:ctrlPr>
                                      <a:rPr lang="en-IN" i="1" dirty="0">
                                        <a:latin typeface="Cambria Math" panose="02040503050406030204" pitchFamily="18" charset="0"/>
                                        <a:ea typeface="Cambria Math" panose="02040503050406030204" pitchFamily="18" charset="0"/>
                                      </a:rPr>
                                    </m:ctrlPr>
                                  </m:dPr>
                                  <m:e>
                                    <m:r>
                                      <a:rPr lang="en-IN" i="1" dirty="0">
                                        <a:latin typeface="Cambria Math" panose="02040503050406030204" pitchFamily="18" charset="0"/>
                                        <a:ea typeface="Cambria Math" panose="02040503050406030204" pitchFamily="18" charset="0"/>
                                      </a:rPr>
                                      <m:t>𝜇</m:t>
                                    </m:r>
                                  </m:e>
                                </m:d>
                              </m:e>
                            </m:func>
                            <m:r>
                              <a:rPr lang="en-IN" i="1" dirty="0">
                                <a:latin typeface="Cambria Math" panose="02040503050406030204" pitchFamily="18" charset="0"/>
                                <a:ea typeface="Cambria Math" panose="02040503050406030204" pitchFamily="18" charset="0"/>
                              </a:rPr>
                              <m:t>+</m:t>
                            </m:r>
                            <m:f>
                              <m:fPr>
                                <m:ctrlPr>
                                  <a:rPr lang="en-IN" i="1" dirty="0">
                                    <a:latin typeface="Cambria Math" panose="02040503050406030204" pitchFamily="18" charset="0"/>
                                    <a:ea typeface="Cambria Math" panose="02040503050406030204" pitchFamily="18" charset="0"/>
                                  </a:rPr>
                                </m:ctrlPr>
                              </m:fPr>
                              <m:num>
                                <m:r>
                                  <a:rPr lang="en-IN" i="1" dirty="0">
                                    <a:latin typeface="Cambria Math" panose="02040503050406030204" pitchFamily="18" charset="0"/>
                                    <a:ea typeface="Cambria Math" panose="02040503050406030204" pitchFamily="18" charset="0"/>
                                  </a:rPr>
                                  <m:t>1</m:t>
                                </m:r>
                              </m:num>
                              <m:den>
                                <m:r>
                                  <a:rPr lang="en-IN" i="1" dirty="0">
                                    <a:latin typeface="Cambria Math" panose="02040503050406030204" pitchFamily="18" charset="0"/>
                                    <a:ea typeface="Cambria Math" panose="02040503050406030204" pitchFamily="18" charset="0"/>
                                  </a:rPr>
                                  <m:t>2</m:t>
                                </m:r>
                              </m:den>
                            </m:f>
                            <m:nary>
                              <m:naryPr>
                                <m:chr m:val="∑"/>
                                <m:limLoc m:val="subSup"/>
                                <m:ctrlPr>
                                  <a:rPr lang="en-IN" i="1">
                                    <a:latin typeface="Cambria Math" panose="02040503050406030204" pitchFamily="18" charset="0"/>
                                  </a:rPr>
                                </m:ctrlPr>
                              </m:naryPr>
                              <m:sub>
                                <m:r>
                                  <m:rPr>
                                    <m:brk m:alnAt="25"/>
                                  </m:rPr>
                                  <a:rPr lang="en-IN" i="1">
                                    <a:latin typeface="Cambria Math" panose="02040503050406030204" pitchFamily="18" charset="0"/>
                                  </a:rPr>
                                  <m:t>𝑖</m:t>
                                </m:r>
                                <m:r>
                                  <a:rPr lang="en-IN" i="1">
                                    <a:latin typeface="Cambria Math" panose="02040503050406030204" pitchFamily="18" charset="0"/>
                                  </a:rPr>
                                  <m:t>=1</m:t>
                                </m:r>
                              </m:sub>
                              <m:sup>
                                <m:r>
                                  <a:rPr lang="en-IN" i="1">
                                    <a:latin typeface="Cambria Math" panose="02040503050406030204" pitchFamily="18" charset="0"/>
                                  </a:rPr>
                                  <m:t>𝑛</m:t>
                                </m:r>
                              </m:sup>
                              <m:e>
                                <m:sSup>
                                  <m:sSupPr>
                                    <m:ctrlPr>
                                      <a:rPr lang="en-IN" i="1">
                                        <a:latin typeface="Cambria Math" panose="02040503050406030204" pitchFamily="18" charset="0"/>
                                        <a:ea typeface="Cambria Math" panose="02040503050406030204" pitchFamily="18" charset="0"/>
                                      </a:rPr>
                                    </m:ctrlPr>
                                  </m:sSupPr>
                                  <m:e>
                                    <m:d>
                                      <m:dPr>
                                        <m:ctrlPr>
                                          <a:rPr lang="en-IN" i="1">
                                            <a:latin typeface="Cambria Math" panose="02040503050406030204" pitchFamily="18" charset="0"/>
                                            <a:ea typeface="Cambria Math" panose="02040503050406030204" pitchFamily="18" charset="0"/>
                                          </a:rPr>
                                        </m:ctrlPr>
                                      </m:dPr>
                                      <m:e>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i="1">
                                                <a:latin typeface="Cambria Math" panose="02040503050406030204" pitchFamily="18" charset="0"/>
                                                <a:ea typeface="Cambria Math" panose="02040503050406030204" pitchFamily="18" charset="0"/>
                                              </a:rPr>
                                              <m:t>𝑖</m:t>
                                            </m:r>
                                          </m:sub>
                                        </m:sSub>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𝜇</m:t>
                                        </m:r>
                                      </m:e>
                                    </m:d>
                                  </m:e>
                                  <m:sup>
                                    <m:r>
                                      <a:rPr lang="en-IN" i="1">
                                        <a:latin typeface="Cambria Math" panose="02040503050406030204" pitchFamily="18" charset="0"/>
                                        <a:ea typeface="Cambria Math" panose="02040503050406030204" pitchFamily="18" charset="0"/>
                                      </a:rPr>
                                      <m:t>2</m:t>
                                    </m:r>
                                  </m:sup>
                                </m:sSup>
                              </m:e>
                            </m:nary>
                          </m:e>
                        </m:func>
                      </m:e>
                    </m:func>
                  </m:oMath>
                </a14:m>
                <a:endParaRPr lang="en-IN" i="1" dirty="0" smtClean="0">
                  <a:latin typeface="Cambria Math" panose="02040503050406030204" pitchFamily="18" charset="0"/>
                  <a:ea typeface="Cambria Math" panose="02040503050406030204" pitchFamily="18" charset="0"/>
                </a:endParaRPr>
              </a:p>
              <a:p>
                <a14:m>
                  <m:oMath xmlns:m="http://schemas.openxmlformats.org/officeDocument/2006/math">
                    <m:r>
                      <a:rPr lang="en-IN" b="0" i="1" smtClean="0">
                        <a:latin typeface="Cambria Math" panose="02040503050406030204" pitchFamily="18" charset="0"/>
                      </a:rPr>
                      <m:t>=</m:t>
                    </m:r>
                    <m:func>
                      <m:funcPr>
                        <m:ctrlPr>
                          <a:rPr lang="en-IN" i="1">
                            <a:latin typeface="Cambria Math" panose="02040503050406030204" pitchFamily="18" charset="0"/>
                          </a:rPr>
                        </m:ctrlPr>
                      </m:funcPr>
                      <m:fName>
                        <m:r>
                          <m:rPr>
                            <m:sty m:val="p"/>
                          </m:rPr>
                          <a:rPr lang="en-IN">
                            <a:latin typeface="Cambria Math" panose="02040503050406030204" pitchFamily="18" charset="0"/>
                          </a:rPr>
                          <m:t>arg</m:t>
                        </m:r>
                      </m:fName>
                      <m:e>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a:latin typeface="Cambria Math" panose="02040503050406030204" pitchFamily="18" charset="0"/>
                                  </a:rPr>
                                  <m:t>min</m:t>
                                </m:r>
                              </m:e>
                              <m:lim>
                                <m:r>
                                  <a:rPr lang="en-IN" i="1">
                                    <a:latin typeface="Cambria Math" panose="02040503050406030204" pitchFamily="18" charset="0"/>
                                  </a:rPr>
                                  <m:t>𝜇</m:t>
                                </m:r>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ℝ</m:t>
                                </m:r>
                              </m:lim>
                            </m:limLow>
                          </m:fName>
                          <m:e>
                            <m:f>
                              <m:fPr>
                                <m:ctrlPr>
                                  <a:rPr lang="en-IN" i="1" dirty="0">
                                    <a:latin typeface="Cambria Math" panose="02040503050406030204" pitchFamily="18" charset="0"/>
                                    <a:ea typeface="Cambria Math" panose="02040503050406030204" pitchFamily="18" charset="0"/>
                                  </a:rPr>
                                </m:ctrlPr>
                              </m:fPr>
                              <m:num>
                                <m:sSup>
                                  <m:sSupPr>
                                    <m:ctrlPr>
                                      <a:rPr lang="en-IN" i="1" dirty="0">
                                        <a:latin typeface="Cambria Math" panose="02040503050406030204" pitchFamily="18" charset="0"/>
                                        <a:ea typeface="Cambria Math" panose="02040503050406030204" pitchFamily="18" charset="0"/>
                                      </a:rPr>
                                    </m:ctrlPr>
                                  </m:sSupPr>
                                  <m:e>
                                    <m:r>
                                      <a:rPr lang="en-IN" i="1" dirty="0">
                                        <a:latin typeface="Cambria Math" panose="02040503050406030204" pitchFamily="18" charset="0"/>
                                        <a:ea typeface="Cambria Math" panose="02040503050406030204" pitchFamily="18" charset="0"/>
                                      </a:rPr>
                                      <m:t>𝜇</m:t>
                                    </m:r>
                                  </m:e>
                                  <m:sup>
                                    <m:r>
                                      <a:rPr lang="en-IN" i="1" dirty="0">
                                        <a:latin typeface="Cambria Math" panose="02040503050406030204" pitchFamily="18" charset="0"/>
                                        <a:ea typeface="Cambria Math" panose="02040503050406030204" pitchFamily="18" charset="0"/>
                                      </a:rPr>
                                      <m:t>2</m:t>
                                    </m:r>
                                  </m:sup>
                                </m:sSup>
                              </m:num>
                              <m:den>
                                <m:sSup>
                                  <m:sSupPr>
                                    <m:ctrlPr>
                                      <a:rPr lang="en-IN" i="1" dirty="0">
                                        <a:latin typeface="Cambria Math" panose="02040503050406030204" pitchFamily="18" charset="0"/>
                                        <a:ea typeface="Cambria Math" panose="02040503050406030204" pitchFamily="18" charset="0"/>
                                      </a:rPr>
                                    </m:ctrlPr>
                                  </m:sSupPr>
                                  <m:e>
                                    <m:r>
                                      <a:rPr lang="en-IN" b="0" i="1" dirty="0" smtClean="0">
                                        <a:latin typeface="Cambria Math" panose="02040503050406030204" pitchFamily="18" charset="0"/>
                                        <a:ea typeface="Cambria Math" panose="02040503050406030204" pitchFamily="18" charset="0"/>
                                      </a:rPr>
                                      <m:t>2</m:t>
                                    </m:r>
                                    <m:r>
                                      <a:rPr lang="en-IN" i="1" dirty="0">
                                        <a:latin typeface="Cambria Math" panose="02040503050406030204" pitchFamily="18" charset="0"/>
                                        <a:ea typeface="Cambria Math" panose="02040503050406030204" pitchFamily="18" charset="0"/>
                                      </a:rPr>
                                      <m:t>𝜎</m:t>
                                    </m:r>
                                  </m:e>
                                  <m:sup>
                                    <m:r>
                                      <a:rPr lang="en-IN" i="1" dirty="0">
                                        <a:latin typeface="Cambria Math" panose="02040503050406030204" pitchFamily="18" charset="0"/>
                                        <a:ea typeface="Cambria Math" panose="02040503050406030204" pitchFamily="18" charset="0"/>
                                      </a:rPr>
                                      <m:t>2</m:t>
                                    </m:r>
                                  </m:sup>
                                </m:sSup>
                              </m:den>
                            </m:f>
                            <m:r>
                              <a:rPr lang="en-IN" i="1" dirty="0">
                                <a:latin typeface="Cambria Math" panose="02040503050406030204" pitchFamily="18" charset="0"/>
                                <a:ea typeface="Cambria Math" panose="02040503050406030204" pitchFamily="18" charset="0"/>
                              </a:rPr>
                              <m:t>+</m:t>
                            </m:r>
                            <m:f>
                              <m:fPr>
                                <m:ctrlPr>
                                  <a:rPr lang="en-IN" b="0" i="1" dirty="0" smtClean="0">
                                    <a:latin typeface="Cambria Math" panose="02040503050406030204" pitchFamily="18" charset="0"/>
                                    <a:ea typeface="Cambria Math" panose="02040503050406030204" pitchFamily="18" charset="0"/>
                                  </a:rPr>
                                </m:ctrlPr>
                              </m:fPr>
                              <m:num>
                                <m:r>
                                  <a:rPr lang="en-IN" b="0" i="1" dirty="0" smtClean="0">
                                    <a:latin typeface="Cambria Math" panose="02040503050406030204" pitchFamily="18" charset="0"/>
                                    <a:ea typeface="Cambria Math" panose="02040503050406030204" pitchFamily="18" charset="0"/>
                                  </a:rPr>
                                  <m:t>1</m:t>
                                </m:r>
                              </m:num>
                              <m:den>
                                <m:r>
                                  <a:rPr lang="en-IN" b="0" i="1" dirty="0" smtClean="0">
                                    <a:latin typeface="Cambria Math" panose="02040503050406030204" pitchFamily="18" charset="0"/>
                                    <a:ea typeface="Cambria Math" panose="02040503050406030204" pitchFamily="18" charset="0"/>
                                  </a:rPr>
                                  <m:t>2</m:t>
                                </m:r>
                              </m:den>
                            </m:f>
                            <m:nary>
                              <m:naryPr>
                                <m:chr m:val="∑"/>
                                <m:limLoc m:val="subSup"/>
                                <m:ctrlPr>
                                  <a:rPr lang="en-IN" i="1">
                                    <a:latin typeface="Cambria Math" panose="02040503050406030204" pitchFamily="18" charset="0"/>
                                  </a:rPr>
                                </m:ctrlPr>
                              </m:naryPr>
                              <m:sub>
                                <m:r>
                                  <m:rPr>
                                    <m:brk m:alnAt="25"/>
                                  </m:rPr>
                                  <a:rPr lang="en-IN" i="1">
                                    <a:latin typeface="Cambria Math" panose="02040503050406030204" pitchFamily="18" charset="0"/>
                                  </a:rPr>
                                  <m:t>𝑖</m:t>
                                </m:r>
                                <m:r>
                                  <a:rPr lang="en-IN" i="1">
                                    <a:latin typeface="Cambria Math" panose="02040503050406030204" pitchFamily="18" charset="0"/>
                                  </a:rPr>
                                  <m:t>=1</m:t>
                                </m:r>
                              </m:sub>
                              <m:sup>
                                <m:r>
                                  <a:rPr lang="en-IN" i="1">
                                    <a:latin typeface="Cambria Math" panose="02040503050406030204" pitchFamily="18" charset="0"/>
                                  </a:rPr>
                                  <m:t>𝑛</m:t>
                                </m:r>
                              </m:sup>
                              <m:e>
                                <m:sSup>
                                  <m:sSupPr>
                                    <m:ctrlPr>
                                      <a:rPr lang="en-IN" i="1">
                                        <a:latin typeface="Cambria Math" panose="02040503050406030204" pitchFamily="18" charset="0"/>
                                        <a:ea typeface="Cambria Math" panose="02040503050406030204" pitchFamily="18" charset="0"/>
                                      </a:rPr>
                                    </m:ctrlPr>
                                  </m:sSupPr>
                                  <m:e>
                                    <m:d>
                                      <m:dPr>
                                        <m:ctrlPr>
                                          <a:rPr lang="en-IN" i="1">
                                            <a:latin typeface="Cambria Math" panose="02040503050406030204" pitchFamily="18" charset="0"/>
                                            <a:ea typeface="Cambria Math" panose="02040503050406030204" pitchFamily="18" charset="0"/>
                                          </a:rPr>
                                        </m:ctrlPr>
                                      </m:dPr>
                                      <m:e>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i="1">
                                                <a:latin typeface="Cambria Math" panose="02040503050406030204" pitchFamily="18" charset="0"/>
                                                <a:ea typeface="Cambria Math" panose="02040503050406030204" pitchFamily="18" charset="0"/>
                                              </a:rPr>
                                              <m:t>𝑖</m:t>
                                            </m:r>
                                          </m:sub>
                                        </m:sSub>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𝜇</m:t>
                                        </m:r>
                                      </m:e>
                                    </m:d>
                                  </m:e>
                                  <m:sup>
                                    <m:r>
                                      <a:rPr lang="en-IN" i="1">
                                        <a:latin typeface="Cambria Math" panose="02040503050406030204" pitchFamily="18" charset="0"/>
                                        <a:ea typeface="Cambria Math" panose="02040503050406030204" pitchFamily="18" charset="0"/>
                                      </a:rPr>
                                      <m:t>2</m:t>
                                    </m:r>
                                  </m:sup>
                                </m:sSup>
                              </m:e>
                            </m:nary>
                          </m:e>
                        </m:func>
                      </m:e>
                    </m:func>
                    <m:r>
                      <a:rPr lang="en-IN" b="0" i="1" smtClean="0">
                        <a:latin typeface="Cambria Math" panose="02040503050406030204" pitchFamily="18" charset="0"/>
                        <a:ea typeface="Cambria Math" panose="02040503050406030204" pitchFamily="18" charset="0"/>
                      </a:rPr>
                      <m:t>=</m:t>
                    </m:r>
                    <m:func>
                      <m:funcPr>
                        <m:ctrlPr>
                          <a:rPr lang="en-IN" i="1">
                            <a:latin typeface="Cambria Math" panose="02040503050406030204" pitchFamily="18" charset="0"/>
                          </a:rPr>
                        </m:ctrlPr>
                      </m:funcPr>
                      <m:fName>
                        <m:r>
                          <m:rPr>
                            <m:sty m:val="p"/>
                          </m:rPr>
                          <a:rPr lang="en-IN">
                            <a:latin typeface="Cambria Math" panose="02040503050406030204" pitchFamily="18" charset="0"/>
                          </a:rPr>
                          <m:t>arg</m:t>
                        </m:r>
                      </m:fName>
                      <m:e>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a:latin typeface="Cambria Math" panose="02040503050406030204" pitchFamily="18" charset="0"/>
                                  </a:rPr>
                                  <m:t>min</m:t>
                                </m:r>
                              </m:e>
                              <m:lim>
                                <m:r>
                                  <a:rPr lang="en-IN" i="1">
                                    <a:latin typeface="Cambria Math" panose="02040503050406030204" pitchFamily="18" charset="0"/>
                                  </a:rPr>
                                  <m:t>𝜇</m:t>
                                </m:r>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ℝ</m:t>
                                </m:r>
                              </m:lim>
                            </m:limLow>
                          </m:fName>
                          <m:e>
                            <m:f>
                              <m:fPr>
                                <m:ctrlPr>
                                  <a:rPr lang="en-IN" i="1" dirty="0">
                                    <a:latin typeface="Cambria Math" panose="02040503050406030204" pitchFamily="18" charset="0"/>
                                    <a:ea typeface="Cambria Math" panose="02040503050406030204" pitchFamily="18" charset="0"/>
                                  </a:rPr>
                                </m:ctrlPr>
                              </m:fPr>
                              <m:num>
                                <m:sSup>
                                  <m:sSupPr>
                                    <m:ctrlPr>
                                      <a:rPr lang="en-IN" i="1" dirty="0">
                                        <a:latin typeface="Cambria Math" panose="02040503050406030204" pitchFamily="18" charset="0"/>
                                        <a:ea typeface="Cambria Math" panose="02040503050406030204" pitchFamily="18" charset="0"/>
                                      </a:rPr>
                                    </m:ctrlPr>
                                  </m:sSupPr>
                                  <m:e>
                                    <m:r>
                                      <a:rPr lang="en-IN" i="1" dirty="0">
                                        <a:latin typeface="Cambria Math" panose="02040503050406030204" pitchFamily="18" charset="0"/>
                                        <a:ea typeface="Cambria Math" panose="02040503050406030204" pitchFamily="18" charset="0"/>
                                      </a:rPr>
                                      <m:t>𝜇</m:t>
                                    </m:r>
                                  </m:e>
                                  <m:sup>
                                    <m:r>
                                      <a:rPr lang="en-IN" i="1" dirty="0">
                                        <a:latin typeface="Cambria Math" panose="02040503050406030204" pitchFamily="18" charset="0"/>
                                        <a:ea typeface="Cambria Math" panose="02040503050406030204" pitchFamily="18" charset="0"/>
                                      </a:rPr>
                                      <m:t>2</m:t>
                                    </m:r>
                                  </m:sup>
                                </m:sSup>
                              </m:num>
                              <m:den>
                                <m:sSup>
                                  <m:sSupPr>
                                    <m:ctrlPr>
                                      <a:rPr lang="en-IN" i="1" dirty="0">
                                        <a:latin typeface="Cambria Math" panose="02040503050406030204" pitchFamily="18" charset="0"/>
                                        <a:ea typeface="Cambria Math" panose="02040503050406030204" pitchFamily="18" charset="0"/>
                                      </a:rPr>
                                    </m:ctrlPr>
                                  </m:sSupPr>
                                  <m:e>
                                    <m:r>
                                      <a:rPr lang="en-IN" i="1" dirty="0">
                                        <a:latin typeface="Cambria Math" panose="02040503050406030204" pitchFamily="18" charset="0"/>
                                        <a:ea typeface="Cambria Math" panose="02040503050406030204" pitchFamily="18" charset="0"/>
                                      </a:rPr>
                                      <m:t>𝜎</m:t>
                                    </m:r>
                                  </m:e>
                                  <m:sup>
                                    <m:r>
                                      <a:rPr lang="en-IN" i="1" dirty="0">
                                        <a:latin typeface="Cambria Math" panose="02040503050406030204" pitchFamily="18" charset="0"/>
                                        <a:ea typeface="Cambria Math" panose="02040503050406030204" pitchFamily="18" charset="0"/>
                                      </a:rPr>
                                      <m:t>2</m:t>
                                    </m:r>
                                  </m:sup>
                                </m:sSup>
                              </m:den>
                            </m:f>
                            <m:r>
                              <a:rPr lang="en-IN" i="1" dirty="0">
                                <a:latin typeface="Cambria Math" panose="02040503050406030204" pitchFamily="18" charset="0"/>
                                <a:ea typeface="Cambria Math" panose="02040503050406030204" pitchFamily="18" charset="0"/>
                              </a:rPr>
                              <m:t>+</m:t>
                            </m:r>
                            <m:nary>
                              <m:naryPr>
                                <m:chr m:val="∑"/>
                                <m:limLoc m:val="subSup"/>
                                <m:ctrlPr>
                                  <a:rPr lang="en-IN" i="1">
                                    <a:latin typeface="Cambria Math" panose="02040503050406030204" pitchFamily="18" charset="0"/>
                                  </a:rPr>
                                </m:ctrlPr>
                              </m:naryPr>
                              <m:sub>
                                <m:r>
                                  <m:rPr>
                                    <m:brk m:alnAt="25"/>
                                  </m:rPr>
                                  <a:rPr lang="en-IN" i="1">
                                    <a:latin typeface="Cambria Math" panose="02040503050406030204" pitchFamily="18" charset="0"/>
                                  </a:rPr>
                                  <m:t>𝑖</m:t>
                                </m:r>
                                <m:r>
                                  <a:rPr lang="en-IN" i="1">
                                    <a:latin typeface="Cambria Math" panose="02040503050406030204" pitchFamily="18" charset="0"/>
                                  </a:rPr>
                                  <m:t>=1</m:t>
                                </m:r>
                              </m:sub>
                              <m:sup>
                                <m:r>
                                  <a:rPr lang="en-IN" i="1">
                                    <a:latin typeface="Cambria Math" panose="02040503050406030204" pitchFamily="18" charset="0"/>
                                  </a:rPr>
                                  <m:t>𝑛</m:t>
                                </m:r>
                              </m:sup>
                              <m:e>
                                <m:sSup>
                                  <m:sSupPr>
                                    <m:ctrlPr>
                                      <a:rPr lang="en-IN" i="1">
                                        <a:latin typeface="Cambria Math" panose="02040503050406030204" pitchFamily="18" charset="0"/>
                                        <a:ea typeface="Cambria Math" panose="02040503050406030204" pitchFamily="18" charset="0"/>
                                      </a:rPr>
                                    </m:ctrlPr>
                                  </m:sSupPr>
                                  <m:e>
                                    <m:d>
                                      <m:dPr>
                                        <m:ctrlPr>
                                          <a:rPr lang="en-IN" i="1">
                                            <a:latin typeface="Cambria Math" panose="02040503050406030204" pitchFamily="18" charset="0"/>
                                            <a:ea typeface="Cambria Math" panose="02040503050406030204" pitchFamily="18" charset="0"/>
                                          </a:rPr>
                                        </m:ctrlPr>
                                      </m:dPr>
                                      <m:e>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i="1">
                                                <a:latin typeface="Cambria Math" panose="02040503050406030204" pitchFamily="18" charset="0"/>
                                                <a:ea typeface="Cambria Math" panose="02040503050406030204" pitchFamily="18" charset="0"/>
                                              </a:rPr>
                                              <m:t>𝑖</m:t>
                                            </m:r>
                                          </m:sub>
                                        </m:sSub>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𝜇</m:t>
                                        </m:r>
                                      </m:e>
                                    </m:d>
                                  </m:e>
                                  <m:sup>
                                    <m:r>
                                      <a:rPr lang="en-IN" i="1">
                                        <a:latin typeface="Cambria Math" panose="02040503050406030204" pitchFamily="18" charset="0"/>
                                        <a:ea typeface="Cambria Math" panose="02040503050406030204" pitchFamily="18" charset="0"/>
                                      </a:rPr>
                                      <m:t>2</m:t>
                                    </m:r>
                                  </m:sup>
                                </m:sSup>
                              </m:e>
                            </m:nary>
                          </m:e>
                        </m:func>
                      </m:e>
                    </m:func>
                  </m:oMath>
                </a14:m>
                <a:endParaRPr lang="en-IN" dirty="0" smtClean="0"/>
              </a:p>
              <a:p>
                <a:r>
                  <a:rPr lang="en-IN" dirty="0" smtClean="0"/>
                  <a:t>Thus, a Gaussian prior gave us L2 regularization!</a:t>
                </a:r>
              </a:p>
              <a:p>
                <a:pPr lvl="2"/>
                <a:r>
                  <a:rPr lang="en-IN" b="1" dirty="0" smtClean="0"/>
                  <a:t>Note</a:t>
                </a:r>
                <a:r>
                  <a:rPr lang="en-IN" dirty="0" smtClean="0"/>
                  <a:t>: </a:t>
                </a:r>
                <a14:m>
                  <m:oMath xmlns:m="http://schemas.openxmlformats.org/officeDocument/2006/math">
                    <m:r>
                      <a:rPr lang="en-IN" b="0" i="1" smtClean="0">
                        <a:latin typeface="Cambria Math" panose="02040503050406030204" pitchFamily="18" charset="0"/>
                      </a:rPr>
                      <m:t>𝜎</m:t>
                    </m:r>
                  </m:oMath>
                </a14:m>
                <a:r>
                  <a:rPr lang="en-IN" dirty="0" smtClean="0"/>
                  <a:t> effecitely dictates the regularization constant – not useless!!</a:t>
                </a:r>
              </a:p>
              <a:p>
                <a:pPr lvl="2"/>
                <a:r>
                  <a:rPr lang="en-IN" b="1" dirty="0" smtClean="0"/>
                  <a:t>Note</a:t>
                </a:r>
                <a:r>
                  <a:rPr lang="en-IN" dirty="0" smtClean="0"/>
                  <a:t>: this is basically ridge regression except in one dimension!!</a:t>
                </a: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946722"/>
              </a:xfrm>
              <a:blipFill>
                <a:blip r:embed="rId2"/>
                <a:stretch>
                  <a:fillRect l="-578" t="-2459"/>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20</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9301" y="36190"/>
            <a:ext cx="1844381" cy="1844381"/>
          </a:xfrm>
          <a:prstGeom prst="rect">
            <a:avLst/>
          </a:prstGeom>
        </p:spPr>
      </p:pic>
      <p:sp>
        <p:nvSpPr>
          <p:cNvPr id="7" name="Rectangular Callout 6"/>
          <p:cNvSpPr/>
          <p:nvPr/>
        </p:nvSpPr>
        <p:spPr>
          <a:xfrm>
            <a:off x="4245610" y="189984"/>
            <a:ext cx="5892516" cy="1046488"/>
          </a:xfrm>
          <a:prstGeom prst="wedgeRectCallout">
            <a:avLst>
              <a:gd name="adj1" fmla="val 58900"/>
              <a:gd name="adj2" fmla="val 45745"/>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Similarly, had we used a Laplacian prior, we would have obtained L1 regularization instead</a:t>
            </a:r>
            <a:endParaRPr lang="en-IN" sz="2400" dirty="0">
              <a:solidFill>
                <a:schemeClr val="tx1"/>
              </a:solidFill>
              <a:latin typeface="+mj-lt"/>
            </a:endParaRPr>
          </a:p>
        </p:txBody>
      </p:sp>
      <p:grpSp>
        <p:nvGrpSpPr>
          <p:cNvPr id="8" name="Group 7"/>
          <p:cNvGrpSpPr/>
          <p:nvPr/>
        </p:nvGrpSpPr>
        <p:grpSpPr>
          <a:xfrm>
            <a:off x="10138126" y="2311905"/>
            <a:ext cx="1468606" cy="1238929"/>
            <a:chOff x="12383748" y="1219011"/>
            <a:chExt cx="1862104" cy="1570887"/>
          </a:xfrm>
        </p:grpSpPr>
        <p:sp>
          <p:nvSpPr>
            <p:cNvPr id="9" name="Freeform 8"/>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reeform 9"/>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reeform 10"/>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Rectangular Callout 13"/>
          <p:cNvSpPr/>
          <p:nvPr/>
        </p:nvSpPr>
        <p:spPr>
          <a:xfrm>
            <a:off x="2877256" y="2221905"/>
            <a:ext cx="7122260" cy="1242053"/>
          </a:xfrm>
          <a:prstGeom prst="wedgeRectCallout">
            <a:avLst>
              <a:gd name="adj1" fmla="val 60624"/>
              <a:gd name="adj2" fmla="val 50193"/>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The regularization constant is dictated by the strength of the regularization. </a:t>
            </a:r>
            <a:r>
              <a:rPr lang="en-US" sz="2400" dirty="0">
                <a:solidFill>
                  <a:schemeClr val="tx1"/>
                </a:solidFill>
                <a:latin typeface="+mj-lt"/>
              </a:rPr>
              <a:t>Be careful not to have strong priors (uninformed </a:t>
            </a:r>
            <a:r>
              <a:rPr lang="en-US" sz="2400" dirty="0" smtClean="0">
                <a:solidFill>
                  <a:schemeClr val="tx1"/>
                </a:solidFill>
                <a:latin typeface="+mj-lt"/>
              </a:rPr>
              <a:t>strong </a:t>
            </a:r>
            <a:r>
              <a:rPr lang="en-US" sz="2400" dirty="0">
                <a:solidFill>
                  <a:schemeClr val="tx1"/>
                </a:solidFill>
                <a:latin typeface="+mj-lt"/>
              </a:rPr>
              <a:t>opinions are bad </a:t>
            </a:r>
            <a:r>
              <a:rPr lang="en-US" sz="2400" dirty="0" smtClean="0">
                <a:solidFill>
                  <a:schemeClr val="tx1"/>
                </a:solidFill>
                <a:latin typeface="+mj-lt"/>
              </a:rPr>
              <a:t>in real </a:t>
            </a:r>
            <a:r>
              <a:rPr lang="en-US" sz="2400" dirty="0">
                <a:solidFill>
                  <a:schemeClr val="tx1"/>
                </a:solidFill>
                <a:latin typeface="+mj-lt"/>
              </a:rPr>
              <a:t>life </a:t>
            </a:r>
            <a:r>
              <a:rPr lang="en-US" sz="2400" dirty="0" smtClean="0">
                <a:solidFill>
                  <a:schemeClr val="tx1"/>
                </a:solidFill>
                <a:latin typeface="+mj-lt"/>
              </a:rPr>
              <a:t>too </a:t>
            </a:r>
            <a:r>
              <a:rPr lang="en-US" sz="2400" dirty="0" smtClean="0">
                <a:solidFill>
                  <a:schemeClr val="tx1"/>
                </a:solidFill>
                <a:latin typeface="+mj-lt"/>
                <a:sym typeface="Wingdings" panose="05000000000000000000" pitchFamily="2" charset="2"/>
              </a:rPr>
              <a:t></a:t>
            </a:r>
            <a:r>
              <a:rPr lang="en-US" sz="2400" dirty="0" smtClean="0">
                <a:solidFill>
                  <a:schemeClr val="tx1"/>
                </a:solidFill>
                <a:latin typeface="+mj-lt"/>
              </a:rPr>
              <a:t>)</a:t>
            </a:r>
            <a:endParaRPr lang="en-IN" sz="2400" dirty="0">
              <a:solidFill>
                <a:schemeClr val="tx1"/>
              </a:solidFill>
              <a:latin typeface="+mj-lt"/>
            </a:endParaRPr>
          </a:p>
        </p:txBody>
      </p:sp>
    </p:spTree>
    <p:extLst>
      <p:ext uri="{BB962C8B-B14F-4D97-AF65-F5344CB8AC3E}">
        <p14:creationId xmlns:p14="http://schemas.microsoft.com/office/powerpoint/2010/main" val="291026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par>
                          <p:cTn id="39" fill="hold">
                            <p:stCondLst>
                              <p:cond delay="0"/>
                            </p:stCondLst>
                            <p:childTnLst>
                              <p:par>
                                <p:cTn id="40" presetID="22" presetClass="entr" presetSubtype="2"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right)">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par>
                          <p:cTn id="47" fill="hold">
                            <p:stCondLst>
                              <p:cond delay="0"/>
                            </p:stCondLst>
                            <p:childTnLst>
                              <p:par>
                                <p:cTn id="48" presetID="22" presetClass="entr" presetSubtype="2" fill="hold" grpId="0" nodeType="after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right)">
                                      <p:cBhvr>
                                        <p:cTn id="5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Probabilistic Regression Revisited</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3"/>
                <a:ext cx="12055086" cy="6131657"/>
              </a:xfrm>
            </p:spPr>
            <p:txBody>
              <a:bodyPr>
                <a:normAutofit/>
              </a:bodyPr>
              <a:lstStyle/>
              <a:p>
                <a:r>
                  <a:rPr lang="en-IN" dirty="0" smtClean="0"/>
                  <a:t>To perform probabilistic regression, need to assign </a:t>
                </a:r>
                <a:r>
                  <a:rPr lang="en-IN" dirty="0"/>
                  <a:t>a label distribution over all </a:t>
                </a:r>
                <a14:m>
                  <m:oMath xmlns:m="http://schemas.openxmlformats.org/officeDocument/2006/math">
                    <m:r>
                      <a:rPr lang="en-IN" i="1">
                        <a:latin typeface="Cambria Math" panose="02040503050406030204" pitchFamily="18" charset="0"/>
                        <a:ea typeface="Cambria Math" panose="02040503050406030204" pitchFamily="18" charset="0"/>
                      </a:rPr>
                      <m:t>ℝ</m:t>
                    </m:r>
                  </m:oMath>
                </a14:m>
                <a:r>
                  <a:rPr lang="en-IN" dirty="0"/>
                  <a:t> for every data point </a:t>
                </a:r>
                <a14:m>
                  <m:oMath xmlns:m="http://schemas.openxmlformats.org/officeDocument/2006/math">
                    <m:r>
                      <a:rPr lang="en-IN" b="1">
                        <a:latin typeface="Cambria Math" panose="02040503050406030204" pitchFamily="18" charset="0"/>
                      </a:rPr>
                      <m:t>𝐱</m:t>
                    </m:r>
                  </m:oMath>
                </a14:m>
                <a:endParaRPr lang="en-IN" dirty="0" smtClean="0"/>
              </a:p>
              <a:p>
                <a:pPr lvl="2"/>
                <a:r>
                  <a:rPr lang="en-IN" dirty="0" smtClean="0"/>
                  <a:t>Had it been binary classification, we would have assigned a </a:t>
                </a:r>
                <a:r>
                  <a:rPr lang="en-IN" dirty="0" err="1" smtClean="0"/>
                  <a:t>dist</a:t>
                </a:r>
                <a:r>
                  <a:rPr lang="en-IN" dirty="0" smtClean="0"/>
                  <a:t> over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−1,1</m:t>
                        </m:r>
                      </m:e>
                    </m:d>
                  </m:oMath>
                </a14:m>
                <a:endParaRPr lang="en-IN" dirty="0" smtClean="0"/>
              </a:p>
              <a:p>
                <a:pPr lvl="2"/>
                <a:r>
                  <a:rPr lang="en-IN" dirty="0" smtClean="0"/>
                  <a:t>We assume a observation model (likelihood function)</a:t>
                </a:r>
              </a:p>
              <a:p>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b="0" i="1" smtClean="0">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𝑦</m:t>
                            </m:r>
                          </m:e>
                          <m:sup>
                            <m:r>
                              <a:rPr lang="en-IN" b="0" i="1" smtClean="0">
                                <a:latin typeface="Cambria Math" panose="02040503050406030204" pitchFamily="18" charset="0"/>
                                <a:ea typeface="Cambria Math" panose="02040503050406030204" pitchFamily="18" charset="0"/>
                              </a:rPr>
                              <m:t>𝑖</m:t>
                            </m:r>
                          </m:sup>
                        </m:sSup>
                        <m:r>
                          <a:rPr lang="en-IN" i="1">
                            <a:latin typeface="Cambria Math" panose="02040503050406030204" pitchFamily="18" charset="0"/>
                            <a:ea typeface="Cambria Math" panose="02040503050406030204" pitchFamily="18" charset="0"/>
                          </a:rPr>
                          <m:t> </m:t>
                        </m:r>
                        <m:r>
                          <a:rPr lang="en-IN">
                            <a:latin typeface="Cambria Math" panose="02040503050406030204" pitchFamily="18" charset="0"/>
                            <a:ea typeface="Cambria Math" panose="02040503050406030204" pitchFamily="18" charset="0"/>
                          </a:rPr>
                          <m:t>| </m:t>
                        </m:r>
                        <m:sSup>
                          <m:sSupPr>
                            <m:ctrlPr>
                              <a:rPr lang="en-IN" b="1"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b="0" i="1" smtClean="0">
                                <a:latin typeface="Cambria Math" panose="02040503050406030204" pitchFamily="18" charset="0"/>
                                <a:ea typeface="Cambria Math" panose="02040503050406030204" pitchFamily="18" charset="0"/>
                              </a:rPr>
                              <m:t>𝑖</m:t>
                            </m:r>
                          </m:sup>
                        </m:sSup>
                        <m:r>
                          <a:rPr lang="en-IN">
                            <a:latin typeface="Cambria Math" panose="02040503050406030204" pitchFamily="18" charset="0"/>
                            <a:ea typeface="Cambria Math" panose="02040503050406030204" pitchFamily="18" charset="0"/>
                          </a:rPr>
                          <m:t>,</m:t>
                        </m:r>
                        <m:r>
                          <a:rPr lang="en-IN" b="1">
                            <a:latin typeface="Cambria Math" panose="02040503050406030204" pitchFamily="18" charset="0"/>
                            <a:ea typeface="Cambria Math" panose="02040503050406030204" pitchFamily="18" charset="0"/>
                          </a:rPr>
                          <m:t>𝐰</m:t>
                        </m:r>
                      </m:e>
                    </m:d>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𝒩</m:t>
                    </m:r>
                    <m:d>
                      <m:dPr>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𝑦</m:t>
                            </m:r>
                          </m:e>
                          <m:sup>
                            <m:r>
                              <a:rPr lang="en-IN" i="1">
                                <a:latin typeface="Cambria Math" panose="02040503050406030204" pitchFamily="18" charset="0"/>
                                <a:ea typeface="Cambria Math" panose="02040503050406030204" pitchFamily="18" charset="0"/>
                              </a:rPr>
                              <m:t>𝑖</m:t>
                            </m:r>
                          </m:sup>
                        </m:sSup>
                        <m:r>
                          <a:rPr lang="en-IN" i="1">
                            <a:latin typeface="Cambria Math" panose="02040503050406030204" pitchFamily="18" charset="0"/>
                            <a:ea typeface="Cambria Math" panose="02040503050406030204" pitchFamily="18" charset="0"/>
                          </a:rPr>
                          <m:t> | </m:t>
                        </m:r>
                        <m:sSup>
                          <m:sSupPr>
                            <m:ctrlPr>
                              <a:rPr lang="en-IN" i="1">
                                <a:latin typeface="Cambria Math" panose="02040503050406030204" pitchFamily="18" charset="0"/>
                              </a:rPr>
                            </m:ctrlPr>
                          </m:sSupPr>
                          <m:e>
                            <m:r>
                              <a:rPr lang="en-IN" b="1">
                                <a:latin typeface="Cambria Math" panose="02040503050406030204" pitchFamily="18" charset="0"/>
                              </a:rPr>
                              <m:t>𝐰</m:t>
                            </m:r>
                          </m:e>
                          <m:sup>
                            <m:r>
                              <a:rPr lang="en-IN" i="1">
                                <a:latin typeface="Cambria Math" panose="02040503050406030204" pitchFamily="18" charset="0"/>
                              </a:rPr>
                              <m:t>⊤</m:t>
                            </m:r>
                          </m:sup>
                        </m:sSup>
                        <m:sSup>
                          <m:sSupPr>
                            <m:ctrlPr>
                              <a:rPr lang="en-IN" b="1"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𝑖</m:t>
                            </m:r>
                          </m:sup>
                        </m:sSup>
                        <m:r>
                          <a:rPr lang="en-IN" i="1">
                            <a:latin typeface="Cambria Math" panose="02040503050406030204" pitchFamily="18" charset="0"/>
                          </a:rPr>
                          <m:t>,</m:t>
                        </m:r>
                        <m:sSubSup>
                          <m:sSubSupPr>
                            <m:ctrlPr>
                              <a:rPr lang="en-IN" b="0" i="1" smtClean="0">
                                <a:latin typeface="Cambria Math" panose="02040503050406030204" pitchFamily="18" charset="0"/>
                              </a:rPr>
                            </m:ctrlPr>
                          </m:sSubSupPr>
                          <m:e>
                            <m:r>
                              <a:rPr lang="en-IN" i="1">
                                <a:latin typeface="Cambria Math" panose="02040503050406030204" pitchFamily="18" charset="0"/>
                              </a:rPr>
                              <m:t>𝜎</m:t>
                            </m:r>
                          </m:e>
                          <m:sub>
                            <m:r>
                              <a:rPr lang="en-IN" b="0" i="1" smtClean="0">
                                <a:latin typeface="Cambria Math" panose="02040503050406030204" pitchFamily="18" charset="0"/>
                              </a:rPr>
                              <m:t>𝑙</m:t>
                            </m:r>
                          </m:sub>
                          <m:sup>
                            <m:r>
                              <a:rPr lang="en-IN" i="1">
                                <a:latin typeface="Cambria Math" panose="02040503050406030204" pitchFamily="18" charset="0"/>
                              </a:rPr>
                              <m:t>2</m:t>
                            </m:r>
                          </m:sup>
                        </m:sSubSup>
                      </m:e>
                    </m:d>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1</m:t>
                        </m:r>
                      </m:num>
                      <m:den>
                        <m:rad>
                          <m:radPr>
                            <m:degHide m:val="on"/>
                            <m:ctrlPr>
                              <a:rPr lang="en-IN" i="1">
                                <a:latin typeface="Cambria Math" panose="02040503050406030204" pitchFamily="18" charset="0"/>
                              </a:rPr>
                            </m:ctrlPr>
                          </m:radPr>
                          <m:deg/>
                          <m:e>
                            <m:r>
                              <a:rPr lang="en-IN" i="1">
                                <a:latin typeface="Cambria Math" panose="02040503050406030204" pitchFamily="18" charset="0"/>
                              </a:rPr>
                              <m:t>2</m:t>
                            </m:r>
                            <m:r>
                              <a:rPr lang="en-IN" i="1">
                                <a:latin typeface="Cambria Math" panose="02040503050406030204" pitchFamily="18" charset="0"/>
                              </a:rPr>
                              <m:t>𝜋</m:t>
                            </m:r>
                            <m:sSup>
                              <m:sSupPr>
                                <m:ctrlPr>
                                  <a:rPr lang="en-IN" i="1">
                                    <a:latin typeface="Cambria Math" panose="02040503050406030204" pitchFamily="18" charset="0"/>
                                  </a:rPr>
                                </m:ctrlPr>
                              </m:sSupPr>
                              <m:e>
                                <m:r>
                                  <a:rPr lang="en-IN" i="1">
                                    <a:latin typeface="Cambria Math" panose="02040503050406030204" pitchFamily="18" charset="0"/>
                                  </a:rPr>
                                  <m:t>𝜎</m:t>
                                </m:r>
                              </m:e>
                              <m:sup>
                                <m:r>
                                  <a:rPr lang="en-IN" i="1">
                                    <a:latin typeface="Cambria Math" panose="02040503050406030204" pitchFamily="18" charset="0"/>
                                  </a:rPr>
                                  <m:t>2</m:t>
                                </m:r>
                              </m:sup>
                            </m:sSup>
                          </m:e>
                        </m:rad>
                      </m:den>
                    </m:f>
                    <m:func>
                      <m:funcPr>
                        <m:ctrlPr>
                          <a:rPr lang="en-IN" i="1">
                            <a:latin typeface="Cambria Math" panose="02040503050406030204" pitchFamily="18" charset="0"/>
                          </a:rPr>
                        </m:ctrlPr>
                      </m:funcPr>
                      <m:fName>
                        <m:r>
                          <m:rPr>
                            <m:sty m:val="p"/>
                          </m:rPr>
                          <a:rPr lang="en-IN">
                            <a:latin typeface="Cambria Math" panose="02040503050406030204" pitchFamily="18" charset="0"/>
                          </a:rPr>
                          <m:t>exp</m:t>
                        </m:r>
                      </m:fName>
                      <m:e>
                        <m:d>
                          <m:dPr>
                            <m:ctrlPr>
                              <a:rPr lang="en-IN" i="1">
                                <a:latin typeface="Cambria Math" panose="02040503050406030204" pitchFamily="18" charset="0"/>
                              </a:rPr>
                            </m:ctrlPr>
                          </m:dPr>
                          <m:e>
                            <m:r>
                              <a:rPr lang="en-IN" i="1">
                                <a:latin typeface="Cambria Math" panose="02040503050406030204" pitchFamily="18" charset="0"/>
                              </a:rPr>
                              <m:t>−</m:t>
                            </m:r>
                            <m:sSup>
                              <m:sSupPr>
                                <m:ctrlPr>
                                  <a:rPr lang="en-IN" i="1">
                                    <a:latin typeface="Cambria Math" panose="02040503050406030204" pitchFamily="18" charset="0"/>
                                  </a:rPr>
                                </m:ctrlPr>
                              </m:sSupPr>
                              <m:e>
                                <m:d>
                                  <m:dPr>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i="1">
                                            <a:latin typeface="Cambria Math" panose="02040503050406030204" pitchFamily="18" charset="0"/>
                                          </a:rPr>
                                          <m:t>𝑦</m:t>
                                        </m:r>
                                      </m:e>
                                      <m:sup>
                                        <m:r>
                                          <a:rPr lang="en-IN" i="1">
                                            <a:latin typeface="Cambria Math" panose="02040503050406030204" pitchFamily="18" charset="0"/>
                                          </a:rPr>
                                          <m:t>𝑖</m:t>
                                        </m:r>
                                      </m:sup>
                                    </m:sSup>
                                    <m:r>
                                      <a:rPr lang="en-IN" i="1">
                                        <a:latin typeface="Cambria Math" panose="02040503050406030204" pitchFamily="18" charset="0"/>
                                      </a:rPr>
                                      <m:t>−</m:t>
                                    </m:r>
                                    <m:sSup>
                                      <m:sSupPr>
                                        <m:ctrlPr>
                                          <a:rPr lang="en-IN" i="1">
                                            <a:latin typeface="Cambria Math" panose="02040503050406030204" pitchFamily="18" charset="0"/>
                                          </a:rPr>
                                        </m:ctrlPr>
                                      </m:sSupPr>
                                      <m:e>
                                        <m:r>
                                          <a:rPr lang="en-IN" b="1">
                                            <a:latin typeface="Cambria Math" panose="02040503050406030204" pitchFamily="18" charset="0"/>
                                          </a:rPr>
                                          <m:t>𝐰</m:t>
                                        </m:r>
                                      </m:e>
                                      <m:sup>
                                        <m:r>
                                          <a:rPr lang="en-IN" i="1">
                                            <a:latin typeface="Cambria Math" panose="02040503050406030204" pitchFamily="18" charset="0"/>
                                          </a:rPr>
                                          <m:t>⊤</m:t>
                                        </m:r>
                                      </m:sup>
                                    </m:sSup>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𝑖</m:t>
                                        </m:r>
                                      </m:sup>
                                    </m:sSup>
                                  </m:e>
                                </m:d>
                              </m:e>
                              <m:sup>
                                <m:r>
                                  <a:rPr lang="en-IN" i="1">
                                    <a:latin typeface="Cambria Math" panose="02040503050406030204" pitchFamily="18" charset="0"/>
                                  </a:rPr>
                                  <m:t>2</m:t>
                                </m:r>
                              </m:sup>
                            </m:sSup>
                            <m:r>
                              <a:rPr lang="en-IN" i="1">
                                <a:latin typeface="Cambria Math" panose="02040503050406030204" pitchFamily="18" charset="0"/>
                              </a:rPr>
                              <m:t>/</m:t>
                            </m:r>
                            <m:sSubSup>
                              <m:sSubSupPr>
                                <m:ctrlPr>
                                  <a:rPr lang="en-IN" b="0" i="1" smtClean="0">
                                    <a:latin typeface="Cambria Math" panose="02040503050406030204" pitchFamily="18" charset="0"/>
                                  </a:rPr>
                                </m:ctrlPr>
                              </m:sSubSupPr>
                              <m:e>
                                <m:r>
                                  <a:rPr lang="en-IN" i="1">
                                    <a:latin typeface="Cambria Math" panose="02040503050406030204" pitchFamily="18" charset="0"/>
                                  </a:rPr>
                                  <m:t>2</m:t>
                                </m:r>
                                <m:r>
                                  <a:rPr lang="en-IN" i="1">
                                    <a:latin typeface="Cambria Math" panose="02040503050406030204" pitchFamily="18" charset="0"/>
                                  </a:rPr>
                                  <m:t>𝜎</m:t>
                                </m:r>
                              </m:e>
                              <m:sub>
                                <m:r>
                                  <a:rPr lang="en-IN" b="0" i="1" smtClean="0">
                                    <a:latin typeface="Cambria Math" panose="02040503050406030204" pitchFamily="18" charset="0"/>
                                  </a:rPr>
                                  <m:t>𝑙</m:t>
                                </m:r>
                              </m:sub>
                              <m:sup>
                                <m:r>
                                  <a:rPr lang="en-IN" i="1">
                                    <a:latin typeface="Cambria Math" panose="02040503050406030204" pitchFamily="18" charset="0"/>
                                  </a:rPr>
                                  <m:t>2</m:t>
                                </m:r>
                              </m:sup>
                            </m:sSubSup>
                          </m:e>
                        </m:d>
                      </m:e>
                    </m:func>
                  </m:oMath>
                </a14:m>
                <a:endParaRPr lang="en-IN" dirty="0" smtClean="0"/>
              </a:p>
              <a:p>
                <a:r>
                  <a:rPr lang="en-IN" dirty="0" smtClean="0"/>
                  <a:t>Properties of (univariate) Gaussian tells us that this is same as saying</a:t>
                </a:r>
              </a:p>
              <a:p>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𝑦</m:t>
                        </m:r>
                      </m:e>
                      <m:sup>
                        <m:r>
                          <a:rPr lang="en-IN" b="0" i="1" smtClean="0">
                            <a:latin typeface="Cambria Math" panose="02040503050406030204" pitchFamily="18" charset="0"/>
                          </a:rPr>
                          <m:t>𝑖</m:t>
                        </m:r>
                      </m:sup>
                    </m:sSup>
                    <m:r>
                      <a:rPr lang="en-IN" b="0" i="1" smtClean="0">
                        <a:latin typeface="Cambria Math" panose="02040503050406030204" pitchFamily="18" charset="0"/>
                      </a:rPr>
                      <m:t>=</m:t>
                    </m:r>
                    <m:sSup>
                      <m:sSupPr>
                        <m:ctrlPr>
                          <a:rPr lang="en-IN" i="1">
                            <a:latin typeface="Cambria Math" panose="02040503050406030204" pitchFamily="18" charset="0"/>
                          </a:rPr>
                        </m:ctrlPr>
                      </m:sSupPr>
                      <m:e>
                        <m:r>
                          <a:rPr lang="en-IN" b="1">
                            <a:latin typeface="Cambria Math" panose="02040503050406030204" pitchFamily="18" charset="0"/>
                          </a:rPr>
                          <m:t>𝐰</m:t>
                        </m:r>
                      </m:e>
                      <m:sup>
                        <m:r>
                          <a:rPr lang="en-IN" i="1">
                            <a:latin typeface="Cambria Math" panose="02040503050406030204" pitchFamily="18" charset="0"/>
                          </a:rPr>
                          <m:t>⊤</m:t>
                        </m:r>
                      </m:sup>
                    </m:sSup>
                    <m:sSup>
                      <m:sSupPr>
                        <m:ctrlPr>
                          <a:rPr lang="en-IN" b="1"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𝑖</m:t>
                        </m:r>
                      </m:sup>
                    </m:sSup>
                    <m:r>
                      <a:rPr lang="en-IN" b="1" i="1" smtClean="0">
                        <a:latin typeface="Cambria Math" panose="02040503050406030204" pitchFamily="18" charset="0"/>
                      </a:rPr>
                      <m:t>+</m:t>
                    </m:r>
                    <m:sSup>
                      <m:sSupPr>
                        <m:ctrlPr>
                          <a:rPr lang="en-IN" i="1" smtClean="0">
                            <a:latin typeface="Cambria Math" panose="02040503050406030204" pitchFamily="18" charset="0"/>
                          </a:rPr>
                        </m:ctrlPr>
                      </m:sSupPr>
                      <m:e>
                        <m:r>
                          <a:rPr lang="en-IN" b="0" i="1" smtClean="0">
                            <a:latin typeface="Cambria Math" panose="02040503050406030204" pitchFamily="18" charset="0"/>
                          </a:rPr>
                          <m:t>𝜖</m:t>
                        </m:r>
                      </m:e>
                      <m:sup>
                        <m:r>
                          <a:rPr lang="en-IN" b="0" i="1" smtClean="0">
                            <a:latin typeface="Cambria Math" panose="02040503050406030204" pitchFamily="18" charset="0"/>
                          </a:rPr>
                          <m:t>𝑖</m:t>
                        </m:r>
                      </m:sup>
                    </m:sSup>
                  </m:oMath>
                </a14:m>
                <a:r>
                  <a:rPr lang="en-IN" dirty="0" smtClean="0"/>
                  <a:t> where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𝜖</m:t>
                        </m:r>
                      </m:e>
                      <m:sup>
                        <m:r>
                          <a:rPr lang="en-IN" b="0" i="1" smtClean="0">
                            <a:latin typeface="Cambria Math" panose="02040503050406030204" pitchFamily="18" charset="0"/>
                          </a:rPr>
                          <m:t>𝑖</m:t>
                        </m:r>
                      </m:sup>
                    </m:sSup>
                    <m:r>
                      <a:rPr lang="en-IN" b="0" i="1" smtClean="0">
                        <a:latin typeface="Cambria Math" panose="02040503050406030204" pitchFamily="18" charset="0"/>
                      </a:rPr>
                      <m:t>∼</m:t>
                    </m:r>
                    <m:r>
                      <a:rPr lang="en-IN" i="1">
                        <a:latin typeface="Cambria Math" panose="02040503050406030204" pitchFamily="18" charset="0"/>
                        <a:ea typeface="Cambria Math" panose="02040503050406030204" pitchFamily="18" charset="0"/>
                      </a:rPr>
                      <m:t>𝒩</m:t>
                    </m:r>
                    <m:d>
                      <m:dPr>
                        <m:ctrlPr>
                          <a:rPr lang="en-IN" i="1">
                            <a:latin typeface="Cambria Math" panose="02040503050406030204" pitchFamily="18" charset="0"/>
                            <a:ea typeface="Cambria Math" panose="02040503050406030204" pitchFamily="18" charset="0"/>
                          </a:rPr>
                        </m:ctrlPr>
                      </m:dPr>
                      <m:e>
                        <m:r>
                          <a:rPr lang="en-IN" i="1" smtClean="0">
                            <a:latin typeface="Cambria Math" panose="02040503050406030204" pitchFamily="18" charset="0"/>
                          </a:rPr>
                          <m:t>0</m:t>
                        </m:r>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𝜎</m:t>
                            </m:r>
                          </m:e>
                          <m:sup>
                            <m:r>
                              <a:rPr lang="en-IN" i="1">
                                <a:latin typeface="Cambria Math" panose="02040503050406030204" pitchFamily="18" charset="0"/>
                              </a:rPr>
                              <m:t>2</m:t>
                            </m:r>
                          </m:sup>
                        </m:sSup>
                      </m:e>
                    </m:d>
                  </m:oMath>
                </a14:m>
                <a:endParaRPr lang="en-IN" dirty="0" smtClean="0"/>
              </a:p>
              <a:p>
                <a:r>
                  <a:rPr lang="en-IN" dirty="0" smtClean="0"/>
                  <a:t>Also, let us assume that we like model vectors </a:t>
                </a:r>
                <a14:m>
                  <m:oMath xmlns:m="http://schemas.openxmlformats.org/officeDocument/2006/math">
                    <m:r>
                      <a:rPr lang="en-IN" b="1" i="0" smtClean="0">
                        <a:latin typeface="Cambria Math" panose="02040503050406030204" pitchFamily="18" charset="0"/>
                      </a:rPr>
                      <m:t>𝐰</m:t>
                    </m:r>
                  </m:oMath>
                </a14:m>
                <a:r>
                  <a:rPr lang="en-IN" dirty="0" smtClean="0"/>
                  <a:t> with small L2 norm better than those with larger L2 norm i.e. have a prior </a:t>
                </a:r>
                <a14:m>
                  <m:oMath xmlns:m="http://schemas.openxmlformats.org/officeDocument/2006/math">
                    <m:r>
                      <a:rPr lang="en-IN" i="1" smtClean="0">
                        <a:latin typeface="Cambria Math" panose="02040503050406030204" pitchFamily="18" charset="0"/>
                        <a:ea typeface="Cambria Math" panose="02040503050406030204" pitchFamily="18" charset="0"/>
                      </a:rPr>
                      <m:t>𝒩</m:t>
                    </m:r>
                    <m:d>
                      <m:dPr>
                        <m:ctrlPr>
                          <a:rPr lang="en-IN" b="0" i="1" smtClean="0">
                            <a:latin typeface="Cambria Math" panose="02040503050406030204" pitchFamily="18" charset="0"/>
                            <a:ea typeface="Cambria Math" panose="02040503050406030204" pitchFamily="18" charset="0"/>
                          </a:rPr>
                        </m:ctrlPr>
                      </m:dPr>
                      <m:e>
                        <m:r>
                          <a:rPr lang="en-IN" b="1" i="0" smtClean="0">
                            <a:latin typeface="Cambria Math" panose="02040503050406030204" pitchFamily="18" charset="0"/>
                            <a:ea typeface="Cambria Math" panose="02040503050406030204" pitchFamily="18" charset="0"/>
                          </a:rPr>
                          <m:t>𝟎</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𝐼</m:t>
                            </m:r>
                          </m:e>
                          <m:sub>
                            <m:r>
                              <a:rPr lang="en-IN" b="0" i="1" smtClean="0">
                                <a:latin typeface="Cambria Math" panose="02040503050406030204" pitchFamily="18" charset="0"/>
                                <a:ea typeface="Cambria Math" panose="02040503050406030204" pitchFamily="18" charset="0"/>
                              </a:rPr>
                              <m:t>𝑑</m:t>
                            </m:r>
                          </m:sub>
                        </m:sSub>
                      </m:e>
                    </m:d>
                  </m:oMath>
                </a14:m>
                <a:endParaRPr lang="en-IN" dirty="0" smtClean="0"/>
              </a:p>
              <a:p>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1">
                            <a:latin typeface="Cambria Math" panose="02040503050406030204" pitchFamily="18" charset="0"/>
                            <a:ea typeface="Cambria Math" panose="02040503050406030204" pitchFamily="18" charset="0"/>
                          </a:rPr>
                          <m:t>𝐰</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𝒩</m:t>
                    </m:r>
                    <m:d>
                      <m:dPr>
                        <m:ctrlPr>
                          <a:rPr lang="en-IN" i="1">
                            <a:latin typeface="Cambria Math" panose="02040503050406030204" pitchFamily="18" charset="0"/>
                            <a:ea typeface="Cambria Math" panose="02040503050406030204" pitchFamily="18" charset="0"/>
                          </a:rPr>
                        </m:ctrlPr>
                      </m:dPr>
                      <m:e>
                        <m:r>
                          <a:rPr lang="en-IN" b="1">
                            <a:latin typeface="Cambria Math" panose="02040503050406030204" pitchFamily="18" charset="0"/>
                          </a:rPr>
                          <m:t>𝐰</m:t>
                        </m:r>
                        <m:r>
                          <a:rPr lang="en-IN" i="1">
                            <a:latin typeface="Cambria Math" panose="02040503050406030204" pitchFamily="18" charset="0"/>
                            <a:ea typeface="Cambria Math" panose="02040503050406030204" pitchFamily="18" charset="0"/>
                          </a:rPr>
                          <m:t>| </m:t>
                        </m:r>
                        <m:r>
                          <a:rPr lang="en-IN" b="1" i="0" smtClean="0">
                            <a:latin typeface="Cambria Math" panose="02040503050406030204" pitchFamily="18" charset="0"/>
                          </a:rPr>
                          <m:t>𝟎</m:t>
                        </m:r>
                        <m:r>
                          <a:rPr lang="en-IN" i="1">
                            <a:latin typeface="Cambria Math" panose="02040503050406030204" pitchFamily="18" charset="0"/>
                          </a:rPr>
                          <m:t>,</m:t>
                        </m:r>
                        <m:sSubSup>
                          <m:sSubSupPr>
                            <m:ctrlPr>
                              <a:rPr lang="en-IN" b="0" i="1" smtClean="0">
                                <a:latin typeface="Cambria Math" panose="02040503050406030204" pitchFamily="18" charset="0"/>
                              </a:rPr>
                            </m:ctrlPr>
                          </m:sSubSupPr>
                          <m:e>
                            <m:r>
                              <a:rPr lang="en-IN" i="1">
                                <a:latin typeface="Cambria Math" panose="02040503050406030204" pitchFamily="18" charset="0"/>
                              </a:rPr>
                              <m:t>𝜎</m:t>
                            </m:r>
                          </m:e>
                          <m:sub>
                            <m:r>
                              <a:rPr lang="en-IN" b="0" i="1" smtClean="0">
                                <a:latin typeface="Cambria Math" panose="02040503050406030204" pitchFamily="18" charset="0"/>
                              </a:rPr>
                              <m:t>𝑝</m:t>
                            </m:r>
                          </m:sub>
                          <m:sup>
                            <m:r>
                              <a:rPr lang="en-IN" i="1">
                                <a:latin typeface="Cambria Math" panose="02040503050406030204" pitchFamily="18" charset="0"/>
                              </a:rPr>
                              <m:t>2</m:t>
                            </m:r>
                          </m:sup>
                        </m:sSubSup>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𝐼</m:t>
                            </m:r>
                          </m:e>
                          <m:sub>
                            <m:r>
                              <a:rPr lang="en-IN" b="0" i="1" smtClean="0">
                                <a:latin typeface="Cambria Math" panose="02040503050406030204" pitchFamily="18" charset="0"/>
                              </a:rPr>
                              <m:t>𝑑</m:t>
                            </m:r>
                          </m:sub>
                        </m:sSub>
                      </m:e>
                    </m:d>
                    <m:r>
                      <a:rPr lang="en-IN" b="0" i="1" smtClean="0">
                        <a:latin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1</m:t>
                        </m:r>
                      </m:num>
                      <m:den>
                        <m:sSup>
                          <m:sSupPr>
                            <m:ctrlPr>
                              <a:rPr lang="en-IN" i="1">
                                <a:latin typeface="Cambria Math" panose="02040503050406030204" pitchFamily="18" charset="0"/>
                                <a:ea typeface="Cambria Math" panose="02040503050406030204" pitchFamily="18" charset="0"/>
                              </a:rPr>
                            </m:ctrlPr>
                          </m:sSupPr>
                          <m:e>
                            <m:d>
                              <m:dPr>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2</m:t>
                                </m:r>
                                <m:r>
                                  <a:rPr lang="en-IN" i="1">
                                    <a:latin typeface="Cambria Math" panose="02040503050406030204" pitchFamily="18" charset="0"/>
                                    <a:ea typeface="Cambria Math" panose="02040503050406030204" pitchFamily="18" charset="0"/>
                                  </a:rPr>
                                  <m:t>𝜋</m:t>
                                </m:r>
                                <m:sSubSup>
                                  <m:sSubSupPr>
                                    <m:ctrlPr>
                                      <a:rPr lang="en-IN" i="1">
                                        <a:latin typeface="Cambria Math" panose="02040503050406030204" pitchFamily="18" charset="0"/>
                                        <a:ea typeface="Cambria Math" panose="02040503050406030204" pitchFamily="18" charset="0"/>
                                      </a:rPr>
                                    </m:ctrlPr>
                                  </m:sSubSupPr>
                                  <m:e>
                                    <m:r>
                                      <a:rPr lang="en-IN" i="1">
                                        <a:latin typeface="Cambria Math" panose="02040503050406030204" pitchFamily="18" charset="0"/>
                                        <a:ea typeface="Cambria Math" panose="02040503050406030204" pitchFamily="18" charset="0"/>
                                      </a:rPr>
                                      <m:t>𝜎</m:t>
                                    </m:r>
                                  </m:e>
                                  <m:sub>
                                    <m:r>
                                      <a:rPr lang="en-IN" i="1">
                                        <a:latin typeface="Cambria Math" panose="02040503050406030204" pitchFamily="18" charset="0"/>
                                        <a:ea typeface="Cambria Math" panose="02040503050406030204" pitchFamily="18" charset="0"/>
                                      </a:rPr>
                                      <m:t>𝑝</m:t>
                                    </m:r>
                                  </m:sub>
                                  <m:sup>
                                    <m:r>
                                      <a:rPr lang="en-IN" i="1">
                                        <a:latin typeface="Cambria Math" panose="02040503050406030204" pitchFamily="18" charset="0"/>
                                        <a:ea typeface="Cambria Math" panose="02040503050406030204" pitchFamily="18" charset="0"/>
                                      </a:rPr>
                                      <m:t>2</m:t>
                                    </m:r>
                                  </m:sup>
                                </m:sSubSup>
                              </m:e>
                            </m:d>
                          </m:e>
                          <m:sup>
                            <m:r>
                              <a:rPr lang="en-IN" i="1">
                                <a:latin typeface="Cambria Math" panose="02040503050406030204" pitchFamily="18" charset="0"/>
                                <a:ea typeface="Cambria Math" panose="02040503050406030204" pitchFamily="18" charset="0"/>
                              </a:rPr>
                              <m:t>𝑑</m:t>
                            </m:r>
                            <m:r>
                              <a:rPr lang="en-IN" b="0" i="1" smtClean="0">
                                <a:latin typeface="Cambria Math" panose="02040503050406030204" pitchFamily="18" charset="0"/>
                                <a:ea typeface="Cambria Math" panose="02040503050406030204" pitchFamily="18" charset="0"/>
                              </a:rPr>
                              <m:t>/2</m:t>
                            </m:r>
                          </m:sup>
                        </m:sSup>
                      </m:den>
                    </m:f>
                    <m:func>
                      <m:funcPr>
                        <m:ctrlPr>
                          <a:rPr lang="en-IN" i="1">
                            <a:latin typeface="Cambria Math" panose="02040503050406030204" pitchFamily="18" charset="0"/>
                            <a:ea typeface="Cambria Math" panose="02040503050406030204" pitchFamily="18" charset="0"/>
                          </a:rPr>
                        </m:ctrlPr>
                      </m:funcPr>
                      <m:fName>
                        <m:r>
                          <m:rPr>
                            <m:sty m:val="p"/>
                          </m:rPr>
                          <a:rPr lang="en-IN">
                            <a:latin typeface="Cambria Math" panose="02040503050406030204" pitchFamily="18" charset="0"/>
                            <a:ea typeface="Cambria Math" panose="02040503050406030204" pitchFamily="18" charset="0"/>
                          </a:rPr>
                          <m:t>exp</m:t>
                        </m:r>
                      </m:fName>
                      <m:e>
                        <m:d>
                          <m:dPr>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1</m:t>
                                </m:r>
                              </m:num>
                              <m:den>
                                <m:r>
                                  <a:rPr lang="en-IN" i="1">
                                    <a:latin typeface="Cambria Math" panose="02040503050406030204" pitchFamily="18" charset="0"/>
                                    <a:ea typeface="Cambria Math" panose="02040503050406030204" pitchFamily="18" charset="0"/>
                                  </a:rPr>
                                  <m:t>2</m:t>
                                </m:r>
                                <m:sSubSup>
                                  <m:sSubSupPr>
                                    <m:ctrlPr>
                                      <a:rPr lang="en-IN" b="0" i="1" smtClean="0">
                                        <a:latin typeface="Cambria Math" panose="02040503050406030204" pitchFamily="18" charset="0"/>
                                        <a:ea typeface="Cambria Math" panose="02040503050406030204" pitchFamily="18" charset="0"/>
                                      </a:rPr>
                                    </m:ctrlPr>
                                  </m:sSubSupPr>
                                  <m:e>
                                    <m:r>
                                      <a:rPr lang="en-IN" b="0" i="1" smtClean="0">
                                        <a:latin typeface="Cambria Math" panose="02040503050406030204" pitchFamily="18" charset="0"/>
                                        <a:ea typeface="Cambria Math" panose="02040503050406030204" pitchFamily="18" charset="0"/>
                                      </a:rPr>
                                      <m:t>𝜎</m:t>
                                    </m:r>
                                  </m:e>
                                  <m:sub>
                                    <m:r>
                                      <a:rPr lang="en-IN" b="0" i="1" smtClean="0">
                                        <a:latin typeface="Cambria Math" panose="02040503050406030204" pitchFamily="18" charset="0"/>
                                        <a:ea typeface="Cambria Math" panose="02040503050406030204" pitchFamily="18" charset="0"/>
                                      </a:rPr>
                                      <m:t>𝑝</m:t>
                                    </m:r>
                                  </m:sub>
                                  <m:sup>
                                    <m:r>
                                      <a:rPr lang="en-IN" b="0" i="1" smtClean="0">
                                        <a:latin typeface="Cambria Math" panose="02040503050406030204" pitchFamily="18" charset="0"/>
                                        <a:ea typeface="Cambria Math" panose="02040503050406030204" pitchFamily="18" charset="0"/>
                                      </a:rPr>
                                      <m:t>2</m:t>
                                    </m:r>
                                  </m:sup>
                                </m:sSubSup>
                              </m:den>
                            </m:f>
                            <m:sSubSup>
                              <m:sSubSupPr>
                                <m:ctrlPr>
                                  <a:rPr lang="en-IN" i="1">
                                    <a:latin typeface="Cambria Math" panose="02040503050406030204" pitchFamily="18" charset="0"/>
                                    <a:ea typeface="Cambria Math" panose="02040503050406030204" pitchFamily="18" charset="0"/>
                                  </a:rPr>
                                </m:ctrlPr>
                              </m:sSubSupPr>
                              <m:e>
                                <m:d>
                                  <m:dPr>
                                    <m:begChr m:val="‖"/>
                                    <m:endChr m:val="‖"/>
                                    <m:ctrlPr>
                                      <a:rPr lang="en-IN" i="1">
                                        <a:latin typeface="Cambria Math" panose="02040503050406030204" pitchFamily="18" charset="0"/>
                                        <a:ea typeface="Cambria Math" panose="02040503050406030204" pitchFamily="18" charset="0"/>
                                      </a:rPr>
                                    </m:ctrlPr>
                                  </m:dPr>
                                  <m:e>
                                    <m:r>
                                      <a:rPr lang="en-IN" b="1" i="0" smtClean="0">
                                        <a:latin typeface="Cambria Math" panose="02040503050406030204" pitchFamily="18" charset="0"/>
                                        <a:ea typeface="Cambria Math" panose="02040503050406030204" pitchFamily="18" charset="0"/>
                                      </a:rPr>
                                      <m:t>𝐰</m:t>
                                    </m:r>
                                  </m:e>
                                </m:d>
                              </m:e>
                              <m:sub>
                                <m:r>
                                  <a:rPr lang="en-IN" i="1">
                                    <a:latin typeface="Cambria Math" panose="02040503050406030204" pitchFamily="18" charset="0"/>
                                    <a:ea typeface="Cambria Math" panose="02040503050406030204" pitchFamily="18" charset="0"/>
                                  </a:rPr>
                                  <m:t>2</m:t>
                                </m:r>
                              </m:sub>
                              <m:sup>
                                <m:r>
                                  <a:rPr lang="en-IN" i="1">
                                    <a:latin typeface="Cambria Math" panose="02040503050406030204" pitchFamily="18" charset="0"/>
                                    <a:ea typeface="Cambria Math" panose="02040503050406030204" pitchFamily="18" charset="0"/>
                                  </a:rPr>
                                  <m:t>2</m:t>
                                </m:r>
                              </m:sup>
                            </m:sSubSup>
                          </m:e>
                        </m:d>
                      </m:e>
                    </m:func>
                  </m:oMath>
                </a14:m>
                <a:endParaRPr lang="en-IN" dirty="0" smtClean="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3"/>
                <a:ext cx="12055086" cy="6131657"/>
              </a:xfrm>
              <a:blipFill>
                <a:blip r:embed="rId2"/>
                <a:stretch>
                  <a:fillRect l="-556" t="-2386"/>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21</a:t>
            </a:fld>
            <a:endParaRPr lang="en-US"/>
          </a:p>
        </p:txBody>
      </p:sp>
    </p:spTree>
    <p:extLst>
      <p:ext uri="{BB962C8B-B14F-4D97-AF65-F5344CB8AC3E}">
        <p14:creationId xmlns:p14="http://schemas.microsoft.com/office/powerpoint/2010/main" val="2015414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Probabilistic Regression Revisited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746376"/>
              </a:xfrm>
            </p:spPr>
            <p:txBody>
              <a:bodyPr/>
              <a:lstStyle/>
              <a:p>
                <a:r>
                  <a:rPr lang="en-IN" dirty="0" smtClean="0"/>
                  <a:t>Recall that the prior encodes our beliefs before we have seen data</a:t>
                </a:r>
              </a:p>
              <a:p>
                <a:r>
                  <a:rPr lang="en-IN" dirty="0" smtClean="0"/>
                  <a:t>Posterior encodes our beliefs after we have seen data – Bayes Rule</a:t>
                </a:r>
              </a:p>
              <a:p>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1" i="0" smtClean="0">
                            <a:latin typeface="Cambria Math" panose="02040503050406030204" pitchFamily="18" charset="0"/>
                            <a:ea typeface="Cambria Math" panose="02040503050406030204" pitchFamily="18" charset="0"/>
                          </a:rPr>
                          <m:t>𝐰</m:t>
                        </m:r>
                        <m:r>
                          <a:rPr lang="en-IN" b="0" i="1" smtClean="0">
                            <a:latin typeface="Cambria Math" panose="02040503050406030204" pitchFamily="18" charset="0"/>
                            <a:ea typeface="Cambria Math" panose="02040503050406030204" pitchFamily="18" charset="0"/>
                          </a:rPr>
                          <m:t> | </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𝑦</m:t>
                            </m:r>
                          </m:e>
                          <m:sup>
                            <m:r>
                              <a:rPr lang="en-IN" b="0" i="1" smtClean="0">
                                <a:latin typeface="Cambria Math" panose="02040503050406030204" pitchFamily="18" charset="0"/>
                                <a:ea typeface="Cambria Math" panose="02040503050406030204" pitchFamily="18" charset="0"/>
                              </a:rPr>
                              <m:t>1</m:t>
                            </m:r>
                          </m:sup>
                        </m:sSup>
                        <m:r>
                          <a:rPr lang="en-IN" b="0" i="1" smtClean="0">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𝑦</m:t>
                            </m:r>
                          </m:e>
                          <m:sup>
                            <m:r>
                              <a:rPr lang="en-IN" b="0" i="1" smtClean="0">
                                <a:latin typeface="Cambria Math" panose="02040503050406030204" pitchFamily="18" charset="0"/>
                                <a:ea typeface="Cambria Math" panose="02040503050406030204" pitchFamily="18" charset="0"/>
                              </a:rPr>
                              <m:t>𝑛</m:t>
                            </m:r>
                          </m:sup>
                        </m:sSup>
                        <m:r>
                          <a:rPr lang="en-IN" b="0" i="1" smtClean="0">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1" i="0" smtClean="0">
                                <a:latin typeface="Cambria Math" panose="02040503050406030204" pitchFamily="18" charset="0"/>
                                <a:ea typeface="Cambria Math" panose="02040503050406030204" pitchFamily="18" charset="0"/>
                              </a:rPr>
                              <m:t>𝐱</m:t>
                            </m:r>
                          </m:e>
                          <m:sup>
                            <m:r>
                              <a:rPr lang="en-IN" b="0" i="1" smtClean="0">
                                <a:latin typeface="Cambria Math" panose="02040503050406030204" pitchFamily="18" charset="0"/>
                                <a:ea typeface="Cambria Math" panose="02040503050406030204" pitchFamily="18" charset="0"/>
                              </a:rPr>
                              <m:t>1</m:t>
                            </m:r>
                          </m:sup>
                        </m:sSup>
                        <m:r>
                          <a:rPr lang="en-IN" b="0" i="1" smtClean="0">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1" i="0" smtClean="0">
                                <a:latin typeface="Cambria Math" panose="02040503050406030204" pitchFamily="18" charset="0"/>
                                <a:ea typeface="Cambria Math" panose="02040503050406030204" pitchFamily="18" charset="0"/>
                              </a:rPr>
                              <m:t>𝐱</m:t>
                            </m:r>
                          </m:e>
                          <m:sup>
                            <m:r>
                              <a:rPr lang="en-IN" b="0" i="1" smtClean="0">
                                <a:latin typeface="Cambria Math" panose="02040503050406030204" pitchFamily="18" charset="0"/>
                                <a:ea typeface="Cambria Math" panose="02040503050406030204" pitchFamily="18" charset="0"/>
                              </a:rPr>
                              <m:t>𝑛</m:t>
                            </m:r>
                          </m:sup>
                        </m:sSup>
                      </m:e>
                    </m:d>
                    <m:r>
                      <a:rPr lang="en-IN" b="0" i="1" smtClean="0">
                        <a:latin typeface="Cambria Math" panose="02040503050406030204" pitchFamily="18" charset="0"/>
                        <a:ea typeface="Cambria Math" panose="02040503050406030204" pitchFamily="18" charset="0"/>
                      </a:rPr>
                      <m:t>=</m:t>
                    </m:r>
                  </m:oMath>
                </a14:m>
                <a:r>
                  <a:rPr lang="en-IN" dirty="0" smtClean="0"/>
                  <a:t> </a:t>
                </a:r>
                <a14:m>
                  <m:oMath xmlns:m="http://schemas.openxmlformats.org/officeDocument/2006/math">
                    <m:f>
                      <m:fPr>
                        <m:ctrlPr>
                          <a:rPr lang="en-IN" sz="4000" b="0" i="1" dirty="0" smtClean="0">
                            <a:latin typeface="Cambria Math" panose="02040503050406030204" pitchFamily="18" charset="0"/>
                          </a:rPr>
                        </m:ctrlPr>
                      </m:fPr>
                      <m:num>
                        <m:r>
                          <a:rPr lang="en-IN" sz="4000" i="1">
                            <a:latin typeface="Cambria Math" panose="02040503050406030204" pitchFamily="18" charset="0"/>
                            <a:ea typeface="Cambria Math" panose="02040503050406030204" pitchFamily="18" charset="0"/>
                          </a:rPr>
                          <m:t>ℙ</m:t>
                        </m:r>
                        <m:d>
                          <m:dPr>
                            <m:begChr m:val="["/>
                            <m:endChr m:val="]"/>
                            <m:ctrlPr>
                              <a:rPr lang="en-IN" sz="4000" i="1">
                                <a:latin typeface="Cambria Math" panose="02040503050406030204" pitchFamily="18" charset="0"/>
                                <a:ea typeface="Cambria Math" panose="02040503050406030204" pitchFamily="18" charset="0"/>
                              </a:rPr>
                            </m:ctrlPr>
                          </m:dPr>
                          <m:e>
                            <m:sSup>
                              <m:sSupPr>
                                <m:ctrlPr>
                                  <a:rPr lang="en-IN" sz="4000" i="1">
                                    <a:latin typeface="Cambria Math" panose="02040503050406030204" pitchFamily="18" charset="0"/>
                                    <a:ea typeface="Cambria Math" panose="02040503050406030204" pitchFamily="18" charset="0"/>
                                  </a:rPr>
                                </m:ctrlPr>
                              </m:sSupPr>
                              <m:e>
                                <m:r>
                                  <a:rPr lang="en-IN" sz="4000" i="1">
                                    <a:latin typeface="Cambria Math" panose="02040503050406030204" pitchFamily="18" charset="0"/>
                                    <a:ea typeface="Cambria Math" panose="02040503050406030204" pitchFamily="18" charset="0"/>
                                  </a:rPr>
                                  <m:t>𝑦</m:t>
                                </m:r>
                              </m:e>
                              <m:sup>
                                <m:r>
                                  <a:rPr lang="en-IN" sz="4000" i="1">
                                    <a:latin typeface="Cambria Math" panose="02040503050406030204" pitchFamily="18" charset="0"/>
                                    <a:ea typeface="Cambria Math" panose="02040503050406030204" pitchFamily="18" charset="0"/>
                                  </a:rPr>
                                  <m:t>1</m:t>
                                </m:r>
                              </m:sup>
                            </m:sSup>
                            <m:r>
                              <a:rPr lang="en-IN" sz="4000" b="0" i="1" smtClean="0">
                                <a:latin typeface="Cambria Math" panose="02040503050406030204" pitchFamily="18" charset="0"/>
                                <a:ea typeface="Cambria Math" panose="02040503050406030204" pitchFamily="18" charset="0"/>
                              </a:rPr>
                              <m:t>,…,</m:t>
                            </m:r>
                            <m:sSup>
                              <m:sSupPr>
                                <m:ctrlPr>
                                  <a:rPr lang="en-IN" sz="4000" i="1">
                                    <a:latin typeface="Cambria Math" panose="02040503050406030204" pitchFamily="18" charset="0"/>
                                    <a:ea typeface="Cambria Math" panose="02040503050406030204" pitchFamily="18" charset="0"/>
                                  </a:rPr>
                                </m:ctrlPr>
                              </m:sSupPr>
                              <m:e>
                                <m:r>
                                  <a:rPr lang="en-IN" sz="4000" i="1">
                                    <a:latin typeface="Cambria Math" panose="02040503050406030204" pitchFamily="18" charset="0"/>
                                    <a:ea typeface="Cambria Math" panose="02040503050406030204" pitchFamily="18" charset="0"/>
                                  </a:rPr>
                                  <m:t>𝑦</m:t>
                                </m:r>
                              </m:e>
                              <m:sup>
                                <m:r>
                                  <a:rPr lang="en-IN" sz="4000" i="1">
                                    <a:latin typeface="Cambria Math" panose="02040503050406030204" pitchFamily="18" charset="0"/>
                                    <a:ea typeface="Cambria Math" panose="02040503050406030204" pitchFamily="18" charset="0"/>
                                  </a:rPr>
                                  <m:t>𝑛</m:t>
                                </m:r>
                              </m:sup>
                            </m:sSup>
                            <m:r>
                              <a:rPr lang="en-IN" sz="4000" b="1" i="0" smtClean="0">
                                <a:latin typeface="Cambria Math" panose="02040503050406030204" pitchFamily="18" charset="0"/>
                                <a:ea typeface="Cambria Math" panose="02040503050406030204" pitchFamily="18" charset="0"/>
                              </a:rPr>
                              <m:t> | </m:t>
                            </m:r>
                            <m:sSup>
                              <m:sSupPr>
                                <m:ctrlPr>
                                  <a:rPr lang="en-IN" sz="4000" i="1">
                                    <a:latin typeface="Cambria Math" panose="02040503050406030204" pitchFamily="18" charset="0"/>
                                    <a:ea typeface="Cambria Math" panose="02040503050406030204" pitchFamily="18" charset="0"/>
                                  </a:rPr>
                                </m:ctrlPr>
                              </m:sSupPr>
                              <m:e>
                                <m:r>
                                  <a:rPr lang="en-IN" sz="4000" b="1">
                                    <a:latin typeface="Cambria Math" panose="02040503050406030204" pitchFamily="18" charset="0"/>
                                    <a:ea typeface="Cambria Math" panose="02040503050406030204" pitchFamily="18" charset="0"/>
                                  </a:rPr>
                                  <m:t>𝐱</m:t>
                                </m:r>
                              </m:e>
                              <m:sup>
                                <m:r>
                                  <a:rPr lang="en-IN" sz="4000" i="1">
                                    <a:latin typeface="Cambria Math" panose="02040503050406030204" pitchFamily="18" charset="0"/>
                                    <a:ea typeface="Cambria Math" panose="02040503050406030204" pitchFamily="18" charset="0"/>
                                  </a:rPr>
                                  <m:t>1</m:t>
                                </m:r>
                              </m:sup>
                            </m:sSup>
                            <m:r>
                              <a:rPr lang="en-IN" sz="4000" b="0" i="1" smtClean="0">
                                <a:latin typeface="Cambria Math" panose="02040503050406030204" pitchFamily="18" charset="0"/>
                                <a:ea typeface="Cambria Math" panose="02040503050406030204" pitchFamily="18" charset="0"/>
                              </a:rPr>
                              <m:t>,…,</m:t>
                            </m:r>
                            <m:sSup>
                              <m:sSupPr>
                                <m:ctrlPr>
                                  <a:rPr lang="en-IN" sz="4000" i="1">
                                    <a:latin typeface="Cambria Math" panose="02040503050406030204" pitchFamily="18" charset="0"/>
                                    <a:ea typeface="Cambria Math" panose="02040503050406030204" pitchFamily="18" charset="0"/>
                                  </a:rPr>
                                </m:ctrlPr>
                              </m:sSupPr>
                              <m:e>
                                <m:r>
                                  <a:rPr lang="en-IN" sz="4000" b="1">
                                    <a:latin typeface="Cambria Math" panose="02040503050406030204" pitchFamily="18" charset="0"/>
                                    <a:ea typeface="Cambria Math" panose="02040503050406030204" pitchFamily="18" charset="0"/>
                                  </a:rPr>
                                  <m:t>𝐱</m:t>
                                </m:r>
                              </m:e>
                              <m:sup>
                                <m:r>
                                  <a:rPr lang="en-IN" sz="4000" i="1">
                                    <a:latin typeface="Cambria Math" panose="02040503050406030204" pitchFamily="18" charset="0"/>
                                    <a:ea typeface="Cambria Math" panose="02040503050406030204" pitchFamily="18" charset="0"/>
                                  </a:rPr>
                                  <m:t>𝑛</m:t>
                                </m:r>
                              </m:sup>
                            </m:sSup>
                            <m:r>
                              <a:rPr lang="en-IN" sz="4000" b="1" i="0" smtClean="0">
                                <a:latin typeface="Cambria Math" panose="02040503050406030204" pitchFamily="18" charset="0"/>
                                <a:ea typeface="Cambria Math" panose="02040503050406030204" pitchFamily="18" charset="0"/>
                              </a:rPr>
                              <m:t>,</m:t>
                            </m:r>
                            <m:r>
                              <a:rPr lang="en-IN" sz="4000" b="1">
                                <a:latin typeface="Cambria Math" panose="02040503050406030204" pitchFamily="18" charset="0"/>
                                <a:ea typeface="Cambria Math" panose="02040503050406030204" pitchFamily="18" charset="0"/>
                              </a:rPr>
                              <m:t>𝐰</m:t>
                            </m:r>
                          </m:e>
                        </m:d>
                        <m:r>
                          <a:rPr lang="en-IN" sz="4000" b="0" i="1" smtClean="0">
                            <a:latin typeface="Cambria Math" panose="02040503050406030204" pitchFamily="18" charset="0"/>
                            <a:ea typeface="Cambria Math" panose="02040503050406030204" pitchFamily="18" charset="0"/>
                          </a:rPr>
                          <m:t>⋅</m:t>
                        </m:r>
                        <m:r>
                          <a:rPr lang="en-IN" sz="4000" i="1">
                            <a:latin typeface="Cambria Math" panose="02040503050406030204" pitchFamily="18" charset="0"/>
                            <a:ea typeface="Cambria Math" panose="02040503050406030204" pitchFamily="18" charset="0"/>
                          </a:rPr>
                          <m:t>ℙ</m:t>
                        </m:r>
                        <m:d>
                          <m:dPr>
                            <m:begChr m:val="["/>
                            <m:endChr m:val="]"/>
                            <m:ctrlPr>
                              <a:rPr lang="en-IN" sz="4000" i="1">
                                <a:latin typeface="Cambria Math" panose="02040503050406030204" pitchFamily="18" charset="0"/>
                                <a:ea typeface="Cambria Math" panose="02040503050406030204" pitchFamily="18" charset="0"/>
                              </a:rPr>
                            </m:ctrlPr>
                          </m:dPr>
                          <m:e>
                            <m:r>
                              <a:rPr lang="en-IN" sz="4000" b="1" smtClean="0">
                                <a:latin typeface="Cambria Math" panose="02040503050406030204" pitchFamily="18" charset="0"/>
                                <a:ea typeface="Cambria Math" panose="02040503050406030204" pitchFamily="18" charset="0"/>
                              </a:rPr>
                              <m:t>𝐰</m:t>
                            </m:r>
                          </m:e>
                        </m:d>
                      </m:num>
                      <m:den>
                        <m:r>
                          <a:rPr lang="en-IN" sz="4000" i="1">
                            <a:latin typeface="Cambria Math" panose="02040503050406030204" pitchFamily="18" charset="0"/>
                            <a:ea typeface="Cambria Math" panose="02040503050406030204" pitchFamily="18" charset="0"/>
                          </a:rPr>
                          <m:t>ℙ</m:t>
                        </m:r>
                        <m:d>
                          <m:dPr>
                            <m:begChr m:val="["/>
                            <m:endChr m:val="]"/>
                            <m:ctrlPr>
                              <a:rPr lang="en-IN" sz="4000" i="1">
                                <a:latin typeface="Cambria Math" panose="02040503050406030204" pitchFamily="18" charset="0"/>
                                <a:ea typeface="Cambria Math" panose="02040503050406030204" pitchFamily="18" charset="0"/>
                              </a:rPr>
                            </m:ctrlPr>
                          </m:dPr>
                          <m:e>
                            <m:sSup>
                              <m:sSupPr>
                                <m:ctrlPr>
                                  <a:rPr lang="en-IN" sz="4000" i="1">
                                    <a:latin typeface="Cambria Math" panose="02040503050406030204" pitchFamily="18" charset="0"/>
                                    <a:ea typeface="Cambria Math" panose="02040503050406030204" pitchFamily="18" charset="0"/>
                                  </a:rPr>
                                </m:ctrlPr>
                              </m:sSupPr>
                              <m:e>
                                <m:r>
                                  <a:rPr lang="en-IN" sz="4000" i="1">
                                    <a:latin typeface="Cambria Math" panose="02040503050406030204" pitchFamily="18" charset="0"/>
                                    <a:ea typeface="Cambria Math" panose="02040503050406030204" pitchFamily="18" charset="0"/>
                                  </a:rPr>
                                  <m:t>𝑦</m:t>
                                </m:r>
                              </m:e>
                              <m:sup>
                                <m:r>
                                  <a:rPr lang="en-IN" sz="4000" i="1">
                                    <a:latin typeface="Cambria Math" panose="02040503050406030204" pitchFamily="18" charset="0"/>
                                    <a:ea typeface="Cambria Math" panose="02040503050406030204" pitchFamily="18" charset="0"/>
                                  </a:rPr>
                                  <m:t>1</m:t>
                                </m:r>
                              </m:sup>
                            </m:sSup>
                            <m:r>
                              <a:rPr lang="en-IN" sz="4000" b="0" i="1" smtClean="0">
                                <a:latin typeface="Cambria Math" panose="02040503050406030204" pitchFamily="18" charset="0"/>
                                <a:ea typeface="Cambria Math" panose="02040503050406030204" pitchFamily="18" charset="0"/>
                              </a:rPr>
                              <m:t>,</m:t>
                            </m:r>
                            <m:r>
                              <a:rPr lang="en-IN" sz="4000" i="1">
                                <a:latin typeface="Cambria Math" panose="02040503050406030204" pitchFamily="18" charset="0"/>
                                <a:ea typeface="Cambria Math" panose="02040503050406030204" pitchFamily="18" charset="0"/>
                              </a:rPr>
                              <m:t>…</m:t>
                            </m:r>
                            <m:r>
                              <a:rPr lang="en-IN" sz="4000" b="0" i="1" smtClean="0">
                                <a:latin typeface="Cambria Math" panose="02040503050406030204" pitchFamily="18" charset="0"/>
                                <a:ea typeface="Cambria Math" panose="02040503050406030204" pitchFamily="18" charset="0"/>
                              </a:rPr>
                              <m:t>,</m:t>
                            </m:r>
                            <m:sSup>
                              <m:sSupPr>
                                <m:ctrlPr>
                                  <a:rPr lang="en-IN" sz="4000" i="1">
                                    <a:latin typeface="Cambria Math" panose="02040503050406030204" pitchFamily="18" charset="0"/>
                                    <a:ea typeface="Cambria Math" panose="02040503050406030204" pitchFamily="18" charset="0"/>
                                  </a:rPr>
                                </m:ctrlPr>
                              </m:sSupPr>
                              <m:e>
                                <m:r>
                                  <a:rPr lang="en-IN" sz="4000" i="1">
                                    <a:latin typeface="Cambria Math" panose="02040503050406030204" pitchFamily="18" charset="0"/>
                                    <a:ea typeface="Cambria Math" panose="02040503050406030204" pitchFamily="18" charset="0"/>
                                  </a:rPr>
                                  <m:t>𝑦</m:t>
                                </m:r>
                              </m:e>
                              <m:sup>
                                <m:r>
                                  <a:rPr lang="en-IN" sz="4000" i="1">
                                    <a:latin typeface="Cambria Math" panose="02040503050406030204" pitchFamily="18" charset="0"/>
                                    <a:ea typeface="Cambria Math" panose="02040503050406030204" pitchFamily="18" charset="0"/>
                                  </a:rPr>
                                  <m:t>𝑛</m:t>
                                </m:r>
                              </m:sup>
                            </m:sSup>
                            <m:r>
                              <a:rPr lang="en-IN" sz="4000" i="1">
                                <a:latin typeface="Cambria Math" panose="02040503050406030204" pitchFamily="18" charset="0"/>
                                <a:ea typeface="Cambria Math" panose="02040503050406030204" pitchFamily="18" charset="0"/>
                              </a:rPr>
                              <m:t>,</m:t>
                            </m:r>
                            <m:sSup>
                              <m:sSupPr>
                                <m:ctrlPr>
                                  <a:rPr lang="en-IN" sz="4000" i="1">
                                    <a:latin typeface="Cambria Math" panose="02040503050406030204" pitchFamily="18" charset="0"/>
                                    <a:ea typeface="Cambria Math" panose="02040503050406030204" pitchFamily="18" charset="0"/>
                                  </a:rPr>
                                </m:ctrlPr>
                              </m:sSupPr>
                              <m:e>
                                <m:r>
                                  <a:rPr lang="en-IN" sz="4000" b="1">
                                    <a:latin typeface="Cambria Math" panose="02040503050406030204" pitchFamily="18" charset="0"/>
                                    <a:ea typeface="Cambria Math" panose="02040503050406030204" pitchFamily="18" charset="0"/>
                                  </a:rPr>
                                  <m:t>𝐱</m:t>
                                </m:r>
                              </m:e>
                              <m:sup>
                                <m:r>
                                  <a:rPr lang="en-IN" sz="4000" i="1">
                                    <a:latin typeface="Cambria Math" panose="02040503050406030204" pitchFamily="18" charset="0"/>
                                    <a:ea typeface="Cambria Math" panose="02040503050406030204" pitchFamily="18" charset="0"/>
                                  </a:rPr>
                                  <m:t>1</m:t>
                                </m:r>
                              </m:sup>
                            </m:sSup>
                            <m:r>
                              <a:rPr lang="en-IN" sz="4000" b="0" i="1" smtClean="0">
                                <a:latin typeface="Cambria Math" panose="02040503050406030204" pitchFamily="18" charset="0"/>
                                <a:ea typeface="Cambria Math" panose="02040503050406030204" pitchFamily="18" charset="0"/>
                              </a:rPr>
                              <m:t>,</m:t>
                            </m:r>
                            <m:r>
                              <a:rPr lang="en-IN" sz="4000" i="1">
                                <a:latin typeface="Cambria Math" panose="02040503050406030204" pitchFamily="18" charset="0"/>
                                <a:ea typeface="Cambria Math" panose="02040503050406030204" pitchFamily="18" charset="0"/>
                              </a:rPr>
                              <m:t>…</m:t>
                            </m:r>
                            <m:r>
                              <a:rPr lang="en-IN" sz="4000" b="0" i="1" smtClean="0">
                                <a:latin typeface="Cambria Math" panose="02040503050406030204" pitchFamily="18" charset="0"/>
                                <a:ea typeface="Cambria Math" panose="02040503050406030204" pitchFamily="18" charset="0"/>
                              </a:rPr>
                              <m:t>,</m:t>
                            </m:r>
                            <m:sSup>
                              <m:sSupPr>
                                <m:ctrlPr>
                                  <a:rPr lang="en-IN" sz="4000" i="1">
                                    <a:latin typeface="Cambria Math" panose="02040503050406030204" pitchFamily="18" charset="0"/>
                                    <a:ea typeface="Cambria Math" panose="02040503050406030204" pitchFamily="18" charset="0"/>
                                  </a:rPr>
                                </m:ctrlPr>
                              </m:sSupPr>
                              <m:e>
                                <m:r>
                                  <a:rPr lang="en-IN" sz="4000" b="1">
                                    <a:latin typeface="Cambria Math" panose="02040503050406030204" pitchFamily="18" charset="0"/>
                                    <a:ea typeface="Cambria Math" panose="02040503050406030204" pitchFamily="18" charset="0"/>
                                  </a:rPr>
                                  <m:t>𝐱</m:t>
                                </m:r>
                              </m:e>
                              <m:sup>
                                <m:r>
                                  <a:rPr lang="en-IN" sz="4000" i="1">
                                    <a:latin typeface="Cambria Math" panose="02040503050406030204" pitchFamily="18" charset="0"/>
                                    <a:ea typeface="Cambria Math" panose="02040503050406030204" pitchFamily="18" charset="0"/>
                                  </a:rPr>
                                  <m:t>𝑛</m:t>
                                </m:r>
                              </m:sup>
                            </m:sSup>
                          </m:e>
                        </m:d>
                      </m:den>
                    </m:f>
                  </m:oMath>
                </a14:m>
                <a:endParaRPr lang="en-IN" dirty="0" smtClean="0"/>
              </a:p>
              <a:p>
                <a:r>
                  <a:rPr lang="en-IN" dirty="0" smtClean="0"/>
                  <a:t>Using independence gives us </a:t>
                </a:r>
                <a14:m>
                  <m:oMath xmlns:m="http://schemas.openxmlformats.org/officeDocument/2006/math">
                    <m:r>
                      <a:rPr lang="en-IN" sz="4000" b="0" i="1" smtClean="0">
                        <a:latin typeface="Cambria Math" panose="02040503050406030204" pitchFamily="18" charset="0"/>
                      </a:rPr>
                      <m:t>=</m:t>
                    </m:r>
                    <m:f>
                      <m:fPr>
                        <m:ctrlPr>
                          <a:rPr lang="en-IN" sz="4000" i="1" dirty="0">
                            <a:latin typeface="Cambria Math" panose="02040503050406030204" pitchFamily="18" charset="0"/>
                          </a:rPr>
                        </m:ctrlPr>
                      </m:fPr>
                      <m:num>
                        <m:r>
                          <a:rPr lang="en-IN" sz="4000" i="1">
                            <a:latin typeface="Cambria Math" panose="02040503050406030204" pitchFamily="18" charset="0"/>
                            <a:ea typeface="Cambria Math" panose="02040503050406030204" pitchFamily="18" charset="0"/>
                          </a:rPr>
                          <m:t>ℙ</m:t>
                        </m:r>
                        <m:d>
                          <m:dPr>
                            <m:begChr m:val="["/>
                            <m:endChr m:val="]"/>
                            <m:ctrlPr>
                              <a:rPr lang="en-IN" sz="4000" i="1">
                                <a:latin typeface="Cambria Math" panose="02040503050406030204" pitchFamily="18" charset="0"/>
                                <a:ea typeface="Cambria Math" panose="02040503050406030204" pitchFamily="18" charset="0"/>
                              </a:rPr>
                            </m:ctrlPr>
                          </m:dPr>
                          <m:e>
                            <m:r>
                              <a:rPr lang="en-IN" sz="4000" b="1">
                                <a:latin typeface="Cambria Math" panose="02040503050406030204" pitchFamily="18" charset="0"/>
                                <a:ea typeface="Cambria Math" panose="02040503050406030204" pitchFamily="18" charset="0"/>
                              </a:rPr>
                              <m:t>𝐰</m:t>
                            </m:r>
                          </m:e>
                        </m:d>
                        <m:r>
                          <m:rPr>
                            <m:brk m:alnAt="25"/>
                          </m:rPr>
                          <a:rPr lang="en-IN" sz="4000" b="0" i="1" smtClean="0">
                            <a:latin typeface="Cambria Math" panose="02040503050406030204" pitchFamily="18" charset="0"/>
                            <a:ea typeface="Cambria Math" panose="02040503050406030204" pitchFamily="18" charset="0"/>
                          </a:rPr>
                          <m:t>⋅</m:t>
                        </m:r>
                        <m:nary>
                          <m:naryPr>
                            <m:chr m:val="∏"/>
                            <m:limLoc m:val="subSup"/>
                            <m:ctrlPr>
                              <a:rPr lang="en-IN" sz="4000" i="1" dirty="0" smtClean="0">
                                <a:latin typeface="Cambria Math" panose="02040503050406030204" pitchFamily="18" charset="0"/>
                              </a:rPr>
                            </m:ctrlPr>
                          </m:naryPr>
                          <m:sub>
                            <m:r>
                              <m:rPr>
                                <m:brk m:alnAt="25"/>
                              </m:rPr>
                              <a:rPr lang="en-IN" sz="4000" b="0" i="1" dirty="0" smtClean="0">
                                <a:latin typeface="Cambria Math" panose="02040503050406030204" pitchFamily="18" charset="0"/>
                              </a:rPr>
                              <m:t>𝑖</m:t>
                            </m:r>
                            <m:r>
                              <a:rPr lang="en-IN" sz="4000" b="0" i="1" dirty="0" smtClean="0">
                                <a:latin typeface="Cambria Math" panose="02040503050406030204" pitchFamily="18" charset="0"/>
                              </a:rPr>
                              <m:t>=1</m:t>
                            </m:r>
                          </m:sub>
                          <m:sup>
                            <m:r>
                              <a:rPr lang="en-IN" sz="4000" b="0" i="1" dirty="0" smtClean="0">
                                <a:latin typeface="Cambria Math" panose="02040503050406030204" pitchFamily="18" charset="0"/>
                              </a:rPr>
                              <m:t>𝑛</m:t>
                            </m:r>
                          </m:sup>
                          <m:e>
                            <m:r>
                              <a:rPr lang="en-IN" sz="4000" i="1">
                                <a:latin typeface="Cambria Math" panose="02040503050406030204" pitchFamily="18" charset="0"/>
                                <a:ea typeface="Cambria Math" panose="02040503050406030204" pitchFamily="18" charset="0"/>
                              </a:rPr>
                              <m:t>ℙ</m:t>
                            </m:r>
                            <m:d>
                              <m:dPr>
                                <m:begChr m:val="["/>
                                <m:endChr m:val="]"/>
                                <m:ctrlPr>
                                  <a:rPr lang="en-IN" sz="4000" i="1">
                                    <a:latin typeface="Cambria Math" panose="02040503050406030204" pitchFamily="18" charset="0"/>
                                    <a:ea typeface="Cambria Math" panose="02040503050406030204" pitchFamily="18" charset="0"/>
                                  </a:rPr>
                                </m:ctrlPr>
                              </m:dPr>
                              <m:e>
                                <m:sSup>
                                  <m:sSupPr>
                                    <m:ctrlPr>
                                      <a:rPr lang="en-IN" sz="4000" i="1">
                                        <a:latin typeface="Cambria Math" panose="02040503050406030204" pitchFamily="18" charset="0"/>
                                        <a:ea typeface="Cambria Math" panose="02040503050406030204" pitchFamily="18" charset="0"/>
                                      </a:rPr>
                                    </m:ctrlPr>
                                  </m:sSupPr>
                                  <m:e>
                                    <m:r>
                                      <a:rPr lang="en-IN" sz="4000" i="1">
                                        <a:latin typeface="Cambria Math" panose="02040503050406030204" pitchFamily="18" charset="0"/>
                                        <a:ea typeface="Cambria Math" panose="02040503050406030204" pitchFamily="18" charset="0"/>
                                      </a:rPr>
                                      <m:t>𝑦</m:t>
                                    </m:r>
                                  </m:e>
                                  <m:sup>
                                    <m:r>
                                      <a:rPr lang="en-IN" sz="4000" b="0" i="1" smtClean="0">
                                        <a:latin typeface="Cambria Math" panose="02040503050406030204" pitchFamily="18" charset="0"/>
                                        <a:ea typeface="Cambria Math" panose="02040503050406030204" pitchFamily="18" charset="0"/>
                                      </a:rPr>
                                      <m:t>𝑖</m:t>
                                    </m:r>
                                  </m:sup>
                                </m:sSup>
                                <m:r>
                                  <a:rPr lang="en-IN" sz="4000" i="1" smtClean="0">
                                    <a:latin typeface="Cambria Math" panose="02040503050406030204" pitchFamily="18" charset="0"/>
                                    <a:ea typeface="Cambria Math" panose="02040503050406030204" pitchFamily="18" charset="0"/>
                                  </a:rPr>
                                  <m:t> </m:t>
                                </m:r>
                                <m:r>
                                  <a:rPr lang="en-IN" sz="4000" b="1">
                                    <a:latin typeface="Cambria Math" panose="02040503050406030204" pitchFamily="18" charset="0"/>
                                    <a:ea typeface="Cambria Math" panose="02040503050406030204" pitchFamily="18" charset="0"/>
                                  </a:rPr>
                                  <m:t>|</m:t>
                                </m:r>
                                <m:r>
                                  <a:rPr lang="en-IN" sz="4000" b="1" i="0" smtClean="0">
                                    <a:latin typeface="Cambria Math" panose="02040503050406030204" pitchFamily="18" charset="0"/>
                                    <a:ea typeface="Cambria Math" panose="02040503050406030204" pitchFamily="18" charset="0"/>
                                  </a:rPr>
                                  <m:t> </m:t>
                                </m:r>
                                <m:sSup>
                                  <m:sSupPr>
                                    <m:ctrlPr>
                                      <a:rPr lang="en-IN" sz="4000" i="1">
                                        <a:latin typeface="Cambria Math" panose="02040503050406030204" pitchFamily="18" charset="0"/>
                                        <a:ea typeface="Cambria Math" panose="02040503050406030204" pitchFamily="18" charset="0"/>
                                      </a:rPr>
                                    </m:ctrlPr>
                                  </m:sSupPr>
                                  <m:e>
                                    <m:r>
                                      <a:rPr lang="en-IN" sz="4000" b="1">
                                        <a:latin typeface="Cambria Math" panose="02040503050406030204" pitchFamily="18" charset="0"/>
                                        <a:ea typeface="Cambria Math" panose="02040503050406030204" pitchFamily="18" charset="0"/>
                                      </a:rPr>
                                      <m:t>𝐱</m:t>
                                    </m:r>
                                  </m:e>
                                  <m:sup>
                                    <m:r>
                                      <a:rPr lang="en-IN" sz="4000" i="1">
                                        <a:latin typeface="Cambria Math" panose="02040503050406030204" pitchFamily="18" charset="0"/>
                                        <a:ea typeface="Cambria Math" panose="02040503050406030204" pitchFamily="18" charset="0"/>
                                      </a:rPr>
                                      <m:t>𝑖</m:t>
                                    </m:r>
                                  </m:sup>
                                </m:sSup>
                                <m:r>
                                  <a:rPr lang="en-IN" sz="4000" b="0" i="1" smtClean="0">
                                    <a:latin typeface="Cambria Math" panose="02040503050406030204" pitchFamily="18" charset="0"/>
                                    <a:ea typeface="Cambria Math" panose="02040503050406030204" pitchFamily="18" charset="0"/>
                                  </a:rPr>
                                  <m:t>,</m:t>
                                </m:r>
                                <m:r>
                                  <a:rPr lang="en-IN" sz="4000" b="1">
                                    <a:latin typeface="Cambria Math" panose="02040503050406030204" pitchFamily="18" charset="0"/>
                                    <a:ea typeface="Cambria Math" panose="02040503050406030204" pitchFamily="18" charset="0"/>
                                  </a:rPr>
                                  <m:t>𝐰</m:t>
                                </m:r>
                              </m:e>
                            </m:d>
                          </m:e>
                        </m:nary>
                      </m:num>
                      <m:den>
                        <m:nary>
                          <m:naryPr>
                            <m:chr m:val="∏"/>
                            <m:limLoc m:val="subSup"/>
                            <m:ctrlPr>
                              <a:rPr lang="en-IN" sz="4000" i="1" dirty="0">
                                <a:latin typeface="Cambria Math" panose="02040503050406030204" pitchFamily="18" charset="0"/>
                              </a:rPr>
                            </m:ctrlPr>
                          </m:naryPr>
                          <m:sub>
                            <m:r>
                              <m:rPr>
                                <m:brk m:alnAt="25"/>
                              </m:rPr>
                              <a:rPr lang="en-IN" sz="4000" i="1" dirty="0">
                                <a:latin typeface="Cambria Math" panose="02040503050406030204" pitchFamily="18" charset="0"/>
                              </a:rPr>
                              <m:t>𝑖</m:t>
                            </m:r>
                            <m:r>
                              <a:rPr lang="en-IN" sz="4000" i="1" dirty="0">
                                <a:latin typeface="Cambria Math" panose="02040503050406030204" pitchFamily="18" charset="0"/>
                              </a:rPr>
                              <m:t>=1</m:t>
                            </m:r>
                          </m:sub>
                          <m:sup>
                            <m:r>
                              <a:rPr lang="en-IN" sz="4000" i="1" dirty="0">
                                <a:latin typeface="Cambria Math" panose="02040503050406030204" pitchFamily="18" charset="0"/>
                              </a:rPr>
                              <m:t>𝑛</m:t>
                            </m:r>
                          </m:sup>
                          <m:e>
                            <m:r>
                              <a:rPr lang="en-IN" sz="4000" i="1">
                                <a:latin typeface="Cambria Math" panose="02040503050406030204" pitchFamily="18" charset="0"/>
                                <a:ea typeface="Cambria Math" panose="02040503050406030204" pitchFamily="18" charset="0"/>
                              </a:rPr>
                              <m:t>ℙ</m:t>
                            </m:r>
                            <m:d>
                              <m:dPr>
                                <m:begChr m:val="["/>
                                <m:endChr m:val="]"/>
                                <m:ctrlPr>
                                  <a:rPr lang="en-IN" sz="4000" i="1">
                                    <a:latin typeface="Cambria Math" panose="02040503050406030204" pitchFamily="18" charset="0"/>
                                    <a:ea typeface="Cambria Math" panose="02040503050406030204" pitchFamily="18" charset="0"/>
                                  </a:rPr>
                                </m:ctrlPr>
                              </m:dPr>
                              <m:e>
                                <m:sSup>
                                  <m:sSupPr>
                                    <m:ctrlPr>
                                      <a:rPr lang="en-IN" sz="4000" i="1">
                                        <a:latin typeface="Cambria Math" panose="02040503050406030204" pitchFamily="18" charset="0"/>
                                        <a:ea typeface="Cambria Math" panose="02040503050406030204" pitchFamily="18" charset="0"/>
                                      </a:rPr>
                                    </m:ctrlPr>
                                  </m:sSupPr>
                                  <m:e>
                                    <m:r>
                                      <a:rPr lang="en-IN" sz="4000" i="1">
                                        <a:latin typeface="Cambria Math" panose="02040503050406030204" pitchFamily="18" charset="0"/>
                                        <a:ea typeface="Cambria Math" panose="02040503050406030204" pitchFamily="18" charset="0"/>
                                      </a:rPr>
                                      <m:t>𝑦</m:t>
                                    </m:r>
                                  </m:e>
                                  <m:sup>
                                    <m:r>
                                      <a:rPr lang="en-IN" sz="4000" i="1">
                                        <a:latin typeface="Cambria Math" panose="02040503050406030204" pitchFamily="18" charset="0"/>
                                        <a:ea typeface="Cambria Math" panose="02040503050406030204" pitchFamily="18" charset="0"/>
                                      </a:rPr>
                                      <m:t>𝑖</m:t>
                                    </m:r>
                                  </m:sup>
                                </m:sSup>
                                <m:r>
                                  <a:rPr lang="en-IN" sz="4000" i="1">
                                    <a:latin typeface="Cambria Math" panose="02040503050406030204" pitchFamily="18" charset="0"/>
                                    <a:ea typeface="Cambria Math" panose="02040503050406030204" pitchFamily="18" charset="0"/>
                                  </a:rPr>
                                  <m:t>,  </m:t>
                                </m:r>
                                <m:sSup>
                                  <m:sSupPr>
                                    <m:ctrlPr>
                                      <a:rPr lang="en-IN" sz="4000" i="1">
                                        <a:latin typeface="Cambria Math" panose="02040503050406030204" pitchFamily="18" charset="0"/>
                                        <a:ea typeface="Cambria Math" panose="02040503050406030204" pitchFamily="18" charset="0"/>
                                      </a:rPr>
                                    </m:ctrlPr>
                                  </m:sSupPr>
                                  <m:e>
                                    <m:r>
                                      <a:rPr lang="en-IN" sz="4000" b="1">
                                        <a:latin typeface="Cambria Math" panose="02040503050406030204" pitchFamily="18" charset="0"/>
                                        <a:ea typeface="Cambria Math" panose="02040503050406030204" pitchFamily="18" charset="0"/>
                                      </a:rPr>
                                      <m:t>𝐱</m:t>
                                    </m:r>
                                  </m:e>
                                  <m:sup>
                                    <m:r>
                                      <a:rPr lang="en-IN" sz="4000" i="1">
                                        <a:latin typeface="Cambria Math" panose="02040503050406030204" pitchFamily="18" charset="0"/>
                                        <a:ea typeface="Cambria Math" panose="02040503050406030204" pitchFamily="18" charset="0"/>
                                      </a:rPr>
                                      <m:t>𝑖</m:t>
                                    </m:r>
                                  </m:sup>
                                </m:sSup>
                              </m:e>
                            </m:d>
                          </m:e>
                        </m:nary>
                      </m:den>
                    </m:f>
                  </m:oMath>
                </a14:m>
                <a:endParaRPr lang="en-IN" dirty="0" smtClean="0"/>
              </a:p>
              <a:p>
                <a:r>
                  <a:rPr lang="en-IN" dirty="0" smtClean="0"/>
                  <a:t>Ignoring terms that don’t involve </a:t>
                </a:r>
                <a14:m>
                  <m:oMath xmlns:m="http://schemas.openxmlformats.org/officeDocument/2006/math">
                    <m:r>
                      <a:rPr lang="en-IN" b="1" i="0" smtClean="0">
                        <a:latin typeface="Cambria Math" panose="02040503050406030204" pitchFamily="18" charset="0"/>
                      </a:rPr>
                      <m:t>𝐰</m:t>
                    </m:r>
                  </m:oMath>
                </a14:m>
                <a:r>
                  <a:rPr lang="en-IN" dirty="0" smtClean="0"/>
                  <a:t>, taking logs gives us MAP estimate</a:t>
                </a:r>
              </a:p>
              <a:p>
                <a14:m>
                  <m:oMath xmlns:m="http://schemas.openxmlformats.org/officeDocument/2006/math">
                    <m:sSub>
                      <m:sSubPr>
                        <m:ctrlPr>
                          <a:rPr lang="en-IN" b="0" i="1" dirty="0" smtClean="0">
                            <a:latin typeface="Cambria Math" panose="02040503050406030204" pitchFamily="18" charset="0"/>
                          </a:rPr>
                        </m:ctrlPr>
                      </m:sSubPr>
                      <m:e>
                        <m:acc>
                          <m:accPr>
                            <m:chr m:val="̂"/>
                            <m:ctrlPr>
                              <a:rPr lang="en-IN" b="0" i="1" smtClean="0">
                                <a:latin typeface="Cambria Math" panose="02040503050406030204" pitchFamily="18" charset="0"/>
                              </a:rPr>
                            </m:ctrlPr>
                          </m:accPr>
                          <m:e>
                            <m:r>
                              <a:rPr lang="en-IN" b="1" i="0" smtClean="0">
                                <a:latin typeface="Cambria Math" panose="02040503050406030204" pitchFamily="18" charset="0"/>
                              </a:rPr>
                              <m:t>𝐰</m:t>
                            </m:r>
                          </m:e>
                        </m:acc>
                      </m:e>
                      <m:sub>
                        <m:r>
                          <m:rPr>
                            <m:sty m:val="p"/>
                          </m:rPr>
                          <a:rPr lang="en-IN" b="0" i="0" dirty="0" smtClean="0">
                            <a:latin typeface="Cambria Math" panose="02040503050406030204" pitchFamily="18" charset="0"/>
                          </a:rPr>
                          <m:t>MAP</m:t>
                        </m:r>
                      </m:sub>
                    </m:sSub>
                    <m:r>
                      <a:rPr lang="en-IN" b="0" i="1" dirty="0" smtClean="0">
                        <a:latin typeface="Cambria Math" panose="02040503050406030204" pitchFamily="18" charset="0"/>
                      </a:rPr>
                      <m:t>=</m:t>
                    </m:r>
                    <m:func>
                      <m:funcPr>
                        <m:ctrlPr>
                          <a:rPr lang="en-IN" b="0" i="1" dirty="0" smtClean="0">
                            <a:latin typeface="Cambria Math" panose="02040503050406030204" pitchFamily="18" charset="0"/>
                          </a:rPr>
                        </m:ctrlPr>
                      </m:funcPr>
                      <m:fName>
                        <m:r>
                          <m:rPr>
                            <m:sty m:val="p"/>
                          </m:rPr>
                          <a:rPr lang="en-IN" b="0" i="0" dirty="0" smtClean="0">
                            <a:latin typeface="Cambria Math" panose="02040503050406030204" pitchFamily="18" charset="0"/>
                          </a:rPr>
                          <m:t>arg</m:t>
                        </m:r>
                      </m:fName>
                      <m:e>
                        <m:func>
                          <m:funcPr>
                            <m:ctrlPr>
                              <a:rPr lang="en-IN" b="0" i="1" dirty="0" smtClean="0">
                                <a:latin typeface="Cambria Math" panose="02040503050406030204" pitchFamily="18" charset="0"/>
                              </a:rPr>
                            </m:ctrlPr>
                          </m:funcPr>
                          <m:fName>
                            <m:limLow>
                              <m:limLowPr>
                                <m:ctrlPr>
                                  <a:rPr lang="en-IN" b="0" i="1" dirty="0" smtClean="0">
                                    <a:latin typeface="Cambria Math" panose="02040503050406030204" pitchFamily="18" charset="0"/>
                                  </a:rPr>
                                </m:ctrlPr>
                              </m:limLowPr>
                              <m:e>
                                <m:r>
                                  <m:rPr>
                                    <m:sty m:val="p"/>
                                  </m:rPr>
                                  <a:rPr lang="en-IN" b="0" i="0" dirty="0" smtClean="0">
                                    <a:latin typeface="Cambria Math" panose="02040503050406030204" pitchFamily="18" charset="0"/>
                                  </a:rPr>
                                  <m:t>min</m:t>
                                </m:r>
                              </m:e>
                              <m:lim>
                                <m:r>
                                  <a:rPr lang="en-IN" b="1" i="0" dirty="0" smtClean="0">
                                    <a:latin typeface="Cambria Math" panose="02040503050406030204" pitchFamily="18" charset="0"/>
                                  </a:rPr>
                                  <m:t>𝐰</m:t>
                                </m:r>
                                <m:r>
                                  <a:rPr lang="en-IN" b="0" i="1" dirty="0" smtClean="0">
                                    <a:latin typeface="Cambria Math" panose="02040503050406030204" pitchFamily="18" charset="0"/>
                                  </a:rPr>
                                  <m:t>∈</m:t>
                                </m:r>
                                <m:sSup>
                                  <m:sSupPr>
                                    <m:ctrlPr>
                                      <a:rPr lang="en-IN" b="0" i="1" dirty="0" smtClean="0">
                                        <a:latin typeface="Cambria Math" panose="02040503050406030204" pitchFamily="18" charset="0"/>
                                        <a:ea typeface="Cambria Math" panose="02040503050406030204" pitchFamily="18" charset="0"/>
                                      </a:rPr>
                                    </m:ctrlPr>
                                  </m:sSupPr>
                                  <m:e>
                                    <m:r>
                                      <a:rPr lang="en-IN" b="0" i="1" dirty="0" smtClean="0">
                                        <a:latin typeface="Cambria Math" panose="02040503050406030204" pitchFamily="18" charset="0"/>
                                        <a:ea typeface="Cambria Math" panose="02040503050406030204" pitchFamily="18" charset="0"/>
                                      </a:rPr>
                                      <m:t>ℝ</m:t>
                                    </m:r>
                                  </m:e>
                                  <m:sup>
                                    <m:r>
                                      <a:rPr lang="en-IN" b="0" i="1" dirty="0" smtClean="0">
                                        <a:latin typeface="Cambria Math" panose="02040503050406030204" pitchFamily="18" charset="0"/>
                                        <a:ea typeface="Cambria Math" panose="02040503050406030204" pitchFamily="18" charset="0"/>
                                      </a:rPr>
                                      <m:t>𝑑</m:t>
                                    </m:r>
                                  </m:sup>
                                </m:sSup>
                              </m:lim>
                            </m:limLow>
                          </m:fName>
                          <m:e>
                            <m:r>
                              <a:rPr lang="en-IN" b="0" i="1" dirty="0" smtClean="0">
                                <a:latin typeface="Cambria Math" panose="02040503050406030204" pitchFamily="18" charset="0"/>
                              </a:rPr>
                              <m:t>−</m:t>
                            </m:r>
                            <m:func>
                              <m:funcPr>
                                <m:ctrlPr>
                                  <a:rPr lang="en-IN" b="0" i="1" dirty="0" smtClean="0">
                                    <a:latin typeface="Cambria Math" panose="02040503050406030204" pitchFamily="18" charset="0"/>
                                  </a:rPr>
                                </m:ctrlPr>
                              </m:funcPr>
                              <m:fName>
                                <m:r>
                                  <m:rPr>
                                    <m:sty m:val="p"/>
                                  </m:rPr>
                                  <a:rPr lang="en-IN" b="0" i="0" dirty="0" smtClean="0">
                                    <a:latin typeface="Cambria Math" panose="02040503050406030204" pitchFamily="18" charset="0"/>
                                  </a:rPr>
                                  <m:t>ln</m:t>
                                </m:r>
                              </m:fName>
                              <m:e>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1">
                                        <a:latin typeface="Cambria Math" panose="02040503050406030204" pitchFamily="18" charset="0"/>
                                        <a:ea typeface="Cambria Math" panose="02040503050406030204" pitchFamily="18" charset="0"/>
                                      </a:rPr>
                                      <m:t>𝐰</m:t>
                                    </m:r>
                                  </m:e>
                                </m:d>
                              </m:e>
                            </m:func>
                            <m:r>
                              <a:rPr lang="en-IN" b="0" i="1" dirty="0" smtClean="0">
                                <a:latin typeface="Cambria Math" panose="02040503050406030204" pitchFamily="18" charset="0"/>
                              </a:rPr>
                              <m:t>−</m:t>
                            </m:r>
                            <m:nary>
                              <m:naryPr>
                                <m:chr m:val="∑"/>
                                <m:limLoc m:val="subSup"/>
                                <m:ctrlPr>
                                  <a:rPr lang="en-IN" b="0" i="1" dirty="0" smtClean="0">
                                    <a:latin typeface="Cambria Math" panose="02040503050406030204" pitchFamily="18" charset="0"/>
                                  </a:rPr>
                                </m:ctrlPr>
                              </m:naryPr>
                              <m:sub>
                                <m:r>
                                  <m:rPr>
                                    <m:brk m:alnAt="25"/>
                                  </m:rPr>
                                  <a:rPr lang="en-IN" b="0" i="1" dirty="0" smtClean="0">
                                    <a:latin typeface="Cambria Math" panose="02040503050406030204" pitchFamily="18" charset="0"/>
                                  </a:rPr>
                                  <m:t>𝑖</m:t>
                                </m:r>
                                <m:r>
                                  <a:rPr lang="en-IN" b="0" i="1" dirty="0" smtClean="0">
                                    <a:latin typeface="Cambria Math" panose="02040503050406030204" pitchFamily="18" charset="0"/>
                                  </a:rPr>
                                  <m:t>=1</m:t>
                                </m:r>
                              </m:sub>
                              <m:sup>
                                <m:r>
                                  <a:rPr lang="en-IN" b="0" i="1" dirty="0" smtClean="0">
                                    <a:latin typeface="Cambria Math" panose="02040503050406030204" pitchFamily="18" charset="0"/>
                                  </a:rPr>
                                  <m:t>𝑛</m:t>
                                </m:r>
                              </m:sup>
                              <m:e>
                                <m:func>
                                  <m:funcPr>
                                    <m:ctrlPr>
                                      <a:rPr lang="en-IN" b="0" i="1" dirty="0" smtClean="0">
                                        <a:latin typeface="Cambria Math" panose="02040503050406030204" pitchFamily="18" charset="0"/>
                                      </a:rPr>
                                    </m:ctrlPr>
                                  </m:funcPr>
                                  <m:fName>
                                    <m:r>
                                      <m:rPr>
                                        <m:sty m:val="p"/>
                                      </m:rPr>
                                      <a:rPr lang="en-IN" b="0" i="0" dirty="0" smtClean="0">
                                        <a:latin typeface="Cambria Math" panose="02040503050406030204" pitchFamily="18" charset="0"/>
                                      </a:rPr>
                                      <m:t>ln</m:t>
                                    </m:r>
                                  </m:fName>
                                  <m:e>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𝑦</m:t>
                                            </m:r>
                                          </m:e>
                                          <m:sup>
                                            <m:r>
                                              <a:rPr lang="en-IN" i="1">
                                                <a:latin typeface="Cambria Math" panose="02040503050406030204" pitchFamily="18" charset="0"/>
                                                <a:ea typeface="Cambria Math" panose="02040503050406030204" pitchFamily="18" charset="0"/>
                                              </a:rPr>
                                              <m:t>𝑖</m:t>
                                            </m:r>
                                          </m:sup>
                                        </m:sSup>
                                        <m:r>
                                          <a:rPr lang="en-IN" i="1">
                                            <a:latin typeface="Cambria Math" panose="02040503050406030204" pitchFamily="18" charset="0"/>
                                            <a:ea typeface="Cambria Math" panose="02040503050406030204" pitchFamily="18" charset="0"/>
                                          </a:rPr>
                                          <m:t> </m:t>
                                        </m:r>
                                        <m:r>
                                          <a:rPr lang="en-IN" b="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 </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i="1">
                                                <a:latin typeface="Cambria Math" panose="02040503050406030204" pitchFamily="18" charset="0"/>
                                                <a:ea typeface="Cambria Math" panose="02040503050406030204" pitchFamily="18" charset="0"/>
                                              </a:rPr>
                                              <m:t>𝑖</m:t>
                                            </m:r>
                                          </m:sup>
                                        </m:sSup>
                                        <m:r>
                                          <a:rPr lang="en-IN" b="0" i="1" smtClean="0">
                                            <a:latin typeface="Cambria Math" panose="02040503050406030204" pitchFamily="18" charset="0"/>
                                            <a:ea typeface="Cambria Math" panose="02040503050406030204" pitchFamily="18" charset="0"/>
                                          </a:rPr>
                                          <m:t>,</m:t>
                                        </m:r>
                                        <m:r>
                                          <a:rPr lang="en-IN" b="1">
                                            <a:latin typeface="Cambria Math" panose="02040503050406030204" pitchFamily="18" charset="0"/>
                                            <a:ea typeface="Cambria Math" panose="02040503050406030204" pitchFamily="18" charset="0"/>
                                          </a:rPr>
                                          <m:t>𝐰</m:t>
                                        </m:r>
                                      </m:e>
                                    </m:d>
                                  </m:e>
                                </m:func>
                              </m:e>
                            </m:nary>
                          </m:e>
                        </m:func>
                      </m:e>
                    </m:func>
                  </m:oMath>
                </a14:m>
                <a:endParaRPr lang="en-IN" dirty="0" smtClean="0"/>
              </a:p>
              <a:p>
                <a:r>
                  <a:rPr lang="en-IN" dirty="0" smtClean="0"/>
                  <a:t>Note: Likelihood is a distribution over labels i.e. over </a:t>
                </a:r>
                <a14:m>
                  <m:oMath xmlns:m="http://schemas.openxmlformats.org/officeDocument/2006/math">
                    <m:r>
                      <a:rPr lang="en-IN" i="1" smtClean="0">
                        <a:latin typeface="Cambria Math" panose="02040503050406030204" pitchFamily="18" charset="0"/>
                        <a:ea typeface="Cambria Math" panose="02040503050406030204" pitchFamily="18" charset="0"/>
                      </a:rPr>
                      <m:t>ℝ</m:t>
                    </m:r>
                  </m:oMath>
                </a14:m>
                <a:r>
                  <a:rPr lang="en-IN" dirty="0" smtClean="0"/>
                  <a:t> but the prior and posterior are distributions over models i.e. over </a:t>
                </a:r>
                <a14:m>
                  <m:oMath xmlns:m="http://schemas.openxmlformats.org/officeDocument/2006/math">
                    <m:sSup>
                      <m:sSupPr>
                        <m:ctrlPr>
                          <a:rPr lang="en-IN" b="0" i="1" smtClean="0">
                            <a:latin typeface="Cambria Math" panose="02040503050406030204" pitchFamily="18" charset="0"/>
                            <a:ea typeface="Cambria Math" panose="02040503050406030204" pitchFamily="18" charset="0"/>
                          </a:rPr>
                        </m:ctrlPr>
                      </m:sSupPr>
                      <m:e>
                        <m:r>
                          <a:rPr lang="en-IN" i="1" smtClean="0">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𝑑</m:t>
                        </m:r>
                      </m:sup>
                    </m:sSup>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746376"/>
              </a:xfrm>
              <a:blipFill>
                <a:blip r:embed="rId2"/>
                <a:stretch>
                  <a:fillRect l="-562" t="-2545" b="-1060"/>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22</a:t>
            </a:fld>
            <a:endParaRPr lang="en-US"/>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0240653" y="0"/>
            <a:ext cx="1832396" cy="1832396"/>
          </a:xfrm>
          <a:prstGeom prst="rect">
            <a:avLst/>
          </a:prstGeom>
        </p:spPr>
      </p:pic>
      <mc:AlternateContent xmlns:mc="http://schemas.openxmlformats.org/markup-compatibility/2006" xmlns:a14="http://schemas.microsoft.com/office/drawing/2010/main">
        <mc:Choice Requires="a14">
          <p:sp>
            <p:nvSpPr>
              <p:cNvPr id="20" name="Rectangular Callout 19"/>
              <p:cNvSpPr/>
              <p:nvPr/>
            </p:nvSpPr>
            <p:spPr>
              <a:xfrm>
                <a:off x="134402" y="139906"/>
                <a:ext cx="10106249" cy="2047151"/>
              </a:xfrm>
              <a:prstGeom prst="wedgeRectCallout">
                <a:avLst>
                  <a:gd name="adj1" fmla="val 61527"/>
                  <a:gd name="adj2" fmla="val 5117"/>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You might be wondering why conditioned as </a:t>
                </a:r>
                <a14:m>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i="1">
                                <a:solidFill>
                                  <a:schemeClr val="tx1"/>
                                </a:solidFill>
                                <a:latin typeface="Cambria Math" panose="02040503050406030204" pitchFamily="18" charset="0"/>
                                <a:ea typeface="Cambria Math" panose="02040503050406030204" pitchFamily="18" charset="0"/>
                              </a:rPr>
                              <m:t>𝑦</m:t>
                            </m:r>
                          </m:e>
                          <m:sup>
                            <m:r>
                              <a:rPr lang="en-IN" sz="2400" i="1">
                                <a:solidFill>
                                  <a:schemeClr val="tx1"/>
                                </a:solidFill>
                                <a:latin typeface="Cambria Math" panose="02040503050406030204" pitchFamily="18" charset="0"/>
                                <a:ea typeface="Cambria Math" panose="02040503050406030204" pitchFamily="18" charset="0"/>
                              </a:rPr>
                              <m:t>𝑖</m:t>
                            </m:r>
                          </m:sup>
                        </m:sSup>
                        <m:r>
                          <a:rPr lang="en-IN" sz="2400" i="1">
                            <a:solidFill>
                              <a:schemeClr val="tx1"/>
                            </a:solidFill>
                            <a:latin typeface="Cambria Math" panose="02040503050406030204" pitchFamily="18" charset="0"/>
                            <a:ea typeface="Cambria Math" panose="02040503050406030204" pitchFamily="18" charset="0"/>
                          </a:rPr>
                          <m:t> </m:t>
                        </m:r>
                        <m:r>
                          <a:rPr lang="en-IN" sz="2400" b="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 </m:t>
                        </m:r>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b="1">
                                <a:solidFill>
                                  <a:schemeClr val="tx1"/>
                                </a:solidFill>
                                <a:latin typeface="Cambria Math" panose="02040503050406030204" pitchFamily="18" charset="0"/>
                                <a:ea typeface="Cambria Math" panose="02040503050406030204" pitchFamily="18" charset="0"/>
                              </a:rPr>
                              <m:t>𝐱</m:t>
                            </m:r>
                          </m:e>
                          <m:sup>
                            <m:r>
                              <a:rPr lang="en-IN" sz="2400" i="1">
                                <a:solidFill>
                                  <a:schemeClr val="tx1"/>
                                </a:solidFill>
                                <a:latin typeface="Cambria Math" panose="02040503050406030204" pitchFamily="18" charset="0"/>
                                <a:ea typeface="Cambria Math" panose="02040503050406030204" pitchFamily="18" charset="0"/>
                              </a:rPr>
                              <m:t>𝑖</m:t>
                            </m:r>
                          </m:sup>
                        </m:sSup>
                        <m:r>
                          <a:rPr lang="en-IN" sz="2400" i="1">
                            <a:solidFill>
                              <a:schemeClr val="tx1"/>
                            </a:solidFill>
                            <a:latin typeface="Cambria Math" panose="02040503050406030204" pitchFamily="18" charset="0"/>
                            <a:ea typeface="Cambria Math" panose="02040503050406030204" pitchFamily="18" charset="0"/>
                          </a:rPr>
                          <m:t>,</m:t>
                        </m:r>
                        <m:r>
                          <a:rPr lang="en-IN" sz="2400" b="1">
                            <a:solidFill>
                              <a:schemeClr val="tx1"/>
                            </a:solidFill>
                            <a:latin typeface="Cambria Math" panose="02040503050406030204" pitchFamily="18" charset="0"/>
                            <a:ea typeface="Cambria Math" panose="02040503050406030204" pitchFamily="18" charset="0"/>
                          </a:rPr>
                          <m:t>𝐰</m:t>
                        </m:r>
                      </m:e>
                    </m:d>
                  </m:oMath>
                </a14:m>
                <a:r>
                  <a:rPr lang="en-IN" sz="2400" dirty="0" smtClean="0">
                    <a:solidFill>
                      <a:schemeClr val="tx1"/>
                    </a:solidFill>
                    <a:latin typeface="+mj-lt"/>
                  </a:rPr>
                  <a:t> and not </a:t>
                </a:r>
                <a14:m>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i="1">
                                <a:solidFill>
                                  <a:schemeClr val="tx1"/>
                                </a:solidFill>
                                <a:latin typeface="Cambria Math" panose="02040503050406030204" pitchFamily="18" charset="0"/>
                                <a:ea typeface="Cambria Math" panose="02040503050406030204" pitchFamily="18" charset="0"/>
                              </a:rPr>
                              <m:t>𝑦</m:t>
                            </m:r>
                          </m:e>
                          <m:sup>
                            <m:r>
                              <a:rPr lang="en-IN" sz="2400" i="1">
                                <a:solidFill>
                                  <a:schemeClr val="tx1"/>
                                </a:solidFill>
                                <a:latin typeface="Cambria Math" panose="02040503050406030204" pitchFamily="18" charset="0"/>
                                <a:ea typeface="Cambria Math" panose="02040503050406030204" pitchFamily="18" charset="0"/>
                              </a:rPr>
                              <m:t>𝑖</m:t>
                            </m:r>
                          </m:sup>
                        </m:sSup>
                        <m:r>
                          <a:rPr lang="en-IN" sz="2400" b="0" i="1" smtClean="0">
                            <a:solidFill>
                              <a:schemeClr val="tx1"/>
                            </a:solidFill>
                            <a:latin typeface="Cambria Math" panose="02040503050406030204" pitchFamily="18" charset="0"/>
                            <a:ea typeface="Cambria Math" panose="02040503050406030204" pitchFamily="18" charset="0"/>
                          </a:rPr>
                          <m:t>,</m:t>
                        </m:r>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b="1">
                                <a:solidFill>
                                  <a:schemeClr val="tx1"/>
                                </a:solidFill>
                                <a:latin typeface="Cambria Math" panose="02040503050406030204" pitchFamily="18" charset="0"/>
                                <a:ea typeface="Cambria Math" panose="02040503050406030204" pitchFamily="18" charset="0"/>
                              </a:rPr>
                              <m:t>𝐱</m:t>
                            </m:r>
                          </m:e>
                          <m:sup>
                            <m:r>
                              <a:rPr lang="en-IN" sz="2400" i="1">
                                <a:solidFill>
                                  <a:schemeClr val="tx1"/>
                                </a:solidFill>
                                <a:latin typeface="Cambria Math" panose="02040503050406030204" pitchFamily="18" charset="0"/>
                                <a:ea typeface="Cambria Math" panose="02040503050406030204" pitchFamily="18" charset="0"/>
                              </a:rPr>
                              <m:t>𝑖</m:t>
                            </m:r>
                          </m:sup>
                        </m:sSup>
                        <m:r>
                          <a:rPr lang="en-IN" sz="2400" b="1" i="0" smtClean="0">
                            <a:solidFill>
                              <a:schemeClr val="tx1"/>
                            </a:solidFill>
                            <a:latin typeface="Cambria Math" panose="02040503050406030204" pitchFamily="18" charset="0"/>
                            <a:ea typeface="Cambria Math" panose="02040503050406030204" pitchFamily="18" charset="0"/>
                          </a:rPr>
                          <m:t> </m:t>
                        </m:r>
                        <m:r>
                          <a:rPr lang="en-IN" sz="2400" b="1" smtClean="0">
                            <a:solidFill>
                              <a:schemeClr val="tx1"/>
                            </a:solidFill>
                            <a:latin typeface="Cambria Math" panose="02040503050406030204" pitchFamily="18" charset="0"/>
                            <a:ea typeface="Cambria Math" panose="02040503050406030204" pitchFamily="18" charset="0"/>
                          </a:rPr>
                          <m:t>|</m:t>
                        </m:r>
                        <m:r>
                          <a:rPr lang="en-IN" sz="2400" b="0" i="1" smtClean="0">
                            <a:solidFill>
                              <a:schemeClr val="tx1"/>
                            </a:solidFill>
                            <a:latin typeface="Cambria Math" panose="02040503050406030204" pitchFamily="18" charset="0"/>
                            <a:ea typeface="Cambria Math" panose="02040503050406030204" pitchFamily="18" charset="0"/>
                          </a:rPr>
                          <m:t> </m:t>
                        </m:r>
                        <m:r>
                          <a:rPr lang="en-IN" sz="2400" b="1">
                            <a:solidFill>
                              <a:schemeClr val="tx1"/>
                            </a:solidFill>
                            <a:latin typeface="Cambria Math" panose="02040503050406030204" pitchFamily="18" charset="0"/>
                            <a:ea typeface="Cambria Math" panose="02040503050406030204" pitchFamily="18" charset="0"/>
                          </a:rPr>
                          <m:t>𝐰</m:t>
                        </m:r>
                      </m:e>
                    </m:d>
                  </m:oMath>
                </a14:m>
                <a:r>
                  <a:rPr lang="en-IN" sz="2400" dirty="0" smtClean="0">
                    <a:solidFill>
                      <a:schemeClr val="tx1"/>
                    </a:solidFill>
                    <a:latin typeface="+mj-lt"/>
                  </a:rPr>
                  <a:t>. This is because we are currently assuming that features </a:t>
                </a:r>
                <a14:m>
                  <m:oMath xmlns:m="http://schemas.openxmlformats.org/officeDocument/2006/math">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b="1">
                            <a:solidFill>
                              <a:schemeClr val="tx1"/>
                            </a:solidFill>
                            <a:latin typeface="Cambria Math" panose="02040503050406030204" pitchFamily="18" charset="0"/>
                            <a:ea typeface="Cambria Math" panose="02040503050406030204" pitchFamily="18" charset="0"/>
                          </a:rPr>
                          <m:t>𝐱</m:t>
                        </m:r>
                      </m:e>
                      <m:sup>
                        <m:r>
                          <a:rPr lang="en-IN" sz="2400" i="1">
                            <a:solidFill>
                              <a:schemeClr val="tx1"/>
                            </a:solidFill>
                            <a:latin typeface="Cambria Math" panose="02040503050406030204" pitchFamily="18" charset="0"/>
                            <a:ea typeface="Cambria Math" panose="02040503050406030204" pitchFamily="18" charset="0"/>
                          </a:rPr>
                          <m:t>𝑖</m:t>
                        </m:r>
                      </m:sup>
                    </m:sSup>
                  </m:oMath>
                </a14:m>
                <a:r>
                  <a:rPr lang="en-IN" sz="2400" dirty="0" smtClean="0">
                    <a:solidFill>
                      <a:schemeClr val="tx1"/>
                    </a:solidFill>
                    <a:latin typeface="+mj-lt"/>
                  </a:rPr>
                  <a:t> do not depend on the model </a:t>
                </a:r>
                <a14:m>
                  <m:oMath xmlns:m="http://schemas.openxmlformats.org/officeDocument/2006/math">
                    <m:r>
                      <a:rPr lang="en-IN" sz="2400" b="1">
                        <a:solidFill>
                          <a:schemeClr val="tx1"/>
                        </a:solidFill>
                        <a:latin typeface="Cambria Math" panose="02040503050406030204" pitchFamily="18" charset="0"/>
                        <a:ea typeface="Cambria Math" panose="02040503050406030204" pitchFamily="18" charset="0"/>
                      </a:rPr>
                      <m:t>𝐰</m:t>
                    </m:r>
                  </m:oMath>
                </a14:m>
                <a:r>
                  <a:rPr lang="en-IN" sz="2400" dirty="0" smtClean="0">
                    <a:solidFill>
                      <a:schemeClr val="tx1"/>
                    </a:solidFill>
                    <a:latin typeface="+mj-lt"/>
                  </a:rPr>
                  <a:t>. Thus, the chain rule gives us </a:t>
                </a:r>
                <a14:m>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i="1">
                                <a:solidFill>
                                  <a:schemeClr val="tx1"/>
                                </a:solidFill>
                                <a:latin typeface="Cambria Math" panose="02040503050406030204" pitchFamily="18" charset="0"/>
                                <a:ea typeface="Cambria Math" panose="02040503050406030204" pitchFamily="18" charset="0"/>
                              </a:rPr>
                              <m:t>𝑦</m:t>
                            </m:r>
                          </m:e>
                          <m:sup>
                            <m:r>
                              <a:rPr lang="en-IN" sz="2400" i="1">
                                <a:solidFill>
                                  <a:schemeClr val="tx1"/>
                                </a:solidFill>
                                <a:latin typeface="Cambria Math" panose="02040503050406030204" pitchFamily="18" charset="0"/>
                                <a:ea typeface="Cambria Math" panose="02040503050406030204" pitchFamily="18" charset="0"/>
                              </a:rPr>
                              <m:t>𝑖</m:t>
                            </m:r>
                          </m:sup>
                        </m:sSup>
                        <m:r>
                          <a:rPr lang="en-IN" sz="2400" i="1">
                            <a:solidFill>
                              <a:schemeClr val="tx1"/>
                            </a:solidFill>
                            <a:latin typeface="Cambria Math" panose="02040503050406030204" pitchFamily="18" charset="0"/>
                            <a:ea typeface="Cambria Math" panose="02040503050406030204" pitchFamily="18" charset="0"/>
                          </a:rPr>
                          <m:t>,</m:t>
                        </m:r>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b="1">
                                <a:solidFill>
                                  <a:schemeClr val="tx1"/>
                                </a:solidFill>
                                <a:latin typeface="Cambria Math" panose="02040503050406030204" pitchFamily="18" charset="0"/>
                                <a:ea typeface="Cambria Math" panose="02040503050406030204" pitchFamily="18" charset="0"/>
                              </a:rPr>
                              <m:t>𝐱</m:t>
                            </m:r>
                          </m:e>
                          <m:sup>
                            <m:r>
                              <a:rPr lang="en-IN" sz="2400" i="1">
                                <a:solidFill>
                                  <a:schemeClr val="tx1"/>
                                </a:solidFill>
                                <a:latin typeface="Cambria Math" panose="02040503050406030204" pitchFamily="18" charset="0"/>
                                <a:ea typeface="Cambria Math" panose="02040503050406030204" pitchFamily="18" charset="0"/>
                              </a:rPr>
                              <m:t>𝑖</m:t>
                            </m:r>
                          </m:sup>
                        </m:sSup>
                        <m:r>
                          <a:rPr lang="en-IN" sz="2400" b="1">
                            <a:solidFill>
                              <a:schemeClr val="tx1"/>
                            </a:solidFill>
                            <a:latin typeface="Cambria Math" panose="02040503050406030204" pitchFamily="18" charset="0"/>
                            <a:ea typeface="Cambria Math" panose="02040503050406030204" pitchFamily="18" charset="0"/>
                          </a:rPr>
                          <m:t> |</m:t>
                        </m:r>
                        <m:r>
                          <a:rPr lang="en-IN" sz="2400" i="1">
                            <a:solidFill>
                              <a:schemeClr val="tx1"/>
                            </a:solidFill>
                            <a:latin typeface="Cambria Math" panose="02040503050406030204" pitchFamily="18" charset="0"/>
                            <a:ea typeface="Cambria Math" panose="02040503050406030204" pitchFamily="18" charset="0"/>
                          </a:rPr>
                          <m:t> </m:t>
                        </m:r>
                        <m:r>
                          <a:rPr lang="en-IN" sz="2400" b="1">
                            <a:solidFill>
                              <a:schemeClr val="tx1"/>
                            </a:solidFill>
                            <a:latin typeface="Cambria Math" panose="02040503050406030204" pitchFamily="18" charset="0"/>
                            <a:ea typeface="Cambria Math" panose="02040503050406030204" pitchFamily="18" charset="0"/>
                          </a:rPr>
                          <m:t>𝐰</m:t>
                        </m:r>
                      </m:e>
                    </m:d>
                    <m:r>
                      <a:rPr lang="en-IN" sz="2400" b="1" i="1" smtClean="0">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i="1">
                                <a:solidFill>
                                  <a:schemeClr val="tx1"/>
                                </a:solidFill>
                                <a:latin typeface="Cambria Math" panose="02040503050406030204" pitchFamily="18" charset="0"/>
                                <a:ea typeface="Cambria Math" panose="02040503050406030204" pitchFamily="18" charset="0"/>
                              </a:rPr>
                              <m:t>𝑦</m:t>
                            </m:r>
                          </m:e>
                          <m:sup>
                            <m:r>
                              <a:rPr lang="en-IN" sz="2400" i="1">
                                <a:solidFill>
                                  <a:schemeClr val="tx1"/>
                                </a:solidFill>
                                <a:latin typeface="Cambria Math" panose="02040503050406030204" pitchFamily="18" charset="0"/>
                                <a:ea typeface="Cambria Math" panose="02040503050406030204" pitchFamily="18" charset="0"/>
                              </a:rPr>
                              <m:t>𝑖</m:t>
                            </m:r>
                          </m:sup>
                        </m:sSup>
                        <m:r>
                          <a:rPr lang="en-IN" sz="2400" i="1">
                            <a:solidFill>
                              <a:schemeClr val="tx1"/>
                            </a:solidFill>
                            <a:latin typeface="Cambria Math" panose="02040503050406030204" pitchFamily="18" charset="0"/>
                            <a:ea typeface="Cambria Math" panose="02040503050406030204" pitchFamily="18" charset="0"/>
                          </a:rPr>
                          <m:t> </m:t>
                        </m:r>
                        <m:r>
                          <a:rPr lang="en-IN" sz="2400" b="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 </m:t>
                        </m:r>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b="1">
                                <a:solidFill>
                                  <a:schemeClr val="tx1"/>
                                </a:solidFill>
                                <a:latin typeface="Cambria Math" panose="02040503050406030204" pitchFamily="18" charset="0"/>
                                <a:ea typeface="Cambria Math" panose="02040503050406030204" pitchFamily="18" charset="0"/>
                              </a:rPr>
                              <m:t>𝐱</m:t>
                            </m:r>
                          </m:e>
                          <m:sup>
                            <m:r>
                              <a:rPr lang="en-IN" sz="2400" i="1">
                                <a:solidFill>
                                  <a:schemeClr val="tx1"/>
                                </a:solidFill>
                                <a:latin typeface="Cambria Math" panose="02040503050406030204" pitchFamily="18" charset="0"/>
                                <a:ea typeface="Cambria Math" panose="02040503050406030204" pitchFamily="18" charset="0"/>
                              </a:rPr>
                              <m:t>𝑖</m:t>
                            </m:r>
                          </m:sup>
                        </m:sSup>
                        <m:r>
                          <a:rPr lang="en-IN" sz="2400" i="1">
                            <a:solidFill>
                              <a:schemeClr val="tx1"/>
                            </a:solidFill>
                            <a:latin typeface="Cambria Math" panose="02040503050406030204" pitchFamily="18" charset="0"/>
                            <a:ea typeface="Cambria Math" panose="02040503050406030204" pitchFamily="18" charset="0"/>
                          </a:rPr>
                          <m:t>,</m:t>
                        </m:r>
                        <m:r>
                          <a:rPr lang="en-IN" sz="2400" b="1">
                            <a:solidFill>
                              <a:schemeClr val="tx1"/>
                            </a:solidFill>
                            <a:latin typeface="Cambria Math" panose="02040503050406030204" pitchFamily="18" charset="0"/>
                            <a:ea typeface="Cambria Math" panose="02040503050406030204" pitchFamily="18" charset="0"/>
                          </a:rPr>
                          <m:t>𝐰</m:t>
                        </m:r>
                      </m:e>
                    </m:d>
                    <m:r>
                      <a:rPr lang="en-IN" sz="2400" b="1" i="1" smtClean="0">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b="1">
                                <a:solidFill>
                                  <a:schemeClr val="tx1"/>
                                </a:solidFill>
                                <a:latin typeface="Cambria Math" panose="02040503050406030204" pitchFamily="18" charset="0"/>
                                <a:ea typeface="Cambria Math" panose="02040503050406030204" pitchFamily="18" charset="0"/>
                              </a:rPr>
                              <m:t>𝐱</m:t>
                            </m:r>
                          </m:e>
                          <m:sup>
                            <m:r>
                              <a:rPr lang="en-IN" sz="2400" i="1">
                                <a:solidFill>
                                  <a:schemeClr val="tx1"/>
                                </a:solidFill>
                                <a:latin typeface="Cambria Math" panose="02040503050406030204" pitchFamily="18" charset="0"/>
                                <a:ea typeface="Cambria Math" panose="02040503050406030204" pitchFamily="18" charset="0"/>
                              </a:rPr>
                              <m:t>𝑖</m:t>
                            </m:r>
                          </m:sup>
                        </m:sSup>
                        <m:r>
                          <a:rPr lang="en-IN" sz="2400" b="1">
                            <a:solidFill>
                              <a:schemeClr val="tx1"/>
                            </a:solidFill>
                            <a:latin typeface="Cambria Math" panose="02040503050406030204" pitchFamily="18" charset="0"/>
                            <a:ea typeface="Cambria Math" panose="02040503050406030204" pitchFamily="18" charset="0"/>
                          </a:rPr>
                          <m:t> |</m:t>
                        </m:r>
                        <m:r>
                          <a:rPr lang="en-IN" sz="2400" i="1">
                            <a:solidFill>
                              <a:schemeClr val="tx1"/>
                            </a:solidFill>
                            <a:latin typeface="Cambria Math" panose="02040503050406030204" pitchFamily="18" charset="0"/>
                            <a:ea typeface="Cambria Math" panose="02040503050406030204" pitchFamily="18" charset="0"/>
                          </a:rPr>
                          <m:t> </m:t>
                        </m:r>
                        <m:r>
                          <a:rPr lang="en-IN" sz="2400" b="1">
                            <a:solidFill>
                              <a:schemeClr val="tx1"/>
                            </a:solidFill>
                            <a:latin typeface="Cambria Math" panose="02040503050406030204" pitchFamily="18" charset="0"/>
                            <a:ea typeface="Cambria Math" panose="02040503050406030204" pitchFamily="18" charset="0"/>
                          </a:rPr>
                          <m:t>𝐰</m:t>
                        </m:r>
                      </m:e>
                    </m:d>
                  </m:oMath>
                </a14:m>
                <a:r>
                  <a:rPr lang="en-IN" sz="2400" dirty="0" smtClean="0">
                    <a:solidFill>
                      <a:schemeClr val="tx1"/>
                    </a:solidFill>
                    <a:latin typeface="+mj-lt"/>
                  </a:rPr>
                  <a:t> and </a:t>
                </a:r>
                <a14:m>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b="1">
                                <a:solidFill>
                                  <a:schemeClr val="tx1"/>
                                </a:solidFill>
                                <a:latin typeface="Cambria Math" panose="02040503050406030204" pitchFamily="18" charset="0"/>
                                <a:ea typeface="Cambria Math" panose="02040503050406030204" pitchFamily="18" charset="0"/>
                              </a:rPr>
                              <m:t>𝐱</m:t>
                            </m:r>
                          </m:e>
                          <m:sup>
                            <m:r>
                              <a:rPr lang="en-IN" sz="2400" i="1">
                                <a:solidFill>
                                  <a:schemeClr val="tx1"/>
                                </a:solidFill>
                                <a:latin typeface="Cambria Math" panose="02040503050406030204" pitchFamily="18" charset="0"/>
                                <a:ea typeface="Cambria Math" panose="02040503050406030204" pitchFamily="18" charset="0"/>
                              </a:rPr>
                              <m:t>𝑖</m:t>
                            </m:r>
                          </m:sup>
                        </m:sSup>
                        <m:r>
                          <a:rPr lang="en-IN" sz="2400" b="1">
                            <a:solidFill>
                              <a:schemeClr val="tx1"/>
                            </a:solidFill>
                            <a:latin typeface="Cambria Math" panose="02040503050406030204" pitchFamily="18" charset="0"/>
                            <a:ea typeface="Cambria Math" panose="02040503050406030204" pitchFamily="18" charset="0"/>
                          </a:rPr>
                          <m:t> |</m:t>
                        </m:r>
                        <m:r>
                          <a:rPr lang="en-IN" sz="2400" i="1">
                            <a:solidFill>
                              <a:schemeClr val="tx1"/>
                            </a:solidFill>
                            <a:latin typeface="Cambria Math" panose="02040503050406030204" pitchFamily="18" charset="0"/>
                            <a:ea typeface="Cambria Math" panose="02040503050406030204" pitchFamily="18" charset="0"/>
                          </a:rPr>
                          <m:t> </m:t>
                        </m:r>
                        <m:r>
                          <a:rPr lang="en-IN" sz="2400" b="1">
                            <a:solidFill>
                              <a:schemeClr val="tx1"/>
                            </a:solidFill>
                            <a:latin typeface="Cambria Math" panose="02040503050406030204" pitchFamily="18" charset="0"/>
                            <a:ea typeface="Cambria Math" panose="02040503050406030204" pitchFamily="18" charset="0"/>
                          </a:rPr>
                          <m:t>𝐰</m:t>
                        </m:r>
                      </m:e>
                    </m:d>
                  </m:oMath>
                </a14:m>
                <a:r>
                  <a:rPr lang="en-IN" sz="2400" dirty="0" smtClean="0">
                    <a:solidFill>
                      <a:schemeClr val="tx1"/>
                    </a:solidFill>
                    <a:latin typeface="+mj-lt"/>
                  </a:rPr>
                  <a:t> is just </a:t>
                </a:r>
                <a14:m>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b="1">
                                <a:solidFill>
                                  <a:schemeClr val="tx1"/>
                                </a:solidFill>
                                <a:latin typeface="Cambria Math" panose="02040503050406030204" pitchFamily="18" charset="0"/>
                                <a:ea typeface="Cambria Math" panose="02040503050406030204" pitchFamily="18" charset="0"/>
                              </a:rPr>
                              <m:t>𝐱</m:t>
                            </m:r>
                          </m:e>
                          <m:sup>
                            <m:r>
                              <a:rPr lang="en-IN" sz="2400" i="1">
                                <a:solidFill>
                                  <a:schemeClr val="tx1"/>
                                </a:solidFill>
                                <a:latin typeface="Cambria Math" panose="02040503050406030204" pitchFamily="18" charset="0"/>
                                <a:ea typeface="Cambria Math" panose="02040503050406030204" pitchFamily="18" charset="0"/>
                              </a:rPr>
                              <m:t>𝑖</m:t>
                            </m:r>
                          </m:sup>
                        </m:sSup>
                      </m:e>
                    </m:d>
                  </m:oMath>
                </a14:m>
                <a:r>
                  <a:rPr lang="en-IN" sz="2400" dirty="0" smtClean="0">
                    <a:solidFill>
                      <a:schemeClr val="tx1"/>
                    </a:solidFill>
                    <a:latin typeface="+mj-lt"/>
                  </a:rPr>
                  <a:t> which does not depend on the model </a:t>
                </a:r>
                <a14:m>
                  <m:oMath xmlns:m="http://schemas.openxmlformats.org/officeDocument/2006/math">
                    <m:r>
                      <a:rPr lang="en-IN" sz="2400" b="1">
                        <a:solidFill>
                          <a:schemeClr val="tx1"/>
                        </a:solidFill>
                        <a:latin typeface="Cambria Math" panose="02040503050406030204" pitchFamily="18" charset="0"/>
                        <a:ea typeface="Cambria Math" panose="02040503050406030204" pitchFamily="18" charset="0"/>
                      </a:rPr>
                      <m:t>𝐰</m:t>
                    </m:r>
                  </m:oMath>
                </a14:m>
                <a:r>
                  <a:rPr lang="en-IN" sz="2400" dirty="0" smtClean="0">
                    <a:solidFill>
                      <a:schemeClr val="tx1"/>
                    </a:solidFill>
                    <a:latin typeface="+mj-lt"/>
                  </a:rPr>
                  <a:t>. Note that we also assume in calculations that </a:t>
                </a:r>
                <a14:m>
                  <m:oMath xmlns:m="http://schemas.openxmlformats.org/officeDocument/2006/math">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i="1">
                            <a:solidFill>
                              <a:schemeClr val="tx1"/>
                            </a:solidFill>
                            <a:latin typeface="Cambria Math" panose="02040503050406030204" pitchFamily="18" charset="0"/>
                            <a:ea typeface="Cambria Math" panose="02040503050406030204" pitchFamily="18" charset="0"/>
                          </a:rPr>
                          <m:t>𝑦</m:t>
                        </m:r>
                      </m:e>
                      <m:sup>
                        <m:r>
                          <a:rPr lang="en-IN" sz="2400" i="1">
                            <a:solidFill>
                              <a:schemeClr val="tx1"/>
                            </a:solidFill>
                            <a:latin typeface="Cambria Math" panose="02040503050406030204" pitchFamily="18" charset="0"/>
                            <a:ea typeface="Cambria Math" panose="02040503050406030204" pitchFamily="18" charset="0"/>
                          </a:rPr>
                          <m:t>𝑖</m:t>
                        </m:r>
                      </m:sup>
                    </m:sSup>
                    <m:r>
                      <a:rPr lang="en-IN" sz="2400" i="1">
                        <a:solidFill>
                          <a:schemeClr val="tx1"/>
                        </a:solidFill>
                        <a:latin typeface="Cambria Math" panose="02040503050406030204" pitchFamily="18" charset="0"/>
                        <a:ea typeface="Cambria Math" panose="02040503050406030204" pitchFamily="18" charset="0"/>
                      </a:rPr>
                      <m:t>,</m:t>
                    </m:r>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b="1">
                            <a:solidFill>
                              <a:schemeClr val="tx1"/>
                            </a:solidFill>
                            <a:latin typeface="Cambria Math" panose="02040503050406030204" pitchFamily="18" charset="0"/>
                            <a:ea typeface="Cambria Math" panose="02040503050406030204" pitchFamily="18" charset="0"/>
                          </a:rPr>
                          <m:t>𝐱</m:t>
                        </m:r>
                      </m:e>
                      <m:sup>
                        <m:r>
                          <a:rPr lang="en-IN" sz="2400" i="1">
                            <a:solidFill>
                              <a:schemeClr val="tx1"/>
                            </a:solidFill>
                            <a:latin typeface="Cambria Math" panose="02040503050406030204" pitchFamily="18" charset="0"/>
                            <a:ea typeface="Cambria Math" panose="02040503050406030204" pitchFamily="18" charset="0"/>
                          </a:rPr>
                          <m:t>𝑖</m:t>
                        </m:r>
                      </m:sup>
                    </m:sSup>
                  </m:oMath>
                </a14:m>
                <a:r>
                  <a:rPr lang="en-IN" sz="2400" dirty="0" smtClean="0">
                    <a:solidFill>
                      <a:schemeClr val="tx1"/>
                    </a:solidFill>
                    <a:latin typeface="+mj-lt"/>
                  </a:rPr>
                  <a:t> are independent of </a:t>
                </a:r>
                <a14:m>
                  <m:oMath xmlns:m="http://schemas.openxmlformats.org/officeDocument/2006/math">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i="1">
                            <a:solidFill>
                              <a:schemeClr val="tx1"/>
                            </a:solidFill>
                            <a:latin typeface="Cambria Math" panose="02040503050406030204" pitchFamily="18" charset="0"/>
                            <a:ea typeface="Cambria Math" panose="02040503050406030204" pitchFamily="18" charset="0"/>
                          </a:rPr>
                          <m:t>𝑦</m:t>
                        </m:r>
                      </m:e>
                      <m:sup>
                        <m:r>
                          <a:rPr lang="en-IN" sz="2400" b="0" i="1" smtClean="0">
                            <a:solidFill>
                              <a:schemeClr val="tx1"/>
                            </a:solidFill>
                            <a:latin typeface="Cambria Math" panose="02040503050406030204" pitchFamily="18" charset="0"/>
                            <a:ea typeface="Cambria Math" panose="02040503050406030204" pitchFamily="18" charset="0"/>
                          </a:rPr>
                          <m:t>𝑗</m:t>
                        </m:r>
                      </m:sup>
                    </m:sSup>
                    <m:r>
                      <a:rPr lang="en-IN" sz="2400" i="1">
                        <a:solidFill>
                          <a:schemeClr val="tx1"/>
                        </a:solidFill>
                        <a:latin typeface="Cambria Math" panose="02040503050406030204" pitchFamily="18" charset="0"/>
                        <a:ea typeface="Cambria Math" panose="02040503050406030204" pitchFamily="18" charset="0"/>
                      </a:rPr>
                      <m:t>,</m:t>
                    </m:r>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b="1">
                            <a:solidFill>
                              <a:schemeClr val="tx1"/>
                            </a:solidFill>
                            <a:latin typeface="Cambria Math" panose="02040503050406030204" pitchFamily="18" charset="0"/>
                            <a:ea typeface="Cambria Math" panose="02040503050406030204" pitchFamily="18" charset="0"/>
                          </a:rPr>
                          <m:t>𝐱</m:t>
                        </m:r>
                      </m:e>
                      <m:sup>
                        <m:r>
                          <a:rPr lang="en-IN" sz="2400" b="0" i="1" smtClean="0">
                            <a:solidFill>
                              <a:schemeClr val="tx1"/>
                            </a:solidFill>
                            <a:latin typeface="Cambria Math" panose="02040503050406030204" pitchFamily="18" charset="0"/>
                            <a:ea typeface="Cambria Math" panose="02040503050406030204" pitchFamily="18" charset="0"/>
                          </a:rPr>
                          <m:t>𝑗</m:t>
                        </m:r>
                      </m:sup>
                    </m:sSup>
                  </m:oMath>
                </a14:m>
                <a:r>
                  <a:rPr lang="en-IN" sz="2400" dirty="0" smtClean="0">
                    <a:solidFill>
                      <a:schemeClr val="tx1"/>
                    </a:solidFill>
                    <a:latin typeface="+mj-lt"/>
                  </a:rPr>
                  <a:t> for </a:t>
                </a:r>
                <a14:m>
                  <m:oMath xmlns:m="http://schemas.openxmlformats.org/officeDocument/2006/math">
                    <m:r>
                      <a:rPr lang="en-IN" sz="2400" b="0" i="1" smtClean="0">
                        <a:solidFill>
                          <a:schemeClr val="tx1"/>
                        </a:solidFill>
                        <a:latin typeface="Cambria Math" panose="02040503050406030204" pitchFamily="18" charset="0"/>
                      </a:rPr>
                      <m:t>𝑖</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𝑗</m:t>
                    </m:r>
                  </m:oMath>
                </a14:m>
                <a:endParaRPr lang="en-IN" sz="2400" dirty="0" smtClean="0">
                  <a:solidFill>
                    <a:schemeClr val="tx1"/>
                  </a:solidFill>
                  <a:latin typeface="+mj-lt"/>
                </a:endParaRPr>
              </a:p>
            </p:txBody>
          </p:sp>
        </mc:Choice>
        <mc:Fallback xmlns="">
          <p:sp>
            <p:nvSpPr>
              <p:cNvPr id="20" name="Rectangular Callout 19"/>
              <p:cNvSpPr>
                <a:spLocks noRot="1" noChangeAspect="1" noMove="1" noResize="1" noEditPoints="1" noAdjustHandles="1" noChangeArrowheads="1" noChangeShapeType="1" noTextEdit="1"/>
              </p:cNvSpPr>
              <p:nvPr/>
            </p:nvSpPr>
            <p:spPr>
              <a:xfrm>
                <a:off x="134402" y="139906"/>
                <a:ext cx="10106249" cy="2047151"/>
              </a:xfrm>
              <a:prstGeom prst="wedgeRectCallout">
                <a:avLst>
                  <a:gd name="adj1" fmla="val 61527"/>
                  <a:gd name="adj2" fmla="val 5117"/>
                </a:avLst>
              </a:prstGeom>
              <a:blipFill>
                <a:blip r:embed="rId4"/>
                <a:stretch>
                  <a:fillRect l="-108" t="-877" b="-6725"/>
                </a:stretch>
              </a:blipFill>
              <a:ln w="38100">
                <a:solidFill>
                  <a:schemeClr val="accent1"/>
                </a:solidFill>
              </a:ln>
            </p:spPr>
            <p:txBody>
              <a:bodyPr/>
              <a:lstStyle/>
              <a:p>
                <a:r>
                  <a:rPr lang="en-IN">
                    <a:noFill/>
                  </a:rPr>
                  <a:t> </a:t>
                </a:r>
              </a:p>
            </p:txBody>
          </p:sp>
        </mc:Fallback>
      </mc:AlternateContent>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17561" y="4990232"/>
            <a:ext cx="1722822" cy="1722822"/>
          </a:xfrm>
          <a:prstGeom prst="rect">
            <a:avLst/>
          </a:prstGeom>
        </p:spPr>
      </p:pic>
      <mc:AlternateContent xmlns:mc="http://schemas.openxmlformats.org/markup-compatibility/2006" xmlns:a14="http://schemas.microsoft.com/office/drawing/2010/main">
        <mc:Choice Requires="a14">
          <p:sp>
            <p:nvSpPr>
              <p:cNvPr id="22" name="Rectangular Callout 21"/>
              <p:cNvSpPr/>
              <p:nvPr/>
            </p:nvSpPr>
            <p:spPr>
              <a:xfrm>
                <a:off x="388217" y="5243243"/>
                <a:ext cx="10340742" cy="935520"/>
              </a:xfrm>
              <a:prstGeom prst="wedgeRectCallout">
                <a:avLst>
                  <a:gd name="adj1" fmla="val 57477"/>
                  <a:gd name="adj2" fmla="val 56287"/>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We will soon study “generative” models where the features </a:t>
                </a:r>
                <a14:m>
                  <m:oMath xmlns:m="http://schemas.openxmlformats.org/officeDocument/2006/math">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b="1">
                            <a:solidFill>
                              <a:schemeClr val="tx1"/>
                            </a:solidFill>
                            <a:latin typeface="Cambria Math" panose="02040503050406030204" pitchFamily="18" charset="0"/>
                            <a:ea typeface="Cambria Math" panose="02040503050406030204" pitchFamily="18" charset="0"/>
                          </a:rPr>
                          <m:t>𝐱</m:t>
                        </m:r>
                      </m:e>
                      <m:sup>
                        <m:r>
                          <a:rPr lang="en-IN" sz="2400" i="1">
                            <a:solidFill>
                              <a:schemeClr val="tx1"/>
                            </a:solidFill>
                            <a:latin typeface="Cambria Math" panose="02040503050406030204" pitchFamily="18" charset="0"/>
                            <a:ea typeface="Cambria Math" panose="02040503050406030204" pitchFamily="18" charset="0"/>
                          </a:rPr>
                          <m:t>𝑖</m:t>
                        </m:r>
                      </m:sup>
                    </m:sSup>
                  </m:oMath>
                </a14:m>
                <a:r>
                  <a:rPr lang="en-IN" sz="2400" dirty="0" smtClean="0">
                    <a:solidFill>
                      <a:schemeClr val="tx1"/>
                    </a:solidFill>
                    <a:latin typeface="+mj-lt"/>
                  </a:rPr>
                  <a:t> themselves would become random variables dependent on a (more complicated) model</a:t>
                </a:r>
              </a:p>
            </p:txBody>
          </p:sp>
        </mc:Choice>
        <mc:Fallback xmlns="">
          <p:sp>
            <p:nvSpPr>
              <p:cNvPr id="22" name="Rectangular Callout 21"/>
              <p:cNvSpPr>
                <a:spLocks noRot="1" noChangeAspect="1" noMove="1" noResize="1" noEditPoints="1" noAdjustHandles="1" noChangeArrowheads="1" noChangeShapeType="1" noTextEdit="1"/>
              </p:cNvSpPr>
              <p:nvPr/>
            </p:nvSpPr>
            <p:spPr>
              <a:xfrm>
                <a:off x="388217" y="5243243"/>
                <a:ext cx="10340742" cy="935520"/>
              </a:xfrm>
              <a:prstGeom prst="wedgeRectCallout">
                <a:avLst>
                  <a:gd name="adj1" fmla="val 57477"/>
                  <a:gd name="adj2" fmla="val 56287"/>
                </a:avLst>
              </a:prstGeom>
              <a:blipFill>
                <a:blip r:embed="rId6"/>
                <a:stretch>
                  <a:fillRect b="-588"/>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1818241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par>
                          <p:cTn id="35" fill="hold">
                            <p:stCondLst>
                              <p:cond delay="0"/>
                            </p:stCondLst>
                            <p:childTnLst>
                              <p:par>
                                <p:cTn id="36" presetID="22" presetClass="entr" presetSubtype="2"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right)">
                                      <p:cBhvr>
                                        <p:cTn id="38" dur="50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par>
                          <p:cTn id="43" fill="hold">
                            <p:stCondLst>
                              <p:cond delay="0"/>
                            </p:stCondLst>
                            <p:childTnLst>
                              <p:par>
                                <p:cTn id="44" presetID="22" presetClass="entr" presetSubtype="2" fill="hold" grpId="0" nodeType="after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right)">
                                      <p:cBhvr>
                                        <p:cTn id="4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0" grpId="0" animBg="1"/>
      <p:bldP spid="2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MAP for Probabilistic Regression</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3"/>
                <a:ext cx="11938645" cy="5426829"/>
              </a:xfrm>
            </p:spPr>
            <p:txBody>
              <a:bodyPr>
                <a:normAutofit/>
              </a:bodyPr>
              <a:lstStyle/>
              <a:p>
                <a:r>
                  <a:rPr lang="en-IN" dirty="0" smtClean="0">
                    <a:solidFill>
                      <a:schemeClr val="tx1"/>
                    </a:solidFill>
                  </a:rPr>
                  <a:t>For </a:t>
                </a:r>
                <a:r>
                  <a:rPr lang="en-IN" dirty="0">
                    <a:solidFill>
                      <a:schemeClr val="tx1"/>
                    </a:solidFill>
                  </a:rPr>
                  <a:t>Gaussian likelihood </a:t>
                </a:r>
                <a14:m>
                  <m:oMath xmlns:m="http://schemas.openxmlformats.org/officeDocument/2006/math">
                    <m:r>
                      <a:rPr lang="en-IN" i="1">
                        <a:solidFill>
                          <a:schemeClr val="tx1"/>
                        </a:solidFill>
                        <a:latin typeface="Cambria Math" panose="02040503050406030204" pitchFamily="18" charset="0"/>
                        <a:ea typeface="Cambria Math" panose="02040503050406030204" pitchFamily="18" charset="0"/>
                      </a:rPr>
                      <m:t>𝒩</m:t>
                    </m:r>
                    <m:d>
                      <m:dPr>
                        <m:ctrlPr>
                          <a:rPr lang="en-IN" i="1">
                            <a:solidFill>
                              <a:schemeClr val="tx1"/>
                            </a:solidFill>
                            <a:latin typeface="Cambria Math" panose="02040503050406030204" pitchFamily="18" charset="0"/>
                            <a:ea typeface="Cambria Math" panose="02040503050406030204" pitchFamily="18" charset="0"/>
                          </a:rPr>
                        </m:ctrlPr>
                      </m:dPr>
                      <m:e>
                        <m:sSup>
                          <m:sSupPr>
                            <m:ctrlPr>
                              <a:rPr lang="en-IN" i="1">
                                <a:solidFill>
                                  <a:schemeClr val="tx1"/>
                                </a:solidFill>
                                <a:latin typeface="Cambria Math" panose="02040503050406030204" pitchFamily="18" charset="0"/>
                                <a:ea typeface="Cambria Math" panose="02040503050406030204" pitchFamily="18" charset="0"/>
                              </a:rPr>
                            </m:ctrlPr>
                          </m:sSupPr>
                          <m:e>
                            <m:r>
                              <a:rPr lang="en-IN" i="1">
                                <a:solidFill>
                                  <a:schemeClr val="tx1"/>
                                </a:solidFill>
                                <a:latin typeface="Cambria Math" panose="02040503050406030204" pitchFamily="18" charset="0"/>
                                <a:ea typeface="Cambria Math" panose="02040503050406030204" pitchFamily="18" charset="0"/>
                              </a:rPr>
                              <m:t>𝑦</m:t>
                            </m:r>
                          </m:e>
                          <m:sup>
                            <m:r>
                              <a:rPr lang="en-IN" i="1">
                                <a:solidFill>
                                  <a:schemeClr val="tx1"/>
                                </a:solidFill>
                                <a:latin typeface="Cambria Math" panose="02040503050406030204" pitchFamily="18" charset="0"/>
                                <a:ea typeface="Cambria Math" panose="02040503050406030204" pitchFamily="18" charset="0"/>
                              </a:rPr>
                              <m:t>𝑖</m:t>
                            </m:r>
                          </m:sup>
                        </m:sSup>
                        <m:r>
                          <a:rPr lang="en-IN" i="1">
                            <a:solidFill>
                              <a:schemeClr val="tx1"/>
                            </a:solidFill>
                            <a:latin typeface="Cambria Math" panose="02040503050406030204" pitchFamily="18" charset="0"/>
                            <a:ea typeface="Cambria Math" panose="02040503050406030204" pitchFamily="18" charset="0"/>
                          </a:rPr>
                          <m:t> | </m:t>
                        </m:r>
                        <m:sSup>
                          <m:sSupPr>
                            <m:ctrlPr>
                              <a:rPr lang="en-IN" i="1">
                                <a:solidFill>
                                  <a:schemeClr val="tx1"/>
                                </a:solidFill>
                                <a:latin typeface="Cambria Math" panose="02040503050406030204" pitchFamily="18" charset="0"/>
                              </a:rPr>
                            </m:ctrlPr>
                          </m:sSupPr>
                          <m:e>
                            <m:r>
                              <a:rPr lang="en-IN" b="1">
                                <a:solidFill>
                                  <a:schemeClr val="tx1"/>
                                </a:solidFill>
                                <a:latin typeface="Cambria Math" panose="02040503050406030204" pitchFamily="18" charset="0"/>
                              </a:rPr>
                              <m:t>𝐰</m:t>
                            </m:r>
                          </m:e>
                          <m:sup>
                            <m:r>
                              <a:rPr lang="en-IN" i="1">
                                <a:solidFill>
                                  <a:schemeClr val="tx1"/>
                                </a:solidFill>
                                <a:latin typeface="Cambria Math" panose="02040503050406030204" pitchFamily="18" charset="0"/>
                              </a:rPr>
                              <m:t>⊤</m:t>
                            </m:r>
                          </m:sup>
                        </m:sSup>
                        <m:sSup>
                          <m:sSupPr>
                            <m:ctrlPr>
                              <a:rPr lang="en-IN" b="1" i="1">
                                <a:solidFill>
                                  <a:schemeClr val="tx1"/>
                                </a:solidFill>
                                <a:latin typeface="Cambria Math" panose="02040503050406030204" pitchFamily="18" charset="0"/>
                              </a:rPr>
                            </m:ctrlPr>
                          </m:sSupPr>
                          <m:e>
                            <m:r>
                              <a:rPr lang="en-IN" b="1">
                                <a:solidFill>
                                  <a:schemeClr val="tx1"/>
                                </a:solidFill>
                                <a:latin typeface="Cambria Math" panose="02040503050406030204" pitchFamily="18" charset="0"/>
                              </a:rPr>
                              <m:t>𝐱</m:t>
                            </m:r>
                          </m:e>
                          <m:sup>
                            <m:r>
                              <a:rPr lang="en-IN" i="1">
                                <a:solidFill>
                                  <a:schemeClr val="tx1"/>
                                </a:solidFill>
                                <a:latin typeface="Cambria Math" panose="02040503050406030204" pitchFamily="18" charset="0"/>
                              </a:rPr>
                              <m:t>𝑖</m:t>
                            </m:r>
                          </m:sup>
                        </m:sSup>
                        <m:r>
                          <a:rPr lang="en-IN" i="1">
                            <a:solidFill>
                              <a:schemeClr val="tx1"/>
                            </a:solidFill>
                            <a:latin typeface="Cambria Math" panose="02040503050406030204" pitchFamily="18" charset="0"/>
                          </a:rPr>
                          <m:t>,</m:t>
                        </m:r>
                        <m:sSubSup>
                          <m:sSubSupPr>
                            <m:ctrlPr>
                              <a:rPr lang="en-IN" i="1">
                                <a:solidFill>
                                  <a:schemeClr val="tx1"/>
                                </a:solidFill>
                                <a:latin typeface="Cambria Math" panose="02040503050406030204" pitchFamily="18" charset="0"/>
                              </a:rPr>
                            </m:ctrlPr>
                          </m:sSubSupPr>
                          <m:e>
                            <m:r>
                              <a:rPr lang="en-IN" i="1">
                                <a:solidFill>
                                  <a:schemeClr val="tx1"/>
                                </a:solidFill>
                                <a:latin typeface="Cambria Math" panose="02040503050406030204" pitchFamily="18" charset="0"/>
                              </a:rPr>
                              <m:t>𝜎</m:t>
                            </m:r>
                          </m:e>
                          <m:sub>
                            <m:r>
                              <a:rPr lang="en-IN" i="1">
                                <a:solidFill>
                                  <a:schemeClr val="tx1"/>
                                </a:solidFill>
                                <a:latin typeface="Cambria Math" panose="02040503050406030204" pitchFamily="18" charset="0"/>
                              </a:rPr>
                              <m:t>𝑙</m:t>
                            </m:r>
                          </m:sub>
                          <m:sup>
                            <m:r>
                              <a:rPr lang="en-IN" i="1">
                                <a:solidFill>
                                  <a:schemeClr val="tx1"/>
                                </a:solidFill>
                                <a:latin typeface="Cambria Math" panose="02040503050406030204" pitchFamily="18" charset="0"/>
                              </a:rPr>
                              <m:t>2</m:t>
                            </m:r>
                          </m:sup>
                        </m:sSubSup>
                      </m:e>
                    </m:d>
                  </m:oMath>
                </a14:m>
                <a:r>
                  <a:rPr lang="en-IN" dirty="0">
                    <a:solidFill>
                      <a:schemeClr val="tx1"/>
                    </a:solidFill>
                  </a:rPr>
                  <a:t> and Gaussian prior </a:t>
                </a:r>
                <a14:m>
                  <m:oMath xmlns:m="http://schemas.openxmlformats.org/officeDocument/2006/math">
                    <m:r>
                      <a:rPr lang="en-IN" i="1">
                        <a:solidFill>
                          <a:schemeClr val="tx1"/>
                        </a:solidFill>
                        <a:latin typeface="Cambria Math" panose="02040503050406030204" pitchFamily="18" charset="0"/>
                        <a:ea typeface="Cambria Math" panose="02040503050406030204" pitchFamily="18" charset="0"/>
                      </a:rPr>
                      <m:t>𝒩</m:t>
                    </m:r>
                    <m:d>
                      <m:dPr>
                        <m:ctrlPr>
                          <a:rPr lang="en-IN" i="1">
                            <a:solidFill>
                              <a:schemeClr val="tx1"/>
                            </a:solidFill>
                            <a:latin typeface="Cambria Math" panose="02040503050406030204" pitchFamily="18" charset="0"/>
                            <a:ea typeface="Cambria Math" panose="02040503050406030204" pitchFamily="18" charset="0"/>
                          </a:rPr>
                        </m:ctrlPr>
                      </m:dPr>
                      <m:e>
                        <m:r>
                          <a:rPr lang="en-IN" b="1">
                            <a:solidFill>
                              <a:schemeClr val="tx1"/>
                            </a:solidFill>
                            <a:latin typeface="Cambria Math" panose="02040503050406030204" pitchFamily="18" charset="0"/>
                          </a:rPr>
                          <m:t>𝐰</m:t>
                        </m:r>
                        <m:r>
                          <a:rPr lang="en-IN" i="1">
                            <a:solidFill>
                              <a:schemeClr val="tx1"/>
                            </a:solidFill>
                            <a:latin typeface="Cambria Math" panose="02040503050406030204" pitchFamily="18" charset="0"/>
                            <a:ea typeface="Cambria Math" panose="02040503050406030204" pitchFamily="18" charset="0"/>
                          </a:rPr>
                          <m:t>| </m:t>
                        </m:r>
                        <m:r>
                          <a:rPr lang="en-IN" b="1">
                            <a:solidFill>
                              <a:schemeClr val="tx1"/>
                            </a:solidFill>
                            <a:latin typeface="Cambria Math" panose="02040503050406030204" pitchFamily="18" charset="0"/>
                          </a:rPr>
                          <m:t>𝟎</m:t>
                        </m:r>
                        <m:r>
                          <a:rPr lang="en-IN" i="1">
                            <a:solidFill>
                              <a:schemeClr val="tx1"/>
                            </a:solidFill>
                            <a:latin typeface="Cambria Math" panose="02040503050406030204" pitchFamily="18" charset="0"/>
                          </a:rPr>
                          <m:t>,</m:t>
                        </m:r>
                        <m:sSubSup>
                          <m:sSubSupPr>
                            <m:ctrlPr>
                              <a:rPr lang="en-IN" i="1">
                                <a:solidFill>
                                  <a:schemeClr val="tx1"/>
                                </a:solidFill>
                                <a:latin typeface="Cambria Math" panose="02040503050406030204" pitchFamily="18" charset="0"/>
                              </a:rPr>
                            </m:ctrlPr>
                          </m:sSubSupPr>
                          <m:e>
                            <m:r>
                              <a:rPr lang="en-IN" i="1">
                                <a:solidFill>
                                  <a:schemeClr val="tx1"/>
                                </a:solidFill>
                                <a:latin typeface="Cambria Math" panose="02040503050406030204" pitchFamily="18" charset="0"/>
                              </a:rPr>
                              <m:t>𝜎</m:t>
                            </m:r>
                          </m:e>
                          <m:sub>
                            <m:r>
                              <a:rPr lang="en-IN" i="1">
                                <a:solidFill>
                                  <a:schemeClr val="tx1"/>
                                </a:solidFill>
                                <a:latin typeface="Cambria Math" panose="02040503050406030204" pitchFamily="18" charset="0"/>
                              </a:rPr>
                              <m:t>𝑝</m:t>
                            </m:r>
                          </m:sub>
                          <m:sup>
                            <m:r>
                              <a:rPr lang="en-IN" i="1">
                                <a:solidFill>
                                  <a:schemeClr val="tx1"/>
                                </a:solidFill>
                                <a:latin typeface="Cambria Math" panose="02040503050406030204" pitchFamily="18" charset="0"/>
                              </a:rPr>
                              <m:t>2</m:t>
                            </m:r>
                          </m:sup>
                        </m:sSubSup>
                        <m:r>
                          <a:rPr lang="en-IN" i="1">
                            <a:solidFill>
                              <a:schemeClr val="tx1"/>
                            </a:solidFill>
                            <a:latin typeface="Cambria Math" panose="02040503050406030204" pitchFamily="18" charset="0"/>
                          </a:rPr>
                          <m:t>⋅</m:t>
                        </m:r>
                        <m:sSub>
                          <m:sSubPr>
                            <m:ctrlPr>
                              <a:rPr lang="en-IN" i="1">
                                <a:solidFill>
                                  <a:schemeClr val="tx1"/>
                                </a:solidFill>
                                <a:latin typeface="Cambria Math" panose="02040503050406030204" pitchFamily="18" charset="0"/>
                              </a:rPr>
                            </m:ctrlPr>
                          </m:sSubPr>
                          <m:e>
                            <m:r>
                              <a:rPr lang="en-IN" i="1">
                                <a:solidFill>
                                  <a:schemeClr val="tx1"/>
                                </a:solidFill>
                                <a:latin typeface="Cambria Math" panose="02040503050406030204" pitchFamily="18" charset="0"/>
                              </a:rPr>
                              <m:t>𝐼</m:t>
                            </m:r>
                          </m:e>
                          <m:sub>
                            <m:r>
                              <a:rPr lang="en-IN" i="1">
                                <a:solidFill>
                                  <a:schemeClr val="tx1"/>
                                </a:solidFill>
                                <a:latin typeface="Cambria Math" panose="02040503050406030204" pitchFamily="18" charset="0"/>
                              </a:rPr>
                              <m:t>𝑑</m:t>
                            </m:r>
                          </m:sub>
                        </m:sSub>
                      </m:e>
                    </m:d>
                  </m:oMath>
                </a14:m>
                <a:r>
                  <a:rPr lang="en-IN" dirty="0">
                    <a:solidFill>
                      <a:schemeClr val="tx1"/>
                    </a:solidFill>
                  </a:rPr>
                  <a:t> </a:t>
                </a:r>
                <a:r>
                  <a:rPr lang="en-IN" dirty="0" smtClean="0">
                    <a:solidFill>
                      <a:schemeClr val="tx1"/>
                    </a:solidFill>
                  </a:rPr>
                  <a:t>we get </a:t>
                </a:r>
                <a14:m>
                  <m:oMath xmlns:m="http://schemas.openxmlformats.org/officeDocument/2006/math">
                    <m:sSub>
                      <m:sSubPr>
                        <m:ctrlPr>
                          <a:rPr lang="en-IN" sz="2800" i="1" dirty="0">
                            <a:solidFill>
                              <a:schemeClr val="tx1"/>
                            </a:solidFill>
                            <a:latin typeface="Cambria Math" panose="02040503050406030204" pitchFamily="18" charset="0"/>
                          </a:rPr>
                        </m:ctrlPr>
                      </m:sSubPr>
                      <m:e>
                        <m:acc>
                          <m:accPr>
                            <m:chr m:val="̂"/>
                            <m:ctrlPr>
                              <a:rPr lang="en-IN" sz="2800" i="1">
                                <a:solidFill>
                                  <a:schemeClr val="tx1"/>
                                </a:solidFill>
                                <a:latin typeface="Cambria Math" panose="02040503050406030204" pitchFamily="18" charset="0"/>
                              </a:rPr>
                            </m:ctrlPr>
                          </m:accPr>
                          <m:e>
                            <m:r>
                              <a:rPr lang="en-IN" sz="2800" b="1">
                                <a:solidFill>
                                  <a:schemeClr val="tx1"/>
                                </a:solidFill>
                                <a:latin typeface="Cambria Math" panose="02040503050406030204" pitchFamily="18" charset="0"/>
                              </a:rPr>
                              <m:t>𝐰</m:t>
                            </m:r>
                          </m:e>
                        </m:acc>
                      </m:e>
                      <m:sub>
                        <m:r>
                          <m:rPr>
                            <m:sty m:val="p"/>
                          </m:rPr>
                          <a:rPr lang="en-IN" sz="2800" dirty="0">
                            <a:solidFill>
                              <a:schemeClr val="tx1"/>
                            </a:solidFill>
                            <a:latin typeface="Cambria Math" panose="02040503050406030204" pitchFamily="18" charset="0"/>
                          </a:rPr>
                          <m:t>MAP</m:t>
                        </m:r>
                      </m:sub>
                    </m:sSub>
                    <m:r>
                      <a:rPr lang="en-IN" sz="2800" i="1" dirty="0">
                        <a:solidFill>
                          <a:schemeClr val="tx1"/>
                        </a:solidFill>
                        <a:latin typeface="Cambria Math" panose="02040503050406030204" pitchFamily="18" charset="0"/>
                      </a:rPr>
                      <m:t>=</m:t>
                    </m:r>
                    <m:func>
                      <m:funcPr>
                        <m:ctrlPr>
                          <a:rPr lang="en-IN" sz="2800" i="1" dirty="0">
                            <a:solidFill>
                              <a:schemeClr val="tx1"/>
                            </a:solidFill>
                            <a:latin typeface="Cambria Math" panose="02040503050406030204" pitchFamily="18" charset="0"/>
                          </a:rPr>
                        </m:ctrlPr>
                      </m:funcPr>
                      <m:fName>
                        <m:r>
                          <m:rPr>
                            <m:sty m:val="p"/>
                          </m:rPr>
                          <a:rPr lang="en-IN" sz="2800" dirty="0">
                            <a:solidFill>
                              <a:schemeClr val="tx1"/>
                            </a:solidFill>
                            <a:latin typeface="Cambria Math" panose="02040503050406030204" pitchFamily="18" charset="0"/>
                          </a:rPr>
                          <m:t>arg</m:t>
                        </m:r>
                      </m:fName>
                      <m:e>
                        <m:func>
                          <m:funcPr>
                            <m:ctrlPr>
                              <a:rPr lang="en-IN" sz="2800" i="1" dirty="0">
                                <a:solidFill>
                                  <a:schemeClr val="tx1"/>
                                </a:solidFill>
                                <a:latin typeface="Cambria Math" panose="02040503050406030204" pitchFamily="18" charset="0"/>
                              </a:rPr>
                            </m:ctrlPr>
                          </m:funcPr>
                          <m:fName>
                            <m:limLow>
                              <m:limLowPr>
                                <m:ctrlPr>
                                  <a:rPr lang="en-IN" sz="2800" i="1" dirty="0">
                                    <a:solidFill>
                                      <a:schemeClr val="tx1"/>
                                    </a:solidFill>
                                    <a:latin typeface="Cambria Math" panose="02040503050406030204" pitchFamily="18" charset="0"/>
                                  </a:rPr>
                                </m:ctrlPr>
                              </m:limLowPr>
                              <m:e>
                                <m:r>
                                  <m:rPr>
                                    <m:sty m:val="p"/>
                                  </m:rPr>
                                  <a:rPr lang="en-IN" sz="2800" dirty="0">
                                    <a:solidFill>
                                      <a:schemeClr val="tx1"/>
                                    </a:solidFill>
                                    <a:latin typeface="Cambria Math" panose="02040503050406030204" pitchFamily="18" charset="0"/>
                                  </a:rPr>
                                  <m:t>min</m:t>
                                </m:r>
                              </m:e>
                              <m:lim>
                                <m:r>
                                  <a:rPr lang="en-IN" sz="2800" b="1" dirty="0">
                                    <a:solidFill>
                                      <a:schemeClr val="tx1"/>
                                    </a:solidFill>
                                    <a:latin typeface="Cambria Math" panose="02040503050406030204" pitchFamily="18" charset="0"/>
                                  </a:rPr>
                                  <m:t>𝐰</m:t>
                                </m:r>
                                <m:r>
                                  <a:rPr lang="en-IN" sz="2800" i="1" dirty="0">
                                    <a:solidFill>
                                      <a:schemeClr val="tx1"/>
                                    </a:solidFill>
                                    <a:latin typeface="Cambria Math" panose="02040503050406030204" pitchFamily="18" charset="0"/>
                                  </a:rPr>
                                  <m:t>∈</m:t>
                                </m:r>
                                <m:sSup>
                                  <m:sSupPr>
                                    <m:ctrlPr>
                                      <a:rPr lang="en-IN" sz="2800" i="1" dirty="0">
                                        <a:solidFill>
                                          <a:schemeClr val="tx1"/>
                                        </a:solidFill>
                                        <a:latin typeface="Cambria Math" panose="02040503050406030204" pitchFamily="18" charset="0"/>
                                        <a:ea typeface="Cambria Math" panose="02040503050406030204" pitchFamily="18" charset="0"/>
                                      </a:rPr>
                                    </m:ctrlPr>
                                  </m:sSupPr>
                                  <m:e>
                                    <m:r>
                                      <a:rPr lang="en-IN" sz="2800" i="1" dirty="0">
                                        <a:solidFill>
                                          <a:schemeClr val="tx1"/>
                                        </a:solidFill>
                                        <a:latin typeface="Cambria Math" panose="02040503050406030204" pitchFamily="18" charset="0"/>
                                        <a:ea typeface="Cambria Math" panose="02040503050406030204" pitchFamily="18" charset="0"/>
                                      </a:rPr>
                                      <m:t>ℝ</m:t>
                                    </m:r>
                                  </m:e>
                                  <m:sup>
                                    <m:r>
                                      <a:rPr lang="en-IN" sz="2800" i="1" dirty="0">
                                        <a:solidFill>
                                          <a:schemeClr val="tx1"/>
                                        </a:solidFill>
                                        <a:latin typeface="Cambria Math" panose="02040503050406030204" pitchFamily="18" charset="0"/>
                                        <a:ea typeface="Cambria Math" panose="02040503050406030204" pitchFamily="18" charset="0"/>
                                      </a:rPr>
                                      <m:t>𝑑</m:t>
                                    </m:r>
                                  </m:sup>
                                </m:sSup>
                              </m:lim>
                            </m:limLow>
                          </m:fName>
                          <m:e>
                            <m:f>
                              <m:fPr>
                                <m:ctrlPr>
                                  <a:rPr lang="en-IN" sz="2800" i="1" dirty="0">
                                    <a:solidFill>
                                      <a:schemeClr val="tx1"/>
                                    </a:solidFill>
                                    <a:latin typeface="Cambria Math" panose="02040503050406030204" pitchFamily="18" charset="0"/>
                                    <a:ea typeface="Cambria Math" panose="02040503050406030204" pitchFamily="18" charset="0"/>
                                  </a:rPr>
                                </m:ctrlPr>
                              </m:fPr>
                              <m:num>
                                <m:r>
                                  <a:rPr lang="en-IN" sz="2800" i="1" dirty="0">
                                    <a:solidFill>
                                      <a:schemeClr val="tx1"/>
                                    </a:solidFill>
                                    <a:latin typeface="Cambria Math" panose="02040503050406030204" pitchFamily="18" charset="0"/>
                                    <a:ea typeface="Cambria Math" panose="02040503050406030204" pitchFamily="18" charset="0"/>
                                  </a:rPr>
                                  <m:t>1</m:t>
                                </m:r>
                              </m:num>
                              <m:den>
                                <m:sSubSup>
                                  <m:sSubSupPr>
                                    <m:ctrlPr>
                                      <a:rPr lang="en-IN" sz="2800" i="1" dirty="0">
                                        <a:solidFill>
                                          <a:schemeClr val="tx1"/>
                                        </a:solidFill>
                                        <a:latin typeface="Cambria Math" panose="02040503050406030204" pitchFamily="18" charset="0"/>
                                        <a:ea typeface="Cambria Math" panose="02040503050406030204" pitchFamily="18" charset="0"/>
                                      </a:rPr>
                                    </m:ctrlPr>
                                  </m:sSubSupPr>
                                  <m:e>
                                    <m:r>
                                      <a:rPr lang="en-IN" sz="2800" i="1" dirty="0">
                                        <a:solidFill>
                                          <a:schemeClr val="tx1"/>
                                        </a:solidFill>
                                        <a:latin typeface="Cambria Math" panose="02040503050406030204" pitchFamily="18" charset="0"/>
                                        <a:ea typeface="Cambria Math" panose="02040503050406030204" pitchFamily="18" charset="0"/>
                                      </a:rPr>
                                      <m:t>𝜎</m:t>
                                    </m:r>
                                  </m:e>
                                  <m:sub>
                                    <m:r>
                                      <a:rPr lang="en-IN" sz="2800" i="1" dirty="0">
                                        <a:solidFill>
                                          <a:schemeClr val="tx1"/>
                                        </a:solidFill>
                                        <a:latin typeface="Cambria Math" panose="02040503050406030204" pitchFamily="18" charset="0"/>
                                        <a:ea typeface="Cambria Math" panose="02040503050406030204" pitchFamily="18" charset="0"/>
                                      </a:rPr>
                                      <m:t>𝑝</m:t>
                                    </m:r>
                                  </m:sub>
                                  <m:sup>
                                    <m:r>
                                      <a:rPr lang="en-IN" sz="2800" i="1" dirty="0">
                                        <a:solidFill>
                                          <a:schemeClr val="tx1"/>
                                        </a:solidFill>
                                        <a:latin typeface="Cambria Math" panose="02040503050406030204" pitchFamily="18" charset="0"/>
                                        <a:ea typeface="Cambria Math" panose="02040503050406030204" pitchFamily="18" charset="0"/>
                                      </a:rPr>
                                      <m:t>2</m:t>
                                    </m:r>
                                  </m:sup>
                                </m:sSubSup>
                              </m:den>
                            </m:f>
                          </m:e>
                        </m:func>
                        <m:sSubSup>
                          <m:sSubSupPr>
                            <m:ctrlPr>
                              <a:rPr lang="en-IN" sz="2800" i="1">
                                <a:solidFill>
                                  <a:schemeClr val="tx1"/>
                                </a:solidFill>
                                <a:latin typeface="Cambria Math" panose="02040503050406030204" pitchFamily="18" charset="0"/>
                                <a:ea typeface="Cambria Math" panose="02040503050406030204" pitchFamily="18" charset="0"/>
                              </a:rPr>
                            </m:ctrlPr>
                          </m:sSubSupPr>
                          <m:e>
                            <m:d>
                              <m:dPr>
                                <m:begChr m:val="‖"/>
                                <m:endChr m:val="‖"/>
                                <m:ctrlPr>
                                  <a:rPr lang="en-IN" sz="2800" i="1">
                                    <a:solidFill>
                                      <a:schemeClr val="tx1"/>
                                    </a:solidFill>
                                    <a:latin typeface="Cambria Math" panose="02040503050406030204" pitchFamily="18" charset="0"/>
                                    <a:ea typeface="Cambria Math" panose="02040503050406030204" pitchFamily="18" charset="0"/>
                                  </a:rPr>
                                </m:ctrlPr>
                              </m:dPr>
                              <m:e>
                                <m:r>
                                  <a:rPr lang="en-IN" sz="2800" b="1">
                                    <a:solidFill>
                                      <a:schemeClr val="tx1"/>
                                    </a:solidFill>
                                    <a:latin typeface="Cambria Math" panose="02040503050406030204" pitchFamily="18" charset="0"/>
                                    <a:ea typeface="Cambria Math" panose="02040503050406030204" pitchFamily="18" charset="0"/>
                                  </a:rPr>
                                  <m:t>𝐰</m:t>
                                </m:r>
                              </m:e>
                            </m:d>
                          </m:e>
                          <m:sub>
                            <m:r>
                              <a:rPr lang="en-IN" sz="2800" i="1">
                                <a:solidFill>
                                  <a:schemeClr val="tx1"/>
                                </a:solidFill>
                                <a:latin typeface="Cambria Math" panose="02040503050406030204" pitchFamily="18" charset="0"/>
                                <a:ea typeface="Cambria Math" panose="02040503050406030204" pitchFamily="18" charset="0"/>
                              </a:rPr>
                              <m:t>2</m:t>
                            </m:r>
                          </m:sub>
                          <m:sup>
                            <m:r>
                              <a:rPr lang="en-IN" sz="2800" i="1">
                                <a:solidFill>
                                  <a:schemeClr val="tx1"/>
                                </a:solidFill>
                                <a:latin typeface="Cambria Math" panose="02040503050406030204" pitchFamily="18" charset="0"/>
                                <a:ea typeface="Cambria Math" panose="02040503050406030204" pitchFamily="18" charset="0"/>
                              </a:rPr>
                              <m:t>2</m:t>
                            </m:r>
                          </m:sup>
                        </m:sSubSup>
                        <m:r>
                          <a:rPr lang="en-IN" sz="2800" i="1">
                            <a:solidFill>
                              <a:schemeClr val="tx1"/>
                            </a:solidFill>
                            <a:latin typeface="Cambria Math" panose="02040503050406030204" pitchFamily="18" charset="0"/>
                            <a:ea typeface="Cambria Math" panose="02040503050406030204" pitchFamily="18" charset="0"/>
                          </a:rPr>
                          <m:t>+</m:t>
                        </m:r>
                        <m:f>
                          <m:fPr>
                            <m:ctrlPr>
                              <a:rPr lang="en-IN" sz="2800" i="1">
                                <a:solidFill>
                                  <a:schemeClr val="tx1"/>
                                </a:solidFill>
                                <a:latin typeface="Cambria Math" panose="02040503050406030204" pitchFamily="18" charset="0"/>
                                <a:ea typeface="Cambria Math" panose="02040503050406030204" pitchFamily="18" charset="0"/>
                              </a:rPr>
                            </m:ctrlPr>
                          </m:fPr>
                          <m:num>
                            <m:r>
                              <a:rPr lang="en-IN" sz="2800" i="1">
                                <a:solidFill>
                                  <a:schemeClr val="tx1"/>
                                </a:solidFill>
                                <a:latin typeface="Cambria Math" panose="02040503050406030204" pitchFamily="18" charset="0"/>
                                <a:ea typeface="Cambria Math" panose="02040503050406030204" pitchFamily="18" charset="0"/>
                              </a:rPr>
                              <m:t>1</m:t>
                            </m:r>
                          </m:num>
                          <m:den>
                            <m:sSubSup>
                              <m:sSubSupPr>
                                <m:ctrlPr>
                                  <a:rPr lang="en-IN" sz="2800" i="1">
                                    <a:solidFill>
                                      <a:schemeClr val="tx1"/>
                                    </a:solidFill>
                                    <a:latin typeface="Cambria Math" panose="02040503050406030204" pitchFamily="18" charset="0"/>
                                    <a:ea typeface="Cambria Math" panose="02040503050406030204" pitchFamily="18" charset="0"/>
                                  </a:rPr>
                                </m:ctrlPr>
                              </m:sSubSupPr>
                              <m:e>
                                <m:r>
                                  <a:rPr lang="en-IN" sz="2800" i="1">
                                    <a:solidFill>
                                      <a:schemeClr val="tx1"/>
                                    </a:solidFill>
                                    <a:latin typeface="Cambria Math" panose="02040503050406030204" pitchFamily="18" charset="0"/>
                                    <a:ea typeface="Cambria Math" panose="02040503050406030204" pitchFamily="18" charset="0"/>
                                  </a:rPr>
                                  <m:t>𝜎</m:t>
                                </m:r>
                              </m:e>
                              <m:sub>
                                <m:r>
                                  <a:rPr lang="en-IN" sz="2800" i="1">
                                    <a:solidFill>
                                      <a:schemeClr val="tx1"/>
                                    </a:solidFill>
                                    <a:latin typeface="Cambria Math" panose="02040503050406030204" pitchFamily="18" charset="0"/>
                                    <a:ea typeface="Cambria Math" panose="02040503050406030204" pitchFamily="18" charset="0"/>
                                  </a:rPr>
                                  <m:t>𝑙</m:t>
                                </m:r>
                              </m:sub>
                              <m:sup>
                                <m:r>
                                  <a:rPr lang="en-IN" sz="2800" i="1">
                                    <a:solidFill>
                                      <a:schemeClr val="tx1"/>
                                    </a:solidFill>
                                    <a:latin typeface="Cambria Math" panose="02040503050406030204" pitchFamily="18" charset="0"/>
                                    <a:ea typeface="Cambria Math" panose="02040503050406030204" pitchFamily="18" charset="0"/>
                                  </a:rPr>
                                  <m:t>2</m:t>
                                </m:r>
                              </m:sup>
                            </m:sSubSup>
                          </m:den>
                        </m:f>
                        <m:nary>
                          <m:naryPr>
                            <m:chr m:val="∑"/>
                            <m:limLoc m:val="subSup"/>
                            <m:ctrlPr>
                              <a:rPr lang="en-IN" sz="2800" i="1">
                                <a:solidFill>
                                  <a:schemeClr val="tx1"/>
                                </a:solidFill>
                                <a:latin typeface="Cambria Math" panose="02040503050406030204" pitchFamily="18" charset="0"/>
                                <a:ea typeface="Cambria Math" panose="02040503050406030204" pitchFamily="18" charset="0"/>
                              </a:rPr>
                            </m:ctrlPr>
                          </m:naryPr>
                          <m:sub>
                            <m:r>
                              <m:rPr>
                                <m:brk m:alnAt="25"/>
                              </m:rPr>
                              <a:rPr lang="en-IN" sz="2800" i="1">
                                <a:solidFill>
                                  <a:schemeClr val="tx1"/>
                                </a:solidFill>
                                <a:latin typeface="Cambria Math" panose="02040503050406030204" pitchFamily="18" charset="0"/>
                                <a:ea typeface="Cambria Math" panose="02040503050406030204" pitchFamily="18" charset="0"/>
                              </a:rPr>
                              <m:t>𝑖</m:t>
                            </m:r>
                            <m:r>
                              <a:rPr lang="en-IN" sz="2800" i="1">
                                <a:solidFill>
                                  <a:schemeClr val="tx1"/>
                                </a:solidFill>
                                <a:latin typeface="Cambria Math" panose="02040503050406030204" pitchFamily="18" charset="0"/>
                                <a:ea typeface="Cambria Math" panose="02040503050406030204" pitchFamily="18" charset="0"/>
                              </a:rPr>
                              <m:t>=1</m:t>
                            </m:r>
                          </m:sub>
                          <m:sup>
                            <m:r>
                              <a:rPr lang="en-IN" sz="2800" i="1">
                                <a:solidFill>
                                  <a:schemeClr val="tx1"/>
                                </a:solidFill>
                                <a:latin typeface="Cambria Math" panose="02040503050406030204" pitchFamily="18" charset="0"/>
                                <a:ea typeface="Cambria Math" panose="02040503050406030204" pitchFamily="18" charset="0"/>
                              </a:rPr>
                              <m:t>𝑛</m:t>
                            </m:r>
                          </m:sup>
                          <m:e>
                            <m:sSup>
                              <m:sSupPr>
                                <m:ctrlPr>
                                  <a:rPr lang="en-IN" sz="2800" i="1">
                                    <a:solidFill>
                                      <a:schemeClr val="tx1"/>
                                    </a:solidFill>
                                    <a:latin typeface="Cambria Math" panose="02040503050406030204" pitchFamily="18" charset="0"/>
                                  </a:rPr>
                                </m:ctrlPr>
                              </m:sSupPr>
                              <m:e>
                                <m:d>
                                  <m:dPr>
                                    <m:ctrlPr>
                                      <a:rPr lang="en-IN" sz="2800" i="1">
                                        <a:solidFill>
                                          <a:schemeClr val="tx1"/>
                                        </a:solidFill>
                                        <a:latin typeface="Cambria Math" panose="02040503050406030204" pitchFamily="18" charset="0"/>
                                      </a:rPr>
                                    </m:ctrlPr>
                                  </m:dPr>
                                  <m:e>
                                    <m:sSup>
                                      <m:sSupPr>
                                        <m:ctrlPr>
                                          <a:rPr lang="en-IN" sz="2800" i="1">
                                            <a:solidFill>
                                              <a:schemeClr val="tx1"/>
                                            </a:solidFill>
                                            <a:latin typeface="Cambria Math" panose="02040503050406030204" pitchFamily="18" charset="0"/>
                                          </a:rPr>
                                        </m:ctrlPr>
                                      </m:sSupPr>
                                      <m:e>
                                        <m:r>
                                          <a:rPr lang="en-IN" sz="2800" i="1">
                                            <a:solidFill>
                                              <a:schemeClr val="tx1"/>
                                            </a:solidFill>
                                            <a:latin typeface="Cambria Math" panose="02040503050406030204" pitchFamily="18" charset="0"/>
                                          </a:rPr>
                                          <m:t>𝑦</m:t>
                                        </m:r>
                                      </m:e>
                                      <m:sup>
                                        <m:r>
                                          <a:rPr lang="en-IN" sz="2800" i="1">
                                            <a:solidFill>
                                              <a:schemeClr val="tx1"/>
                                            </a:solidFill>
                                            <a:latin typeface="Cambria Math" panose="02040503050406030204" pitchFamily="18" charset="0"/>
                                          </a:rPr>
                                          <m:t>𝑖</m:t>
                                        </m:r>
                                      </m:sup>
                                    </m:sSup>
                                    <m:r>
                                      <a:rPr lang="en-IN" sz="2800" i="1">
                                        <a:solidFill>
                                          <a:schemeClr val="tx1"/>
                                        </a:solidFill>
                                        <a:latin typeface="Cambria Math" panose="02040503050406030204" pitchFamily="18" charset="0"/>
                                      </a:rPr>
                                      <m:t>−</m:t>
                                    </m:r>
                                    <m:sSup>
                                      <m:sSupPr>
                                        <m:ctrlPr>
                                          <a:rPr lang="en-IN" sz="2800" i="1">
                                            <a:solidFill>
                                              <a:schemeClr val="tx1"/>
                                            </a:solidFill>
                                            <a:latin typeface="Cambria Math" panose="02040503050406030204" pitchFamily="18" charset="0"/>
                                          </a:rPr>
                                        </m:ctrlPr>
                                      </m:sSupPr>
                                      <m:e>
                                        <m:r>
                                          <a:rPr lang="en-IN" sz="2800" b="1">
                                            <a:solidFill>
                                              <a:schemeClr val="tx1"/>
                                            </a:solidFill>
                                            <a:latin typeface="Cambria Math" panose="02040503050406030204" pitchFamily="18" charset="0"/>
                                          </a:rPr>
                                          <m:t>𝐰</m:t>
                                        </m:r>
                                      </m:e>
                                      <m:sup>
                                        <m:r>
                                          <a:rPr lang="en-IN" sz="2800" i="1">
                                            <a:solidFill>
                                              <a:schemeClr val="tx1"/>
                                            </a:solidFill>
                                            <a:latin typeface="Cambria Math" panose="02040503050406030204" pitchFamily="18" charset="0"/>
                                          </a:rPr>
                                          <m:t>⊤</m:t>
                                        </m:r>
                                      </m:sup>
                                    </m:sSup>
                                    <m:sSup>
                                      <m:sSupPr>
                                        <m:ctrlPr>
                                          <a:rPr lang="en-IN" sz="2800" i="1">
                                            <a:solidFill>
                                              <a:schemeClr val="tx1"/>
                                            </a:solidFill>
                                            <a:latin typeface="Cambria Math" panose="02040503050406030204" pitchFamily="18" charset="0"/>
                                          </a:rPr>
                                        </m:ctrlPr>
                                      </m:sSupPr>
                                      <m:e>
                                        <m:r>
                                          <a:rPr lang="en-IN" sz="2800" b="1">
                                            <a:solidFill>
                                              <a:schemeClr val="tx1"/>
                                            </a:solidFill>
                                            <a:latin typeface="Cambria Math" panose="02040503050406030204" pitchFamily="18" charset="0"/>
                                          </a:rPr>
                                          <m:t>𝐱</m:t>
                                        </m:r>
                                      </m:e>
                                      <m:sup>
                                        <m:r>
                                          <a:rPr lang="en-IN" sz="2800" i="1">
                                            <a:solidFill>
                                              <a:schemeClr val="tx1"/>
                                            </a:solidFill>
                                            <a:latin typeface="Cambria Math" panose="02040503050406030204" pitchFamily="18" charset="0"/>
                                          </a:rPr>
                                          <m:t>𝑖</m:t>
                                        </m:r>
                                      </m:sup>
                                    </m:sSup>
                                  </m:e>
                                </m:d>
                              </m:e>
                              <m:sup>
                                <m:r>
                                  <a:rPr lang="en-IN" sz="2800" i="1">
                                    <a:solidFill>
                                      <a:schemeClr val="tx1"/>
                                    </a:solidFill>
                                    <a:latin typeface="Cambria Math" panose="02040503050406030204" pitchFamily="18" charset="0"/>
                                  </a:rPr>
                                  <m:t>2</m:t>
                                </m:r>
                              </m:sup>
                            </m:sSup>
                          </m:e>
                        </m:nary>
                      </m:e>
                    </m:func>
                  </m:oMath>
                </a14:m>
                <a:endParaRPr lang="en-IN" dirty="0" smtClean="0"/>
              </a:p>
              <a:p>
                <a:pPr lvl="2"/>
                <a:r>
                  <a:rPr lang="en-IN" dirty="0" smtClean="0">
                    <a:solidFill>
                      <a:schemeClr val="tx1"/>
                    </a:solidFill>
                  </a:rPr>
                  <a:t>Be careful</a:t>
                </a:r>
                <a:r>
                  <a:rPr lang="en-IN" dirty="0">
                    <a:solidFill>
                      <a:schemeClr val="tx1"/>
                    </a:solidFill>
                  </a:rPr>
                  <a:t>, there are two variance terms here </a:t>
                </a:r>
                <a14:m>
                  <m:oMath xmlns:m="http://schemas.openxmlformats.org/officeDocument/2006/math">
                    <m:sSub>
                      <m:sSubPr>
                        <m:ctrlPr>
                          <a:rPr lang="en-IN" i="1">
                            <a:solidFill>
                              <a:schemeClr val="tx1"/>
                            </a:solidFill>
                            <a:latin typeface="Cambria Math" panose="02040503050406030204" pitchFamily="18" charset="0"/>
                          </a:rPr>
                        </m:ctrlPr>
                      </m:sSubPr>
                      <m:e>
                        <m:r>
                          <a:rPr lang="en-IN">
                            <a:solidFill>
                              <a:schemeClr val="tx1"/>
                            </a:solidFill>
                            <a:latin typeface="Cambria Math" panose="02040503050406030204" pitchFamily="18" charset="0"/>
                          </a:rPr>
                          <m:t>𝜎</m:t>
                        </m:r>
                      </m:e>
                      <m:sub>
                        <m:r>
                          <a:rPr lang="en-IN">
                            <a:solidFill>
                              <a:schemeClr val="tx1"/>
                            </a:solidFill>
                            <a:latin typeface="Cambria Math" panose="02040503050406030204" pitchFamily="18" charset="0"/>
                          </a:rPr>
                          <m:t>𝑙</m:t>
                        </m:r>
                      </m:sub>
                    </m:sSub>
                    <m:r>
                      <a:rPr lang="en-IN">
                        <a:solidFill>
                          <a:schemeClr val="tx1"/>
                        </a:solidFill>
                        <a:latin typeface="Cambria Math" panose="02040503050406030204" pitchFamily="18" charset="0"/>
                      </a:rPr>
                      <m:t>,</m:t>
                    </m:r>
                    <m:sSub>
                      <m:sSubPr>
                        <m:ctrlPr>
                          <a:rPr lang="en-IN" i="1">
                            <a:solidFill>
                              <a:schemeClr val="tx1"/>
                            </a:solidFill>
                            <a:latin typeface="Cambria Math" panose="02040503050406030204" pitchFamily="18" charset="0"/>
                          </a:rPr>
                        </m:ctrlPr>
                      </m:sSubPr>
                      <m:e>
                        <m:r>
                          <a:rPr lang="en-IN">
                            <a:solidFill>
                              <a:schemeClr val="tx1"/>
                            </a:solidFill>
                            <a:latin typeface="Cambria Math" panose="02040503050406030204" pitchFamily="18" charset="0"/>
                          </a:rPr>
                          <m:t>𝜎</m:t>
                        </m:r>
                      </m:e>
                      <m:sub>
                        <m:r>
                          <a:rPr lang="en-IN">
                            <a:solidFill>
                              <a:schemeClr val="tx1"/>
                            </a:solidFill>
                            <a:latin typeface="Cambria Math" panose="02040503050406030204" pitchFamily="18" charset="0"/>
                          </a:rPr>
                          <m:t>𝑝</m:t>
                        </m:r>
                      </m:sub>
                    </m:sSub>
                  </m:oMath>
                </a14:m>
                <a:endParaRPr lang="en-IN" dirty="0" smtClean="0"/>
              </a:p>
              <a:p>
                <a:pPr lvl="2"/>
                <a:r>
                  <a:rPr lang="en-IN" dirty="0" smtClean="0">
                    <a:solidFill>
                      <a:schemeClr val="tx1"/>
                    </a:solidFill>
                  </a:rPr>
                  <a:t>The above is </a:t>
                </a:r>
                <a14:m>
                  <m:oMath xmlns:m="http://schemas.openxmlformats.org/officeDocument/2006/math">
                    <m:func>
                      <m:funcPr>
                        <m:ctrlPr>
                          <a:rPr lang="en-IN" i="1" dirty="0">
                            <a:solidFill>
                              <a:schemeClr val="tx1"/>
                            </a:solidFill>
                            <a:latin typeface="Cambria Math" panose="02040503050406030204" pitchFamily="18" charset="0"/>
                          </a:rPr>
                        </m:ctrlPr>
                      </m:funcPr>
                      <m:fName>
                        <m:r>
                          <m:rPr>
                            <m:sty m:val="p"/>
                          </m:rPr>
                          <a:rPr lang="en-IN" dirty="0">
                            <a:solidFill>
                              <a:schemeClr val="tx1"/>
                            </a:solidFill>
                            <a:latin typeface="Cambria Math" panose="02040503050406030204" pitchFamily="18" charset="0"/>
                          </a:rPr>
                          <m:t>arg</m:t>
                        </m:r>
                      </m:fName>
                      <m:e>
                        <m:func>
                          <m:funcPr>
                            <m:ctrlPr>
                              <a:rPr lang="en-IN" i="1" dirty="0">
                                <a:solidFill>
                                  <a:schemeClr val="tx1"/>
                                </a:solidFill>
                                <a:latin typeface="Cambria Math" panose="02040503050406030204" pitchFamily="18" charset="0"/>
                              </a:rPr>
                            </m:ctrlPr>
                          </m:funcPr>
                          <m:fName>
                            <m:limLow>
                              <m:limLowPr>
                                <m:ctrlPr>
                                  <a:rPr lang="en-IN" i="1" dirty="0">
                                    <a:solidFill>
                                      <a:schemeClr val="tx1"/>
                                    </a:solidFill>
                                    <a:latin typeface="Cambria Math" panose="02040503050406030204" pitchFamily="18" charset="0"/>
                                  </a:rPr>
                                </m:ctrlPr>
                              </m:limLowPr>
                              <m:e>
                                <m:r>
                                  <m:rPr>
                                    <m:sty m:val="p"/>
                                  </m:rPr>
                                  <a:rPr lang="en-IN" dirty="0">
                                    <a:solidFill>
                                      <a:schemeClr val="tx1"/>
                                    </a:solidFill>
                                    <a:latin typeface="Cambria Math" panose="02040503050406030204" pitchFamily="18" charset="0"/>
                                  </a:rPr>
                                  <m:t>min</m:t>
                                </m:r>
                              </m:e>
                              <m:lim>
                                <m:r>
                                  <a:rPr lang="en-IN" b="1" dirty="0">
                                    <a:solidFill>
                                      <a:schemeClr val="tx1"/>
                                    </a:solidFill>
                                    <a:latin typeface="Cambria Math" panose="02040503050406030204" pitchFamily="18" charset="0"/>
                                  </a:rPr>
                                  <m:t>𝐰</m:t>
                                </m:r>
                                <m:r>
                                  <a:rPr lang="en-IN" dirty="0">
                                    <a:solidFill>
                                      <a:schemeClr val="tx1"/>
                                    </a:solidFill>
                                    <a:latin typeface="Cambria Math" panose="02040503050406030204" pitchFamily="18" charset="0"/>
                                  </a:rPr>
                                  <m:t>∈</m:t>
                                </m:r>
                                <m:sSup>
                                  <m:sSupPr>
                                    <m:ctrlPr>
                                      <a:rPr lang="en-IN" i="1" dirty="0">
                                        <a:solidFill>
                                          <a:schemeClr val="tx1"/>
                                        </a:solidFill>
                                        <a:latin typeface="Cambria Math" panose="02040503050406030204" pitchFamily="18" charset="0"/>
                                        <a:ea typeface="Cambria Math" panose="02040503050406030204" pitchFamily="18" charset="0"/>
                                      </a:rPr>
                                    </m:ctrlPr>
                                  </m:sSupPr>
                                  <m:e>
                                    <m:r>
                                      <a:rPr lang="en-IN" dirty="0">
                                        <a:solidFill>
                                          <a:schemeClr val="tx1"/>
                                        </a:solidFill>
                                        <a:latin typeface="Cambria Math" panose="02040503050406030204" pitchFamily="18" charset="0"/>
                                        <a:ea typeface="Cambria Math" panose="02040503050406030204" pitchFamily="18" charset="0"/>
                                      </a:rPr>
                                      <m:t>ℝ</m:t>
                                    </m:r>
                                  </m:e>
                                  <m:sup>
                                    <m:r>
                                      <a:rPr lang="en-IN" dirty="0">
                                        <a:solidFill>
                                          <a:schemeClr val="tx1"/>
                                        </a:solidFill>
                                        <a:latin typeface="Cambria Math" panose="02040503050406030204" pitchFamily="18" charset="0"/>
                                        <a:ea typeface="Cambria Math" panose="02040503050406030204" pitchFamily="18" charset="0"/>
                                      </a:rPr>
                                      <m:t>𝑑</m:t>
                                    </m:r>
                                  </m:sup>
                                </m:sSup>
                              </m:lim>
                            </m:limLow>
                          </m:fName>
                          <m:e>
                            <m:sSup>
                              <m:sSupPr>
                                <m:ctrlPr>
                                  <a:rPr lang="en-IN" i="1" dirty="0">
                                    <a:solidFill>
                                      <a:schemeClr val="tx1"/>
                                    </a:solidFill>
                                    <a:latin typeface="Cambria Math" panose="02040503050406030204" pitchFamily="18" charset="0"/>
                                    <a:ea typeface="Cambria Math" panose="02040503050406030204" pitchFamily="18" charset="0"/>
                                  </a:rPr>
                                </m:ctrlPr>
                              </m:sSupPr>
                              <m:e>
                                <m:d>
                                  <m:dPr>
                                    <m:ctrlPr>
                                      <a:rPr lang="en-IN" i="1" dirty="0">
                                        <a:solidFill>
                                          <a:schemeClr val="tx1"/>
                                        </a:solidFill>
                                        <a:latin typeface="Cambria Math" panose="02040503050406030204" pitchFamily="18" charset="0"/>
                                        <a:ea typeface="Cambria Math" panose="02040503050406030204" pitchFamily="18" charset="0"/>
                                      </a:rPr>
                                    </m:ctrlPr>
                                  </m:dPr>
                                  <m:e>
                                    <m:f>
                                      <m:fPr>
                                        <m:ctrlPr>
                                          <a:rPr lang="en-IN" i="1" dirty="0">
                                            <a:solidFill>
                                              <a:schemeClr val="tx1"/>
                                            </a:solidFill>
                                            <a:latin typeface="Cambria Math" panose="02040503050406030204" pitchFamily="18" charset="0"/>
                                            <a:ea typeface="Cambria Math" panose="02040503050406030204" pitchFamily="18" charset="0"/>
                                          </a:rPr>
                                        </m:ctrlPr>
                                      </m:fPr>
                                      <m:num>
                                        <m:sSub>
                                          <m:sSubPr>
                                            <m:ctrlPr>
                                              <a:rPr lang="en-IN" i="1" dirty="0">
                                                <a:solidFill>
                                                  <a:schemeClr val="tx1"/>
                                                </a:solidFill>
                                                <a:latin typeface="Cambria Math" panose="02040503050406030204" pitchFamily="18" charset="0"/>
                                                <a:ea typeface="Cambria Math" panose="02040503050406030204" pitchFamily="18" charset="0"/>
                                              </a:rPr>
                                            </m:ctrlPr>
                                          </m:sSubPr>
                                          <m:e>
                                            <m:r>
                                              <a:rPr lang="en-IN" dirty="0">
                                                <a:solidFill>
                                                  <a:schemeClr val="tx1"/>
                                                </a:solidFill>
                                                <a:latin typeface="Cambria Math" panose="02040503050406030204" pitchFamily="18" charset="0"/>
                                                <a:ea typeface="Cambria Math" panose="02040503050406030204" pitchFamily="18" charset="0"/>
                                              </a:rPr>
                                              <m:t>𝜎</m:t>
                                            </m:r>
                                          </m:e>
                                          <m:sub>
                                            <m:r>
                                              <a:rPr lang="en-IN" dirty="0">
                                                <a:solidFill>
                                                  <a:schemeClr val="tx1"/>
                                                </a:solidFill>
                                                <a:latin typeface="Cambria Math" panose="02040503050406030204" pitchFamily="18" charset="0"/>
                                                <a:ea typeface="Cambria Math" panose="02040503050406030204" pitchFamily="18" charset="0"/>
                                              </a:rPr>
                                              <m:t>𝑙</m:t>
                                            </m:r>
                                          </m:sub>
                                        </m:sSub>
                                      </m:num>
                                      <m:den>
                                        <m:sSub>
                                          <m:sSubPr>
                                            <m:ctrlPr>
                                              <a:rPr lang="en-IN" i="1" dirty="0">
                                                <a:solidFill>
                                                  <a:schemeClr val="tx1"/>
                                                </a:solidFill>
                                                <a:latin typeface="Cambria Math" panose="02040503050406030204" pitchFamily="18" charset="0"/>
                                                <a:ea typeface="Cambria Math" panose="02040503050406030204" pitchFamily="18" charset="0"/>
                                              </a:rPr>
                                            </m:ctrlPr>
                                          </m:sSubPr>
                                          <m:e>
                                            <m:r>
                                              <a:rPr lang="en-IN" dirty="0">
                                                <a:solidFill>
                                                  <a:schemeClr val="tx1"/>
                                                </a:solidFill>
                                                <a:latin typeface="Cambria Math" panose="02040503050406030204" pitchFamily="18" charset="0"/>
                                                <a:ea typeface="Cambria Math" panose="02040503050406030204" pitchFamily="18" charset="0"/>
                                              </a:rPr>
                                              <m:t>𝜎</m:t>
                                            </m:r>
                                          </m:e>
                                          <m:sub>
                                            <m:r>
                                              <a:rPr lang="en-IN" dirty="0">
                                                <a:solidFill>
                                                  <a:schemeClr val="tx1"/>
                                                </a:solidFill>
                                                <a:latin typeface="Cambria Math" panose="02040503050406030204" pitchFamily="18" charset="0"/>
                                                <a:ea typeface="Cambria Math" panose="02040503050406030204" pitchFamily="18" charset="0"/>
                                              </a:rPr>
                                              <m:t>𝑝</m:t>
                                            </m:r>
                                          </m:sub>
                                        </m:sSub>
                                      </m:den>
                                    </m:f>
                                  </m:e>
                                </m:d>
                              </m:e>
                              <m:sup>
                                <m:r>
                                  <a:rPr lang="en-IN" dirty="0">
                                    <a:solidFill>
                                      <a:schemeClr val="tx1"/>
                                    </a:solidFill>
                                    <a:latin typeface="Cambria Math" panose="02040503050406030204" pitchFamily="18" charset="0"/>
                                    <a:ea typeface="Cambria Math" panose="02040503050406030204" pitchFamily="18" charset="0"/>
                                  </a:rPr>
                                  <m:t>2</m:t>
                                </m:r>
                              </m:sup>
                            </m:sSup>
                            <m:r>
                              <a:rPr lang="en-IN" dirty="0">
                                <a:solidFill>
                                  <a:schemeClr val="tx1"/>
                                </a:solidFill>
                                <a:latin typeface="Cambria Math" panose="02040503050406030204" pitchFamily="18" charset="0"/>
                                <a:ea typeface="Cambria Math" panose="02040503050406030204" pitchFamily="18" charset="0"/>
                              </a:rPr>
                              <m:t>⋅</m:t>
                            </m:r>
                          </m:e>
                        </m:func>
                        <m:sSubSup>
                          <m:sSubSupPr>
                            <m:ctrlPr>
                              <a:rPr lang="en-IN" i="1">
                                <a:solidFill>
                                  <a:schemeClr val="tx1"/>
                                </a:solidFill>
                                <a:latin typeface="Cambria Math" panose="02040503050406030204" pitchFamily="18" charset="0"/>
                                <a:ea typeface="Cambria Math" panose="02040503050406030204" pitchFamily="18" charset="0"/>
                              </a:rPr>
                            </m:ctrlPr>
                          </m:sSubSupPr>
                          <m:e>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b="1" i="0">
                                    <a:solidFill>
                                      <a:schemeClr val="tx1"/>
                                    </a:solidFill>
                                    <a:latin typeface="Cambria Math" panose="02040503050406030204" pitchFamily="18" charset="0"/>
                                    <a:ea typeface="Cambria Math" panose="02040503050406030204" pitchFamily="18" charset="0"/>
                                  </a:rPr>
                                  <m:t>𝐰</m:t>
                                </m:r>
                              </m:e>
                            </m:d>
                          </m:e>
                          <m:sub>
                            <m:r>
                              <a:rPr lang="en-IN">
                                <a:solidFill>
                                  <a:schemeClr val="tx1"/>
                                </a:solidFill>
                                <a:latin typeface="Cambria Math" panose="02040503050406030204" pitchFamily="18" charset="0"/>
                                <a:ea typeface="Cambria Math" panose="02040503050406030204" pitchFamily="18" charset="0"/>
                              </a:rPr>
                              <m:t>2</m:t>
                            </m:r>
                          </m:sub>
                          <m:sup>
                            <m:r>
                              <a:rPr lang="en-IN">
                                <a:solidFill>
                                  <a:schemeClr val="tx1"/>
                                </a:solidFill>
                                <a:latin typeface="Cambria Math" panose="02040503050406030204" pitchFamily="18" charset="0"/>
                                <a:ea typeface="Cambria Math" panose="02040503050406030204" pitchFamily="18" charset="0"/>
                              </a:rPr>
                              <m:t>2</m:t>
                            </m:r>
                          </m:sup>
                        </m:sSubSup>
                        <m:r>
                          <a:rPr lang="en-IN">
                            <a:solidFill>
                              <a:schemeClr val="tx1"/>
                            </a:solidFill>
                            <a:latin typeface="Cambria Math" panose="02040503050406030204" pitchFamily="18" charset="0"/>
                            <a:ea typeface="Cambria Math" panose="02040503050406030204" pitchFamily="18" charset="0"/>
                          </a:rPr>
                          <m:t>+</m:t>
                        </m:r>
                        <m:nary>
                          <m:naryPr>
                            <m:chr m:val="∑"/>
                            <m:limLoc m:val="subSup"/>
                            <m:ctrlPr>
                              <a:rPr lang="en-IN" i="1">
                                <a:solidFill>
                                  <a:schemeClr val="tx1"/>
                                </a:solidFill>
                                <a:latin typeface="Cambria Math" panose="02040503050406030204" pitchFamily="18" charset="0"/>
                                <a:ea typeface="Cambria Math" panose="02040503050406030204" pitchFamily="18" charset="0"/>
                              </a:rPr>
                            </m:ctrlPr>
                          </m:naryPr>
                          <m:sub>
                            <m:r>
                              <m:rPr>
                                <m:brk m:alnAt="25"/>
                              </m:rPr>
                              <a:rPr lang="en-IN">
                                <a:solidFill>
                                  <a:schemeClr val="tx1"/>
                                </a:solidFill>
                                <a:latin typeface="Cambria Math" panose="02040503050406030204" pitchFamily="18" charset="0"/>
                                <a:ea typeface="Cambria Math" panose="02040503050406030204" pitchFamily="18" charset="0"/>
                              </a:rPr>
                              <m:t>𝑖</m:t>
                            </m:r>
                            <m:r>
                              <a:rPr lang="en-IN">
                                <a:solidFill>
                                  <a:schemeClr val="tx1"/>
                                </a:solidFill>
                                <a:latin typeface="Cambria Math" panose="02040503050406030204" pitchFamily="18" charset="0"/>
                                <a:ea typeface="Cambria Math" panose="02040503050406030204" pitchFamily="18" charset="0"/>
                              </a:rPr>
                              <m:t>=1</m:t>
                            </m:r>
                          </m:sub>
                          <m:sup>
                            <m:r>
                              <a:rPr lang="en-IN">
                                <a:solidFill>
                                  <a:schemeClr val="tx1"/>
                                </a:solidFill>
                                <a:latin typeface="Cambria Math" panose="02040503050406030204" pitchFamily="18" charset="0"/>
                                <a:ea typeface="Cambria Math" panose="02040503050406030204" pitchFamily="18" charset="0"/>
                              </a:rPr>
                              <m:t>𝑛</m:t>
                            </m:r>
                          </m:sup>
                          <m:e>
                            <m:sSup>
                              <m:sSupPr>
                                <m:ctrlPr>
                                  <a:rPr lang="en-IN" i="1">
                                    <a:solidFill>
                                      <a:schemeClr val="tx1"/>
                                    </a:solidFill>
                                    <a:latin typeface="Cambria Math" panose="02040503050406030204" pitchFamily="18" charset="0"/>
                                  </a:rPr>
                                </m:ctrlPr>
                              </m:sSupPr>
                              <m:e>
                                <m:d>
                                  <m:dPr>
                                    <m:ctrlPr>
                                      <a:rPr lang="en-IN" i="1">
                                        <a:solidFill>
                                          <a:schemeClr val="tx1"/>
                                        </a:solidFill>
                                        <a:latin typeface="Cambria Math" panose="02040503050406030204" pitchFamily="18" charset="0"/>
                                      </a:rPr>
                                    </m:ctrlPr>
                                  </m:dPr>
                                  <m:e>
                                    <m:sSup>
                                      <m:sSupPr>
                                        <m:ctrlPr>
                                          <a:rPr lang="en-IN" i="1">
                                            <a:solidFill>
                                              <a:schemeClr val="tx1"/>
                                            </a:solidFill>
                                            <a:latin typeface="Cambria Math" panose="02040503050406030204" pitchFamily="18" charset="0"/>
                                          </a:rPr>
                                        </m:ctrlPr>
                                      </m:sSupPr>
                                      <m:e>
                                        <m:r>
                                          <a:rPr lang="en-IN">
                                            <a:solidFill>
                                              <a:schemeClr val="tx1"/>
                                            </a:solidFill>
                                            <a:latin typeface="Cambria Math" panose="02040503050406030204" pitchFamily="18" charset="0"/>
                                          </a:rPr>
                                          <m:t>𝑦</m:t>
                                        </m:r>
                                      </m:e>
                                      <m:sup>
                                        <m:r>
                                          <a:rPr lang="en-IN">
                                            <a:solidFill>
                                              <a:schemeClr val="tx1"/>
                                            </a:solidFill>
                                            <a:latin typeface="Cambria Math" panose="02040503050406030204" pitchFamily="18" charset="0"/>
                                          </a:rPr>
                                          <m:t>𝑖</m:t>
                                        </m:r>
                                      </m:sup>
                                    </m:sSup>
                                    <m:r>
                                      <a:rPr lang="en-IN">
                                        <a:solidFill>
                                          <a:schemeClr val="tx1"/>
                                        </a:solidFill>
                                        <a:latin typeface="Cambria Math" panose="02040503050406030204" pitchFamily="18" charset="0"/>
                                      </a:rPr>
                                      <m:t>−</m:t>
                                    </m:r>
                                    <m:sSup>
                                      <m:sSupPr>
                                        <m:ctrlPr>
                                          <a:rPr lang="en-IN" i="1">
                                            <a:solidFill>
                                              <a:schemeClr val="tx1"/>
                                            </a:solidFill>
                                            <a:latin typeface="Cambria Math" panose="02040503050406030204" pitchFamily="18" charset="0"/>
                                          </a:rPr>
                                        </m:ctrlPr>
                                      </m:sSupPr>
                                      <m:e>
                                        <m:r>
                                          <a:rPr lang="en-IN" b="1">
                                            <a:solidFill>
                                              <a:schemeClr val="tx1"/>
                                            </a:solidFill>
                                            <a:latin typeface="Cambria Math" panose="02040503050406030204" pitchFamily="18" charset="0"/>
                                          </a:rPr>
                                          <m:t>𝐰</m:t>
                                        </m:r>
                                      </m:e>
                                      <m:sup>
                                        <m:r>
                                          <a:rPr lang="en-IN">
                                            <a:solidFill>
                                              <a:schemeClr val="tx1"/>
                                            </a:solidFill>
                                            <a:latin typeface="Cambria Math" panose="02040503050406030204" pitchFamily="18" charset="0"/>
                                          </a:rPr>
                                          <m:t>⊤</m:t>
                                        </m:r>
                                      </m:sup>
                                    </m:sSup>
                                    <m:sSup>
                                      <m:sSupPr>
                                        <m:ctrlPr>
                                          <a:rPr lang="en-IN" i="1">
                                            <a:solidFill>
                                              <a:schemeClr val="tx1"/>
                                            </a:solidFill>
                                            <a:latin typeface="Cambria Math" panose="02040503050406030204" pitchFamily="18" charset="0"/>
                                          </a:rPr>
                                        </m:ctrlPr>
                                      </m:sSupPr>
                                      <m:e>
                                        <m:r>
                                          <a:rPr lang="en-IN" b="1">
                                            <a:solidFill>
                                              <a:schemeClr val="tx1"/>
                                            </a:solidFill>
                                            <a:latin typeface="Cambria Math" panose="02040503050406030204" pitchFamily="18" charset="0"/>
                                          </a:rPr>
                                          <m:t>𝐱</m:t>
                                        </m:r>
                                      </m:e>
                                      <m:sup>
                                        <m:r>
                                          <a:rPr lang="en-IN">
                                            <a:solidFill>
                                              <a:schemeClr val="tx1"/>
                                            </a:solidFill>
                                            <a:latin typeface="Cambria Math" panose="02040503050406030204" pitchFamily="18" charset="0"/>
                                          </a:rPr>
                                          <m:t>𝑖</m:t>
                                        </m:r>
                                      </m:sup>
                                    </m:sSup>
                                  </m:e>
                                </m:d>
                              </m:e>
                              <m:sup>
                                <m:r>
                                  <a:rPr lang="en-IN">
                                    <a:solidFill>
                                      <a:schemeClr val="tx1"/>
                                    </a:solidFill>
                                    <a:latin typeface="Cambria Math" panose="02040503050406030204" pitchFamily="18" charset="0"/>
                                  </a:rPr>
                                  <m:t>2</m:t>
                                </m:r>
                              </m:sup>
                            </m:sSup>
                          </m:e>
                        </m:nary>
                      </m:e>
                    </m:func>
                  </m:oMath>
                </a14:m>
                <a:r>
                  <a:rPr lang="en-IN" dirty="0" smtClean="0">
                    <a:solidFill>
                      <a:schemeClr val="tx1"/>
                    </a:solidFill>
                  </a:rPr>
                  <a:t> i.e. ridge regression</a:t>
                </a:r>
              </a:p>
              <a:p>
                <a:pPr lvl="2"/>
                <a:r>
                  <a:rPr lang="en-IN" dirty="0" smtClean="0">
                    <a:solidFill>
                      <a:schemeClr val="tx1"/>
                    </a:solidFill>
                  </a:rPr>
                  <a:t>Thus, </a:t>
                </a:r>
                <a14:m>
                  <m:oMath xmlns:m="http://schemas.openxmlformats.org/officeDocument/2006/math">
                    <m:sSub>
                      <m:sSubPr>
                        <m:ctrlPr>
                          <a:rPr lang="en-IN" i="1">
                            <a:solidFill>
                              <a:schemeClr val="tx1"/>
                            </a:solidFill>
                            <a:latin typeface="Cambria Math" panose="02040503050406030204" pitchFamily="18" charset="0"/>
                          </a:rPr>
                        </m:ctrlPr>
                      </m:sSubPr>
                      <m:e>
                        <m:r>
                          <a:rPr lang="en-IN">
                            <a:solidFill>
                              <a:schemeClr val="tx1"/>
                            </a:solidFill>
                            <a:latin typeface="Cambria Math" panose="02040503050406030204" pitchFamily="18" charset="0"/>
                          </a:rPr>
                          <m:t>𝜎</m:t>
                        </m:r>
                      </m:e>
                      <m:sub>
                        <m:r>
                          <a:rPr lang="en-IN">
                            <a:solidFill>
                              <a:schemeClr val="tx1"/>
                            </a:solidFill>
                            <a:latin typeface="Cambria Math" panose="02040503050406030204" pitchFamily="18" charset="0"/>
                          </a:rPr>
                          <m:t>𝑙</m:t>
                        </m:r>
                      </m:sub>
                    </m:sSub>
                    <m:r>
                      <a:rPr lang="en-IN">
                        <a:solidFill>
                          <a:schemeClr val="tx1"/>
                        </a:solidFill>
                        <a:latin typeface="Cambria Math" panose="02040503050406030204" pitchFamily="18" charset="0"/>
                      </a:rPr>
                      <m:t>,</m:t>
                    </m:r>
                    <m:sSub>
                      <m:sSubPr>
                        <m:ctrlPr>
                          <a:rPr lang="en-IN" i="1">
                            <a:solidFill>
                              <a:schemeClr val="tx1"/>
                            </a:solidFill>
                            <a:latin typeface="Cambria Math" panose="02040503050406030204" pitchFamily="18" charset="0"/>
                          </a:rPr>
                        </m:ctrlPr>
                      </m:sSubPr>
                      <m:e>
                        <m:r>
                          <a:rPr lang="en-IN">
                            <a:solidFill>
                              <a:schemeClr val="tx1"/>
                            </a:solidFill>
                            <a:latin typeface="Cambria Math" panose="02040503050406030204" pitchFamily="18" charset="0"/>
                          </a:rPr>
                          <m:t>𝜎</m:t>
                        </m:r>
                      </m:e>
                      <m:sub>
                        <m:r>
                          <a:rPr lang="en-IN">
                            <a:solidFill>
                              <a:schemeClr val="tx1"/>
                            </a:solidFill>
                            <a:latin typeface="Cambria Math" panose="02040503050406030204" pitchFamily="18" charset="0"/>
                          </a:rPr>
                          <m:t>𝑝</m:t>
                        </m:r>
                      </m:sub>
                    </m:sSub>
                  </m:oMath>
                </a14:m>
                <a:r>
                  <a:rPr lang="en-IN" dirty="0">
                    <a:solidFill>
                      <a:schemeClr val="tx1"/>
                    </a:solidFill>
                  </a:rPr>
                  <a:t> together decide the regularization </a:t>
                </a:r>
                <a:r>
                  <a:rPr lang="en-IN" dirty="0" smtClean="0">
                    <a:solidFill>
                      <a:schemeClr val="tx1"/>
                    </a:solidFill>
                  </a:rPr>
                  <a:t>constant</a:t>
                </a:r>
              </a:p>
              <a:p>
                <a:r>
                  <a:rPr lang="en-IN" dirty="0" smtClean="0">
                    <a:solidFill>
                      <a:schemeClr val="tx1"/>
                    </a:solidFill>
                  </a:rPr>
                  <a:t>There is </a:t>
                </a:r>
                <a:r>
                  <a:rPr lang="en-IN" dirty="0">
                    <a:solidFill>
                      <a:schemeClr val="tx1"/>
                    </a:solidFill>
                  </a:rPr>
                  <a:t>a multivariate version of the Laplace distribution </a:t>
                </a:r>
                <a:r>
                  <a:rPr lang="en-IN" dirty="0" smtClean="0">
                    <a:solidFill>
                      <a:schemeClr val="tx1"/>
                    </a:solidFill>
                  </a:rPr>
                  <a:t>too!</a:t>
                </a:r>
              </a:p>
              <a:p>
                <a:pPr lvl="2"/>
                <a:r>
                  <a:rPr lang="en-US" dirty="0" smtClean="0">
                    <a:solidFill>
                      <a:schemeClr val="tx1"/>
                    </a:solidFill>
                  </a:rPr>
                  <a:t>Using </a:t>
                </a:r>
                <a:r>
                  <a:rPr lang="en-US" dirty="0">
                    <a:solidFill>
                      <a:schemeClr val="tx1"/>
                    </a:solidFill>
                  </a:rPr>
                  <a:t>it as a prior with </a:t>
                </a:r>
                <a14:m>
                  <m:oMath xmlns:m="http://schemas.openxmlformats.org/officeDocument/2006/math">
                    <m:r>
                      <a:rPr lang="en-IN" b="1">
                        <a:solidFill>
                          <a:schemeClr val="tx1"/>
                        </a:solidFill>
                        <a:latin typeface="Cambria Math" panose="02040503050406030204" pitchFamily="18" charset="0"/>
                      </a:rPr>
                      <m:t>𝛍</m:t>
                    </m:r>
                    <m:r>
                      <a:rPr lang="en-IN" b="1">
                        <a:solidFill>
                          <a:schemeClr val="tx1"/>
                        </a:solidFill>
                        <a:latin typeface="Cambria Math" panose="02040503050406030204" pitchFamily="18" charset="0"/>
                      </a:rPr>
                      <m:t>=</m:t>
                    </m:r>
                    <m:r>
                      <a:rPr lang="en-IN" b="1">
                        <a:solidFill>
                          <a:schemeClr val="tx1"/>
                        </a:solidFill>
                        <a:latin typeface="Cambria Math" panose="02040503050406030204" pitchFamily="18" charset="0"/>
                      </a:rPr>
                      <m:t>𝟎</m:t>
                    </m:r>
                  </m:oMath>
                </a14:m>
                <a:r>
                  <a:rPr lang="en-US" dirty="0">
                    <a:solidFill>
                      <a:schemeClr val="tx1"/>
                    </a:solidFill>
                  </a:rPr>
                  <a:t> (the zero vector) will give us </a:t>
                </a:r>
                <a:r>
                  <a:rPr lang="en-US" dirty="0" smtClean="0">
                    <a:solidFill>
                      <a:schemeClr val="tx1"/>
                    </a:solidFill>
                  </a:rPr>
                  <a:t>LASSO!</a:t>
                </a:r>
              </a:p>
              <a:p>
                <a:pPr lvl="2"/>
                <a:r>
                  <a:rPr lang="en-US" b="1" dirty="0" smtClean="0">
                    <a:solidFill>
                      <a:schemeClr val="tx1"/>
                    </a:solidFill>
                  </a:rPr>
                  <a:t>Warning</a:t>
                </a:r>
                <a:r>
                  <a:rPr lang="en-US" dirty="0">
                    <a:solidFill>
                      <a:schemeClr val="tx1"/>
                    </a:solidFill>
                  </a:rPr>
                  <a:t>: expression for the Laplace PDF for general covariance is a bit tricky)</a:t>
                </a:r>
                <a:r>
                  <a:rPr lang="en-IN" dirty="0">
                    <a:solidFill>
                      <a:schemeClr val="tx1"/>
                    </a:solidFill>
                  </a:rPr>
                  <a:t/>
                </a:r>
                <a:br>
                  <a:rPr lang="en-IN" dirty="0">
                    <a:solidFill>
                      <a:schemeClr val="tx1"/>
                    </a:solidFill>
                  </a:rPr>
                </a:br>
                <a14:m>
                  <m:oMath xmlns:m="http://schemas.openxmlformats.org/officeDocument/2006/math">
                    <m:r>
                      <a:rPr lang="en-IN" i="1">
                        <a:solidFill>
                          <a:schemeClr val="tx1"/>
                        </a:solidFill>
                        <a:latin typeface="Cambria Math" panose="02040503050406030204" pitchFamily="18" charset="0"/>
                        <a:ea typeface="Cambria Math" panose="02040503050406030204" pitchFamily="18" charset="0"/>
                      </a:rPr>
                      <m:t>ℒ</m:t>
                    </m:r>
                    <m:d>
                      <m:dPr>
                        <m:ctrlPr>
                          <a:rPr lang="en-IN" i="1">
                            <a:solidFill>
                              <a:schemeClr val="tx1"/>
                            </a:solidFill>
                            <a:latin typeface="Cambria Math" panose="02040503050406030204" pitchFamily="18" charset="0"/>
                            <a:ea typeface="Cambria Math" panose="02040503050406030204" pitchFamily="18" charset="0"/>
                          </a:rPr>
                        </m:ctrlPr>
                      </m:dPr>
                      <m:e>
                        <m:r>
                          <a:rPr lang="en-IN" b="1">
                            <a:solidFill>
                              <a:schemeClr val="tx1"/>
                            </a:solidFill>
                            <a:latin typeface="Cambria Math" panose="02040503050406030204" pitchFamily="18" charset="0"/>
                            <a:ea typeface="Cambria Math" panose="02040503050406030204" pitchFamily="18" charset="0"/>
                          </a:rPr>
                          <m:t>𝐰</m:t>
                        </m:r>
                        <m:r>
                          <a:rPr lang="en-IN" i="1">
                            <a:solidFill>
                              <a:schemeClr val="tx1"/>
                            </a:solidFill>
                            <a:latin typeface="Cambria Math" panose="02040503050406030204" pitchFamily="18" charset="0"/>
                            <a:ea typeface="Cambria Math" panose="02040503050406030204" pitchFamily="18" charset="0"/>
                          </a:rPr>
                          <m:t> | </m:t>
                        </m:r>
                        <m:r>
                          <a:rPr lang="en-IN" b="1">
                            <a:solidFill>
                              <a:schemeClr val="tx1"/>
                            </a:solidFill>
                            <a:latin typeface="Cambria Math" panose="02040503050406030204" pitchFamily="18" charset="0"/>
                            <a:ea typeface="Cambria Math" panose="02040503050406030204" pitchFamily="18" charset="0"/>
                          </a:rPr>
                          <m:t>𝛍</m:t>
                        </m:r>
                        <m:r>
                          <a:rPr lang="en-IN" i="1">
                            <a:solidFill>
                              <a:schemeClr val="tx1"/>
                            </a:solidFill>
                            <a:latin typeface="Cambria Math" panose="02040503050406030204" pitchFamily="18" charset="0"/>
                            <a:ea typeface="Cambria Math" panose="02040503050406030204" pitchFamily="18" charset="0"/>
                          </a:rPr>
                          <m:t>,</m:t>
                        </m:r>
                        <m:r>
                          <a:rPr lang="en-IN" i="1">
                            <a:solidFill>
                              <a:schemeClr val="tx1"/>
                            </a:solidFill>
                            <a:latin typeface="Cambria Math" panose="02040503050406030204" pitchFamily="18" charset="0"/>
                            <a:ea typeface="Cambria Math" panose="02040503050406030204" pitchFamily="18" charset="0"/>
                          </a:rPr>
                          <m:t>𝜎</m:t>
                        </m:r>
                      </m:e>
                    </m:d>
                    <m:r>
                      <a:rPr lang="en-IN" i="1">
                        <a:solidFill>
                          <a:schemeClr val="tx1"/>
                        </a:solidFill>
                        <a:latin typeface="Cambria Math" panose="02040503050406030204" pitchFamily="18" charset="0"/>
                        <a:ea typeface="Cambria Math" panose="02040503050406030204" pitchFamily="18" charset="0"/>
                      </a:rPr>
                      <m:t>=</m:t>
                    </m:r>
                    <m:f>
                      <m:fPr>
                        <m:ctrlPr>
                          <a:rPr lang="en-IN" i="1">
                            <a:solidFill>
                              <a:schemeClr val="tx1"/>
                            </a:solidFill>
                            <a:latin typeface="Cambria Math" panose="02040503050406030204" pitchFamily="18" charset="0"/>
                            <a:ea typeface="Cambria Math" panose="02040503050406030204" pitchFamily="18" charset="0"/>
                          </a:rPr>
                        </m:ctrlPr>
                      </m:fPr>
                      <m:num>
                        <m:r>
                          <a:rPr lang="en-IN" i="1">
                            <a:solidFill>
                              <a:schemeClr val="tx1"/>
                            </a:solidFill>
                            <a:latin typeface="Cambria Math" panose="02040503050406030204" pitchFamily="18" charset="0"/>
                            <a:ea typeface="Cambria Math" panose="02040503050406030204" pitchFamily="18" charset="0"/>
                          </a:rPr>
                          <m:t>1</m:t>
                        </m:r>
                      </m:num>
                      <m:den>
                        <m:sSup>
                          <m:sSupPr>
                            <m:ctrlPr>
                              <a:rPr lang="en-IN" i="1">
                                <a:solidFill>
                                  <a:schemeClr val="tx1"/>
                                </a:solidFill>
                                <a:latin typeface="Cambria Math" panose="02040503050406030204" pitchFamily="18" charset="0"/>
                                <a:ea typeface="Cambria Math" panose="02040503050406030204" pitchFamily="18" charset="0"/>
                              </a:rPr>
                            </m:ctrlPr>
                          </m:sSupPr>
                          <m:e>
                            <m:d>
                              <m:dPr>
                                <m:ctrlPr>
                                  <a:rPr lang="en-IN" i="1">
                                    <a:solidFill>
                                      <a:schemeClr val="tx1"/>
                                    </a:solidFill>
                                    <a:latin typeface="Cambria Math" panose="02040503050406030204" pitchFamily="18" charset="0"/>
                                    <a:ea typeface="Cambria Math" panose="02040503050406030204" pitchFamily="18" charset="0"/>
                                  </a:rPr>
                                </m:ctrlPr>
                              </m:dPr>
                              <m:e>
                                <m:r>
                                  <a:rPr lang="en-IN" i="1">
                                    <a:solidFill>
                                      <a:schemeClr val="tx1"/>
                                    </a:solidFill>
                                    <a:latin typeface="Cambria Math" panose="02040503050406030204" pitchFamily="18" charset="0"/>
                                    <a:ea typeface="Cambria Math" panose="02040503050406030204" pitchFamily="18" charset="0"/>
                                  </a:rPr>
                                  <m:t>2</m:t>
                                </m:r>
                                <m:r>
                                  <a:rPr lang="en-IN" i="1">
                                    <a:solidFill>
                                      <a:schemeClr val="tx1"/>
                                    </a:solidFill>
                                    <a:latin typeface="Cambria Math" panose="02040503050406030204" pitchFamily="18" charset="0"/>
                                    <a:ea typeface="Cambria Math" panose="02040503050406030204" pitchFamily="18" charset="0"/>
                                  </a:rPr>
                                  <m:t>𝜎</m:t>
                                </m:r>
                              </m:e>
                            </m:d>
                          </m:e>
                          <m:sup>
                            <m:r>
                              <a:rPr lang="en-IN" i="1">
                                <a:solidFill>
                                  <a:schemeClr val="tx1"/>
                                </a:solidFill>
                                <a:latin typeface="Cambria Math" panose="02040503050406030204" pitchFamily="18" charset="0"/>
                                <a:ea typeface="Cambria Math" panose="02040503050406030204" pitchFamily="18" charset="0"/>
                              </a:rPr>
                              <m:t>𝑑</m:t>
                            </m:r>
                          </m:sup>
                        </m:sSup>
                      </m:den>
                    </m:f>
                    <m:func>
                      <m:funcPr>
                        <m:ctrlPr>
                          <a:rPr lang="en-IN" i="1">
                            <a:solidFill>
                              <a:schemeClr val="tx1"/>
                            </a:solidFill>
                            <a:latin typeface="Cambria Math" panose="02040503050406030204" pitchFamily="18" charset="0"/>
                            <a:ea typeface="Cambria Math" panose="02040503050406030204" pitchFamily="18" charset="0"/>
                          </a:rPr>
                        </m:ctrlPr>
                      </m:funcPr>
                      <m:fName>
                        <m:r>
                          <m:rPr>
                            <m:sty m:val="p"/>
                          </m:rPr>
                          <a:rPr lang="en-IN">
                            <a:solidFill>
                              <a:schemeClr val="tx1"/>
                            </a:solidFill>
                            <a:latin typeface="Cambria Math" panose="02040503050406030204" pitchFamily="18" charset="0"/>
                            <a:ea typeface="Cambria Math" panose="02040503050406030204" pitchFamily="18" charset="0"/>
                          </a:rPr>
                          <m:t>exp</m:t>
                        </m:r>
                      </m:fName>
                      <m:e>
                        <m:d>
                          <m:dPr>
                            <m:ctrlPr>
                              <a:rPr lang="en-IN" i="1">
                                <a:solidFill>
                                  <a:schemeClr val="tx1"/>
                                </a:solidFill>
                                <a:latin typeface="Cambria Math" panose="02040503050406030204" pitchFamily="18" charset="0"/>
                                <a:ea typeface="Cambria Math" panose="02040503050406030204" pitchFamily="18" charset="0"/>
                              </a:rPr>
                            </m:ctrlPr>
                          </m:dPr>
                          <m:e>
                            <m:r>
                              <a:rPr lang="en-IN" i="1">
                                <a:solidFill>
                                  <a:schemeClr val="tx1"/>
                                </a:solidFill>
                                <a:latin typeface="Cambria Math" panose="02040503050406030204" pitchFamily="18" charset="0"/>
                                <a:ea typeface="Cambria Math" panose="02040503050406030204" pitchFamily="18" charset="0"/>
                              </a:rPr>
                              <m:t>−</m:t>
                            </m:r>
                            <m:f>
                              <m:fPr>
                                <m:ctrlPr>
                                  <a:rPr lang="en-IN" i="1">
                                    <a:solidFill>
                                      <a:schemeClr val="tx1"/>
                                    </a:solidFill>
                                    <a:latin typeface="Cambria Math" panose="02040503050406030204" pitchFamily="18" charset="0"/>
                                    <a:ea typeface="Cambria Math" panose="02040503050406030204" pitchFamily="18" charset="0"/>
                                  </a:rPr>
                                </m:ctrlPr>
                              </m:fPr>
                              <m:num>
                                <m:sSub>
                                  <m:sSubPr>
                                    <m:ctrlPr>
                                      <a:rPr lang="en-IN" i="1">
                                        <a:solidFill>
                                          <a:schemeClr val="tx1"/>
                                        </a:solidFill>
                                        <a:latin typeface="Cambria Math" panose="02040503050406030204" pitchFamily="18" charset="0"/>
                                        <a:ea typeface="Cambria Math" panose="02040503050406030204" pitchFamily="18" charset="0"/>
                                      </a:rPr>
                                    </m:ctrlPr>
                                  </m:sSubPr>
                                  <m:e>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b="1">
                                            <a:solidFill>
                                              <a:schemeClr val="tx1"/>
                                            </a:solidFill>
                                            <a:latin typeface="Cambria Math" panose="02040503050406030204" pitchFamily="18" charset="0"/>
                                            <a:ea typeface="Cambria Math" panose="02040503050406030204" pitchFamily="18" charset="0"/>
                                          </a:rPr>
                                          <m:t>𝐰</m:t>
                                        </m:r>
                                        <m:r>
                                          <a:rPr lang="en-IN" i="1">
                                            <a:solidFill>
                                              <a:schemeClr val="tx1"/>
                                            </a:solidFill>
                                            <a:latin typeface="Cambria Math" panose="02040503050406030204" pitchFamily="18" charset="0"/>
                                            <a:ea typeface="Cambria Math" panose="02040503050406030204" pitchFamily="18" charset="0"/>
                                          </a:rPr>
                                          <m:t>−</m:t>
                                        </m:r>
                                        <m:r>
                                          <a:rPr lang="en-IN" b="1">
                                            <a:solidFill>
                                              <a:schemeClr val="tx1"/>
                                            </a:solidFill>
                                            <a:latin typeface="Cambria Math" panose="02040503050406030204" pitchFamily="18" charset="0"/>
                                            <a:ea typeface="Cambria Math" panose="02040503050406030204" pitchFamily="18" charset="0"/>
                                          </a:rPr>
                                          <m:t>𝛍</m:t>
                                        </m:r>
                                      </m:e>
                                    </m:d>
                                  </m:e>
                                  <m:sub>
                                    <m:r>
                                      <a:rPr lang="en-IN" i="1">
                                        <a:solidFill>
                                          <a:schemeClr val="tx1"/>
                                        </a:solidFill>
                                        <a:latin typeface="Cambria Math" panose="02040503050406030204" pitchFamily="18" charset="0"/>
                                        <a:ea typeface="Cambria Math" panose="02040503050406030204" pitchFamily="18" charset="0"/>
                                      </a:rPr>
                                      <m:t>1</m:t>
                                    </m:r>
                                  </m:sub>
                                </m:sSub>
                              </m:num>
                              <m:den>
                                <m:r>
                                  <a:rPr lang="en-IN" i="1">
                                    <a:solidFill>
                                      <a:schemeClr val="tx1"/>
                                    </a:solidFill>
                                    <a:latin typeface="Cambria Math" panose="02040503050406030204" pitchFamily="18" charset="0"/>
                                    <a:ea typeface="Cambria Math" panose="02040503050406030204" pitchFamily="18" charset="0"/>
                                  </a:rPr>
                                  <m:t>𝜎</m:t>
                                </m:r>
                              </m:den>
                            </m:f>
                          </m:e>
                        </m:d>
                      </m:e>
                    </m:func>
                  </m:oMath>
                </a14:m>
                <a:endParaRPr lang="en-IN" dirty="0">
                  <a:solidFill>
                    <a:schemeClr val="tx1"/>
                  </a:solidFill>
                </a:endParaRPr>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3"/>
                <a:ext cx="11938645" cy="5426829"/>
              </a:xfrm>
              <a:blipFill>
                <a:blip r:embed="rId2"/>
                <a:stretch>
                  <a:fillRect l="-562" t="-1908"/>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23</a:t>
            </a:fld>
            <a:endParaRPr lang="en-US"/>
          </a:p>
        </p:txBody>
      </p:sp>
      <p:grpSp>
        <p:nvGrpSpPr>
          <p:cNvPr id="5" name="Group 4"/>
          <p:cNvGrpSpPr/>
          <p:nvPr/>
        </p:nvGrpSpPr>
        <p:grpSpPr>
          <a:xfrm>
            <a:off x="10723392" y="942063"/>
            <a:ext cx="1468606" cy="1238929"/>
            <a:chOff x="12383748" y="1219011"/>
            <a:chExt cx="1862104" cy="1570887"/>
          </a:xfrm>
        </p:grpSpPr>
        <p:sp>
          <p:nvSpPr>
            <p:cNvPr id="6" name="Freeform 5"/>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reeform 6"/>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reeform 7"/>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11" name="Rectangular Callout 10"/>
              <p:cNvSpPr/>
              <p:nvPr/>
            </p:nvSpPr>
            <p:spPr>
              <a:xfrm>
                <a:off x="372302" y="525861"/>
                <a:ext cx="10305337" cy="1773379"/>
              </a:xfrm>
              <a:prstGeom prst="wedgeRectCallout">
                <a:avLst>
                  <a:gd name="adj1" fmla="val 56534"/>
                  <a:gd name="adj2" fmla="val 3687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Just so that we are clear, nothing special about </a:t>
                </a:r>
                <a14:m>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𝒩</m:t>
                    </m:r>
                    <m:d>
                      <m:dPr>
                        <m:ctrlPr>
                          <a:rPr lang="en-IN" sz="2400" i="1">
                            <a:solidFill>
                              <a:schemeClr val="tx1"/>
                            </a:solidFill>
                            <a:latin typeface="Cambria Math" panose="02040503050406030204" pitchFamily="18" charset="0"/>
                            <a:ea typeface="Cambria Math" panose="02040503050406030204" pitchFamily="18" charset="0"/>
                          </a:rPr>
                        </m:ctrlPr>
                      </m:dPr>
                      <m:e>
                        <m:r>
                          <a:rPr lang="en-IN" sz="2400" b="1">
                            <a:solidFill>
                              <a:schemeClr val="tx1"/>
                            </a:solidFill>
                            <a:latin typeface="Cambria Math" panose="02040503050406030204" pitchFamily="18" charset="0"/>
                          </a:rPr>
                          <m:t>𝐰</m:t>
                        </m:r>
                        <m:r>
                          <a:rPr lang="en-IN" sz="2400" i="1">
                            <a:solidFill>
                              <a:schemeClr val="tx1"/>
                            </a:solidFill>
                            <a:latin typeface="Cambria Math" panose="02040503050406030204" pitchFamily="18" charset="0"/>
                            <a:ea typeface="Cambria Math" panose="02040503050406030204" pitchFamily="18" charset="0"/>
                          </a:rPr>
                          <m:t>| </m:t>
                        </m:r>
                        <m:r>
                          <a:rPr lang="en-IN" sz="2400" b="1">
                            <a:solidFill>
                              <a:schemeClr val="tx1"/>
                            </a:solidFill>
                            <a:latin typeface="Cambria Math" panose="02040503050406030204" pitchFamily="18" charset="0"/>
                          </a:rPr>
                          <m:t>𝟎</m:t>
                        </m:r>
                        <m:r>
                          <a:rPr lang="en-IN" sz="2400" i="1">
                            <a:solidFill>
                              <a:schemeClr val="tx1"/>
                            </a:solidFill>
                            <a:latin typeface="Cambria Math" panose="02040503050406030204" pitchFamily="18" charset="0"/>
                          </a:rPr>
                          <m:t>,</m:t>
                        </m:r>
                        <m:sSubSup>
                          <m:sSubSupPr>
                            <m:ctrlPr>
                              <a:rPr lang="en-IN" sz="2400" i="1">
                                <a:solidFill>
                                  <a:schemeClr val="tx1"/>
                                </a:solidFill>
                                <a:latin typeface="Cambria Math" panose="02040503050406030204" pitchFamily="18" charset="0"/>
                              </a:rPr>
                            </m:ctrlPr>
                          </m:sSubSupPr>
                          <m:e>
                            <m:r>
                              <a:rPr lang="en-IN" sz="2400" i="1">
                                <a:solidFill>
                                  <a:schemeClr val="tx1"/>
                                </a:solidFill>
                                <a:latin typeface="Cambria Math" panose="02040503050406030204" pitchFamily="18" charset="0"/>
                              </a:rPr>
                              <m:t>𝜎</m:t>
                            </m:r>
                          </m:e>
                          <m:sub>
                            <m:r>
                              <a:rPr lang="en-IN" sz="2400" i="1">
                                <a:solidFill>
                                  <a:schemeClr val="tx1"/>
                                </a:solidFill>
                                <a:latin typeface="Cambria Math" panose="02040503050406030204" pitchFamily="18" charset="0"/>
                              </a:rPr>
                              <m:t>𝑝</m:t>
                            </m:r>
                          </m:sub>
                          <m:sup>
                            <m:r>
                              <a:rPr lang="en-IN" sz="2400" i="1">
                                <a:solidFill>
                                  <a:schemeClr val="tx1"/>
                                </a:solidFill>
                                <a:latin typeface="Cambria Math" panose="02040503050406030204" pitchFamily="18" charset="0"/>
                              </a:rPr>
                              <m:t>2</m:t>
                            </m:r>
                          </m:sup>
                        </m:sSubSup>
                        <m:r>
                          <a:rPr lang="en-IN" sz="2400" i="1">
                            <a:solidFill>
                              <a:schemeClr val="tx1"/>
                            </a:solidFill>
                            <a:latin typeface="Cambria Math" panose="02040503050406030204" pitchFamily="18" charset="0"/>
                          </a:rPr>
                          <m:t>⋅</m:t>
                        </m:r>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𝐼</m:t>
                            </m:r>
                          </m:e>
                          <m:sub>
                            <m:r>
                              <a:rPr lang="en-IN" sz="2400" i="1">
                                <a:solidFill>
                                  <a:schemeClr val="tx1"/>
                                </a:solidFill>
                                <a:latin typeface="Cambria Math" panose="02040503050406030204" pitchFamily="18" charset="0"/>
                              </a:rPr>
                              <m:t>𝑑</m:t>
                            </m:r>
                          </m:sub>
                        </m:sSub>
                      </m:e>
                    </m:d>
                  </m:oMath>
                </a14:m>
                <a:r>
                  <a:rPr lang="en-IN" sz="2400" dirty="0" smtClean="0">
                    <a:solidFill>
                      <a:schemeClr val="tx1"/>
                    </a:solidFill>
                    <a:latin typeface="+mj-lt"/>
                  </a:rPr>
                  <a:t>. If we believe </a:t>
                </a:r>
                <a14:m>
                  <m:oMath xmlns:m="http://schemas.openxmlformats.org/officeDocument/2006/math">
                    <m:r>
                      <a:rPr lang="en-IN" sz="2400" b="1" i="0" smtClean="0">
                        <a:solidFill>
                          <a:schemeClr val="tx1"/>
                        </a:solidFill>
                        <a:latin typeface="Cambria Math" panose="02040503050406030204" pitchFamily="18" charset="0"/>
                      </a:rPr>
                      <m:t>𝐰</m:t>
                    </m:r>
                  </m:oMath>
                </a14:m>
                <a:r>
                  <a:rPr lang="en-IN" sz="2400" dirty="0" smtClean="0">
                    <a:solidFill>
                      <a:schemeClr val="tx1"/>
                    </a:solidFill>
                    <a:latin typeface="+mj-lt"/>
                  </a:rPr>
                  <a:t> is close to a vector </a:t>
                </a:r>
                <a14:m>
                  <m:oMath xmlns:m="http://schemas.openxmlformats.org/officeDocument/2006/math">
                    <m:r>
                      <a:rPr lang="en-IN" sz="2400" b="1" i="0" smtClean="0">
                        <a:solidFill>
                          <a:schemeClr val="tx1"/>
                        </a:solidFill>
                        <a:latin typeface="Cambria Math" panose="02040503050406030204" pitchFamily="18" charset="0"/>
                      </a:rPr>
                      <m:t>𝐯</m:t>
                    </m:r>
                  </m:oMath>
                </a14:m>
                <a:r>
                  <a:rPr lang="en-IN" sz="2400" dirty="0" smtClean="0">
                    <a:solidFill>
                      <a:schemeClr val="tx1"/>
                    </a:solidFill>
                    <a:latin typeface="+mj-lt"/>
                  </a:rPr>
                  <a:t>, should use </a:t>
                </a:r>
                <a14:m>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𝒩</m:t>
                    </m:r>
                    <m:d>
                      <m:dPr>
                        <m:ctrlPr>
                          <a:rPr lang="en-IN" sz="2400" i="1">
                            <a:solidFill>
                              <a:schemeClr val="tx1"/>
                            </a:solidFill>
                            <a:latin typeface="Cambria Math" panose="02040503050406030204" pitchFamily="18" charset="0"/>
                            <a:ea typeface="Cambria Math" panose="02040503050406030204" pitchFamily="18" charset="0"/>
                          </a:rPr>
                        </m:ctrlPr>
                      </m:dPr>
                      <m:e>
                        <m:r>
                          <a:rPr lang="en-IN" sz="2400" b="1">
                            <a:solidFill>
                              <a:schemeClr val="tx1"/>
                            </a:solidFill>
                            <a:latin typeface="Cambria Math" panose="02040503050406030204" pitchFamily="18" charset="0"/>
                          </a:rPr>
                          <m:t>𝐰</m:t>
                        </m:r>
                        <m:r>
                          <a:rPr lang="en-IN" sz="2400" i="1">
                            <a:solidFill>
                              <a:schemeClr val="tx1"/>
                            </a:solidFill>
                            <a:latin typeface="Cambria Math" panose="02040503050406030204" pitchFamily="18" charset="0"/>
                            <a:ea typeface="Cambria Math" panose="02040503050406030204" pitchFamily="18" charset="0"/>
                          </a:rPr>
                          <m:t>| </m:t>
                        </m:r>
                        <m:r>
                          <a:rPr lang="en-IN" sz="2400" b="1" i="0" smtClean="0">
                            <a:solidFill>
                              <a:schemeClr val="tx1"/>
                            </a:solidFill>
                            <a:latin typeface="Cambria Math" panose="02040503050406030204" pitchFamily="18" charset="0"/>
                          </a:rPr>
                          <m:t>𝐯</m:t>
                        </m:r>
                        <m:r>
                          <a:rPr lang="en-IN" sz="2400" i="1">
                            <a:solidFill>
                              <a:schemeClr val="tx1"/>
                            </a:solidFill>
                            <a:latin typeface="Cambria Math" panose="02040503050406030204" pitchFamily="18" charset="0"/>
                          </a:rPr>
                          <m:t>,</m:t>
                        </m:r>
                        <m:sSubSup>
                          <m:sSubSupPr>
                            <m:ctrlPr>
                              <a:rPr lang="en-IN" sz="2400" i="1">
                                <a:solidFill>
                                  <a:schemeClr val="tx1"/>
                                </a:solidFill>
                                <a:latin typeface="Cambria Math" panose="02040503050406030204" pitchFamily="18" charset="0"/>
                              </a:rPr>
                            </m:ctrlPr>
                          </m:sSubSupPr>
                          <m:e>
                            <m:r>
                              <a:rPr lang="en-IN" sz="2400" i="1">
                                <a:solidFill>
                                  <a:schemeClr val="tx1"/>
                                </a:solidFill>
                                <a:latin typeface="Cambria Math" panose="02040503050406030204" pitchFamily="18" charset="0"/>
                              </a:rPr>
                              <m:t>𝜎</m:t>
                            </m:r>
                          </m:e>
                          <m:sub>
                            <m:r>
                              <a:rPr lang="en-IN" sz="2400" i="1">
                                <a:solidFill>
                                  <a:schemeClr val="tx1"/>
                                </a:solidFill>
                                <a:latin typeface="Cambria Math" panose="02040503050406030204" pitchFamily="18" charset="0"/>
                              </a:rPr>
                              <m:t>𝑝</m:t>
                            </m:r>
                          </m:sub>
                          <m:sup>
                            <m:r>
                              <a:rPr lang="en-IN" sz="2400" i="1">
                                <a:solidFill>
                                  <a:schemeClr val="tx1"/>
                                </a:solidFill>
                                <a:latin typeface="Cambria Math" panose="02040503050406030204" pitchFamily="18" charset="0"/>
                              </a:rPr>
                              <m:t>2</m:t>
                            </m:r>
                          </m:sup>
                        </m:sSubSup>
                        <m:r>
                          <a:rPr lang="en-IN" sz="2400" i="1">
                            <a:solidFill>
                              <a:schemeClr val="tx1"/>
                            </a:solidFill>
                            <a:latin typeface="Cambria Math" panose="02040503050406030204" pitchFamily="18" charset="0"/>
                          </a:rPr>
                          <m:t>⋅</m:t>
                        </m:r>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𝐼</m:t>
                            </m:r>
                          </m:e>
                          <m:sub>
                            <m:r>
                              <a:rPr lang="en-IN" sz="2400" i="1">
                                <a:solidFill>
                                  <a:schemeClr val="tx1"/>
                                </a:solidFill>
                                <a:latin typeface="Cambria Math" panose="02040503050406030204" pitchFamily="18" charset="0"/>
                              </a:rPr>
                              <m:t>𝑑</m:t>
                            </m:r>
                          </m:sub>
                        </m:sSub>
                      </m:e>
                    </m:d>
                  </m:oMath>
                </a14:m>
                <a:r>
                  <a:rPr lang="en-IN" sz="2400" dirty="0" smtClean="0">
                    <a:solidFill>
                      <a:schemeClr val="tx1"/>
                    </a:solidFill>
                    <a:latin typeface="+mj-lt"/>
                  </a:rPr>
                  <a:t> instead. MAP will become</a:t>
                </a:r>
              </a:p>
              <a:p>
                <a:pPr algn="ctr"/>
                <a14:m>
                  <m:oMathPara xmlns:m="http://schemas.openxmlformats.org/officeDocument/2006/math">
                    <m:oMathParaPr>
                      <m:jc m:val="centerGroup"/>
                    </m:oMathParaPr>
                    <m:oMath xmlns:m="http://schemas.openxmlformats.org/officeDocument/2006/math">
                      <m:sSub>
                        <m:sSubPr>
                          <m:ctrlPr>
                            <a:rPr lang="en-IN" sz="2400" i="1" dirty="0">
                              <a:solidFill>
                                <a:schemeClr val="tx1"/>
                              </a:solidFill>
                              <a:latin typeface="Cambria Math" panose="02040503050406030204" pitchFamily="18" charset="0"/>
                            </a:rPr>
                          </m:ctrlPr>
                        </m:sSubPr>
                        <m:e>
                          <m:acc>
                            <m:accPr>
                              <m:chr m:val="̂"/>
                              <m:ctrlPr>
                                <a:rPr lang="en-IN" sz="2400" i="1">
                                  <a:solidFill>
                                    <a:schemeClr val="tx1"/>
                                  </a:solidFill>
                                  <a:latin typeface="Cambria Math" panose="02040503050406030204" pitchFamily="18" charset="0"/>
                                </a:rPr>
                              </m:ctrlPr>
                            </m:accPr>
                            <m:e>
                              <m:r>
                                <a:rPr lang="en-IN" sz="2400" b="1">
                                  <a:solidFill>
                                    <a:schemeClr val="tx1"/>
                                  </a:solidFill>
                                  <a:latin typeface="Cambria Math" panose="02040503050406030204" pitchFamily="18" charset="0"/>
                                </a:rPr>
                                <m:t>𝐰</m:t>
                              </m:r>
                            </m:e>
                          </m:acc>
                        </m:e>
                        <m:sub>
                          <m:r>
                            <m:rPr>
                              <m:sty m:val="p"/>
                            </m:rPr>
                            <a:rPr lang="en-IN" sz="2400" dirty="0">
                              <a:solidFill>
                                <a:schemeClr val="tx1"/>
                              </a:solidFill>
                              <a:latin typeface="Cambria Math" panose="02040503050406030204" pitchFamily="18" charset="0"/>
                            </a:rPr>
                            <m:t>MAP</m:t>
                          </m:r>
                        </m:sub>
                      </m:sSub>
                      <m:r>
                        <a:rPr lang="en-IN" sz="2400" i="1" dirty="0">
                          <a:solidFill>
                            <a:schemeClr val="tx1"/>
                          </a:solidFill>
                          <a:latin typeface="Cambria Math" panose="02040503050406030204" pitchFamily="18" charset="0"/>
                        </a:rPr>
                        <m:t>=</m:t>
                      </m:r>
                      <m:func>
                        <m:funcPr>
                          <m:ctrlPr>
                            <a:rPr lang="en-IN" sz="2400" i="1" dirty="0">
                              <a:solidFill>
                                <a:schemeClr val="tx1"/>
                              </a:solidFill>
                              <a:latin typeface="Cambria Math" panose="02040503050406030204" pitchFamily="18" charset="0"/>
                            </a:rPr>
                          </m:ctrlPr>
                        </m:funcPr>
                        <m:fName>
                          <m:r>
                            <m:rPr>
                              <m:sty m:val="p"/>
                            </m:rPr>
                            <a:rPr lang="en-IN" sz="2400" dirty="0">
                              <a:solidFill>
                                <a:schemeClr val="tx1"/>
                              </a:solidFill>
                              <a:latin typeface="Cambria Math" panose="02040503050406030204" pitchFamily="18" charset="0"/>
                            </a:rPr>
                            <m:t>arg</m:t>
                          </m:r>
                        </m:fName>
                        <m:e>
                          <m:func>
                            <m:funcPr>
                              <m:ctrlPr>
                                <a:rPr lang="en-IN" sz="2400" i="1" dirty="0">
                                  <a:solidFill>
                                    <a:schemeClr val="tx1"/>
                                  </a:solidFill>
                                  <a:latin typeface="Cambria Math" panose="02040503050406030204" pitchFamily="18" charset="0"/>
                                </a:rPr>
                              </m:ctrlPr>
                            </m:funcPr>
                            <m:fName>
                              <m:limLow>
                                <m:limLowPr>
                                  <m:ctrlPr>
                                    <a:rPr lang="en-IN" sz="2400" i="1" dirty="0">
                                      <a:solidFill>
                                        <a:schemeClr val="tx1"/>
                                      </a:solidFill>
                                      <a:latin typeface="Cambria Math" panose="02040503050406030204" pitchFamily="18" charset="0"/>
                                    </a:rPr>
                                  </m:ctrlPr>
                                </m:limLowPr>
                                <m:e>
                                  <m:r>
                                    <m:rPr>
                                      <m:sty m:val="p"/>
                                    </m:rPr>
                                    <a:rPr lang="en-IN" sz="2400" dirty="0">
                                      <a:solidFill>
                                        <a:schemeClr val="tx1"/>
                                      </a:solidFill>
                                      <a:latin typeface="Cambria Math" panose="02040503050406030204" pitchFamily="18" charset="0"/>
                                    </a:rPr>
                                    <m:t>min</m:t>
                                  </m:r>
                                </m:e>
                                <m:lim>
                                  <m:r>
                                    <a:rPr lang="en-IN" sz="2400" b="1" dirty="0">
                                      <a:solidFill>
                                        <a:schemeClr val="tx1"/>
                                      </a:solidFill>
                                      <a:latin typeface="Cambria Math" panose="02040503050406030204" pitchFamily="18" charset="0"/>
                                    </a:rPr>
                                    <m:t>𝐰</m:t>
                                  </m:r>
                                  <m:r>
                                    <a:rPr lang="en-IN" sz="2400" i="1" dirty="0">
                                      <a:solidFill>
                                        <a:schemeClr val="tx1"/>
                                      </a:solidFill>
                                      <a:latin typeface="Cambria Math" panose="02040503050406030204" pitchFamily="18" charset="0"/>
                                    </a:rPr>
                                    <m:t>∈</m:t>
                                  </m:r>
                                  <m:sSup>
                                    <m:sSupPr>
                                      <m:ctrlPr>
                                        <a:rPr lang="en-IN" sz="2400" i="1" dirty="0">
                                          <a:solidFill>
                                            <a:schemeClr val="tx1"/>
                                          </a:solidFill>
                                          <a:latin typeface="Cambria Math" panose="02040503050406030204" pitchFamily="18" charset="0"/>
                                          <a:ea typeface="Cambria Math" panose="02040503050406030204" pitchFamily="18" charset="0"/>
                                        </a:rPr>
                                      </m:ctrlPr>
                                    </m:sSupPr>
                                    <m:e>
                                      <m:r>
                                        <a:rPr lang="en-IN" sz="2400" i="1" dirty="0">
                                          <a:solidFill>
                                            <a:schemeClr val="tx1"/>
                                          </a:solidFill>
                                          <a:latin typeface="Cambria Math" panose="02040503050406030204" pitchFamily="18" charset="0"/>
                                          <a:ea typeface="Cambria Math" panose="02040503050406030204" pitchFamily="18" charset="0"/>
                                        </a:rPr>
                                        <m:t>ℝ</m:t>
                                      </m:r>
                                    </m:e>
                                    <m:sup>
                                      <m:r>
                                        <a:rPr lang="en-IN" sz="2400" i="1" dirty="0">
                                          <a:solidFill>
                                            <a:schemeClr val="tx1"/>
                                          </a:solidFill>
                                          <a:latin typeface="Cambria Math" panose="02040503050406030204" pitchFamily="18" charset="0"/>
                                          <a:ea typeface="Cambria Math" panose="02040503050406030204" pitchFamily="18" charset="0"/>
                                        </a:rPr>
                                        <m:t>𝑑</m:t>
                                      </m:r>
                                    </m:sup>
                                  </m:sSup>
                                </m:lim>
                              </m:limLow>
                            </m:fName>
                            <m:e>
                              <m:f>
                                <m:fPr>
                                  <m:ctrlPr>
                                    <a:rPr lang="en-IN" sz="2400" i="1" dirty="0">
                                      <a:solidFill>
                                        <a:schemeClr val="tx1"/>
                                      </a:solidFill>
                                      <a:latin typeface="Cambria Math" panose="02040503050406030204" pitchFamily="18" charset="0"/>
                                      <a:ea typeface="Cambria Math" panose="02040503050406030204" pitchFamily="18" charset="0"/>
                                    </a:rPr>
                                  </m:ctrlPr>
                                </m:fPr>
                                <m:num>
                                  <m:r>
                                    <a:rPr lang="en-IN" sz="2400" i="1" dirty="0">
                                      <a:solidFill>
                                        <a:schemeClr val="tx1"/>
                                      </a:solidFill>
                                      <a:latin typeface="Cambria Math" panose="02040503050406030204" pitchFamily="18" charset="0"/>
                                      <a:ea typeface="Cambria Math" panose="02040503050406030204" pitchFamily="18" charset="0"/>
                                    </a:rPr>
                                    <m:t>1</m:t>
                                  </m:r>
                                </m:num>
                                <m:den>
                                  <m:sSubSup>
                                    <m:sSubSupPr>
                                      <m:ctrlPr>
                                        <a:rPr lang="en-IN" sz="2400" i="1" dirty="0">
                                          <a:solidFill>
                                            <a:schemeClr val="tx1"/>
                                          </a:solidFill>
                                          <a:latin typeface="Cambria Math" panose="02040503050406030204" pitchFamily="18" charset="0"/>
                                          <a:ea typeface="Cambria Math" panose="02040503050406030204" pitchFamily="18" charset="0"/>
                                        </a:rPr>
                                      </m:ctrlPr>
                                    </m:sSubSupPr>
                                    <m:e>
                                      <m:r>
                                        <a:rPr lang="en-IN" sz="2400" i="1" dirty="0">
                                          <a:solidFill>
                                            <a:schemeClr val="tx1"/>
                                          </a:solidFill>
                                          <a:latin typeface="Cambria Math" panose="02040503050406030204" pitchFamily="18" charset="0"/>
                                          <a:ea typeface="Cambria Math" panose="02040503050406030204" pitchFamily="18" charset="0"/>
                                        </a:rPr>
                                        <m:t>𝜎</m:t>
                                      </m:r>
                                    </m:e>
                                    <m:sub>
                                      <m:r>
                                        <a:rPr lang="en-IN" sz="2400" i="1" dirty="0">
                                          <a:solidFill>
                                            <a:schemeClr val="tx1"/>
                                          </a:solidFill>
                                          <a:latin typeface="Cambria Math" panose="02040503050406030204" pitchFamily="18" charset="0"/>
                                          <a:ea typeface="Cambria Math" panose="02040503050406030204" pitchFamily="18" charset="0"/>
                                        </a:rPr>
                                        <m:t>𝑝</m:t>
                                      </m:r>
                                    </m:sub>
                                    <m:sup>
                                      <m:r>
                                        <a:rPr lang="en-IN" sz="2400" i="1" dirty="0">
                                          <a:solidFill>
                                            <a:schemeClr val="tx1"/>
                                          </a:solidFill>
                                          <a:latin typeface="Cambria Math" panose="02040503050406030204" pitchFamily="18" charset="0"/>
                                          <a:ea typeface="Cambria Math" panose="02040503050406030204" pitchFamily="18" charset="0"/>
                                        </a:rPr>
                                        <m:t>2</m:t>
                                      </m:r>
                                    </m:sup>
                                  </m:sSubSup>
                                </m:den>
                              </m:f>
                            </m:e>
                          </m:func>
                          <m:sSubSup>
                            <m:sSubSupPr>
                              <m:ctrlPr>
                                <a:rPr lang="en-IN" sz="2400" i="1">
                                  <a:solidFill>
                                    <a:schemeClr val="tx1"/>
                                  </a:solidFill>
                                  <a:latin typeface="Cambria Math" panose="02040503050406030204" pitchFamily="18" charset="0"/>
                                  <a:ea typeface="Cambria Math" panose="02040503050406030204" pitchFamily="18" charset="0"/>
                                </a:rPr>
                              </m:ctrlPr>
                            </m:sSubSupPr>
                            <m:e>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b="1" i="0">
                                      <a:solidFill>
                                        <a:schemeClr val="tx1"/>
                                      </a:solidFill>
                                      <a:latin typeface="Cambria Math" panose="02040503050406030204" pitchFamily="18" charset="0"/>
                                      <a:ea typeface="Cambria Math" panose="02040503050406030204" pitchFamily="18" charset="0"/>
                                    </a:rPr>
                                    <m:t>𝐰</m:t>
                                  </m:r>
                                  <m:r>
                                    <a:rPr lang="en-IN" sz="2400" b="1" i="0" smtClean="0">
                                      <a:solidFill>
                                        <a:schemeClr val="tx1"/>
                                      </a:solidFill>
                                      <a:latin typeface="Cambria Math" panose="02040503050406030204" pitchFamily="18" charset="0"/>
                                      <a:ea typeface="Cambria Math" panose="02040503050406030204" pitchFamily="18" charset="0"/>
                                    </a:rPr>
                                    <m:t>−</m:t>
                                  </m:r>
                                  <m:r>
                                    <a:rPr lang="en-IN" sz="2400" b="1" i="0" smtClean="0">
                                      <a:solidFill>
                                        <a:schemeClr val="tx1"/>
                                      </a:solidFill>
                                      <a:latin typeface="Cambria Math" panose="02040503050406030204" pitchFamily="18" charset="0"/>
                                      <a:ea typeface="Cambria Math" panose="02040503050406030204" pitchFamily="18" charset="0"/>
                                    </a:rPr>
                                    <m:t>𝐯</m:t>
                                  </m:r>
                                </m:e>
                              </m:d>
                            </m:e>
                            <m:sub>
                              <m:r>
                                <a:rPr lang="en-IN" sz="2400" i="1">
                                  <a:solidFill>
                                    <a:schemeClr val="tx1"/>
                                  </a:solidFill>
                                  <a:latin typeface="Cambria Math" panose="02040503050406030204" pitchFamily="18" charset="0"/>
                                  <a:ea typeface="Cambria Math" panose="02040503050406030204" pitchFamily="18" charset="0"/>
                                </a:rPr>
                                <m:t>2</m:t>
                              </m:r>
                            </m:sub>
                            <m:sup>
                              <m:r>
                                <a:rPr lang="en-IN" sz="2400" i="1">
                                  <a:solidFill>
                                    <a:schemeClr val="tx1"/>
                                  </a:solidFill>
                                  <a:latin typeface="Cambria Math" panose="02040503050406030204" pitchFamily="18" charset="0"/>
                                  <a:ea typeface="Cambria Math" panose="02040503050406030204" pitchFamily="18" charset="0"/>
                                </a:rPr>
                                <m:t>2</m:t>
                              </m:r>
                            </m:sup>
                          </m:sSubSup>
                          <m:r>
                            <a:rPr lang="en-IN" sz="2400" i="1">
                              <a:solidFill>
                                <a:schemeClr val="tx1"/>
                              </a:solidFill>
                              <a:latin typeface="Cambria Math" panose="02040503050406030204" pitchFamily="18" charset="0"/>
                              <a:ea typeface="Cambria Math" panose="02040503050406030204" pitchFamily="18" charset="0"/>
                            </a:rPr>
                            <m:t>+</m:t>
                          </m:r>
                          <m:f>
                            <m:fPr>
                              <m:ctrlPr>
                                <a:rPr lang="en-IN" sz="2400" i="1">
                                  <a:solidFill>
                                    <a:schemeClr val="tx1"/>
                                  </a:solidFill>
                                  <a:latin typeface="Cambria Math" panose="02040503050406030204" pitchFamily="18" charset="0"/>
                                  <a:ea typeface="Cambria Math" panose="02040503050406030204" pitchFamily="18" charset="0"/>
                                </a:rPr>
                              </m:ctrlPr>
                            </m:fPr>
                            <m:num>
                              <m:r>
                                <a:rPr lang="en-IN" sz="2400" i="1">
                                  <a:solidFill>
                                    <a:schemeClr val="tx1"/>
                                  </a:solidFill>
                                  <a:latin typeface="Cambria Math" panose="02040503050406030204" pitchFamily="18" charset="0"/>
                                  <a:ea typeface="Cambria Math" panose="02040503050406030204" pitchFamily="18" charset="0"/>
                                </a:rPr>
                                <m:t>1</m:t>
                              </m:r>
                            </m:num>
                            <m:den>
                              <m:sSubSup>
                                <m:sSubSupPr>
                                  <m:ctrlPr>
                                    <a:rPr lang="en-IN" sz="2400" i="1">
                                      <a:solidFill>
                                        <a:schemeClr val="tx1"/>
                                      </a:solidFill>
                                      <a:latin typeface="Cambria Math" panose="02040503050406030204" pitchFamily="18" charset="0"/>
                                      <a:ea typeface="Cambria Math" panose="02040503050406030204" pitchFamily="18" charset="0"/>
                                    </a:rPr>
                                  </m:ctrlPr>
                                </m:sSubSupPr>
                                <m:e>
                                  <m:r>
                                    <a:rPr lang="en-IN" sz="2400" i="1">
                                      <a:solidFill>
                                        <a:schemeClr val="tx1"/>
                                      </a:solidFill>
                                      <a:latin typeface="Cambria Math" panose="02040503050406030204" pitchFamily="18" charset="0"/>
                                      <a:ea typeface="Cambria Math" panose="02040503050406030204" pitchFamily="18" charset="0"/>
                                    </a:rPr>
                                    <m:t>𝜎</m:t>
                                  </m:r>
                                </m:e>
                                <m:sub>
                                  <m:r>
                                    <a:rPr lang="en-IN" sz="2400" i="1">
                                      <a:solidFill>
                                        <a:schemeClr val="tx1"/>
                                      </a:solidFill>
                                      <a:latin typeface="Cambria Math" panose="02040503050406030204" pitchFamily="18" charset="0"/>
                                      <a:ea typeface="Cambria Math" panose="02040503050406030204" pitchFamily="18" charset="0"/>
                                    </a:rPr>
                                    <m:t>𝑙</m:t>
                                  </m:r>
                                </m:sub>
                                <m:sup>
                                  <m:r>
                                    <a:rPr lang="en-IN" sz="2400" i="1">
                                      <a:solidFill>
                                        <a:schemeClr val="tx1"/>
                                      </a:solidFill>
                                      <a:latin typeface="Cambria Math" panose="02040503050406030204" pitchFamily="18" charset="0"/>
                                      <a:ea typeface="Cambria Math" panose="02040503050406030204" pitchFamily="18" charset="0"/>
                                    </a:rPr>
                                    <m:t>2</m:t>
                                  </m:r>
                                </m:sup>
                              </m:sSubSup>
                            </m:den>
                          </m:f>
                          <m:nary>
                            <m:naryPr>
                              <m:chr m:val="∑"/>
                              <m:limLoc m:val="subSup"/>
                              <m:ctrlPr>
                                <a:rPr lang="en-IN" sz="2400" i="1">
                                  <a:solidFill>
                                    <a:schemeClr val="tx1"/>
                                  </a:solidFill>
                                  <a:latin typeface="Cambria Math" panose="02040503050406030204" pitchFamily="18" charset="0"/>
                                  <a:ea typeface="Cambria Math" panose="02040503050406030204" pitchFamily="18" charset="0"/>
                                </a:rPr>
                              </m:ctrlPr>
                            </m:naryPr>
                            <m:sub>
                              <m:r>
                                <m:rPr>
                                  <m:brk m:alnAt="25"/>
                                </m:rPr>
                                <a:rPr lang="en-IN" sz="2400" i="1">
                                  <a:solidFill>
                                    <a:schemeClr val="tx1"/>
                                  </a:solidFill>
                                  <a:latin typeface="Cambria Math" panose="02040503050406030204" pitchFamily="18" charset="0"/>
                                  <a:ea typeface="Cambria Math" panose="02040503050406030204" pitchFamily="18" charset="0"/>
                                </a:rPr>
                                <m:t>𝑖</m:t>
                              </m:r>
                              <m:r>
                                <a:rPr lang="en-IN" sz="2400" i="1">
                                  <a:solidFill>
                                    <a:schemeClr val="tx1"/>
                                  </a:solidFill>
                                  <a:latin typeface="Cambria Math" panose="02040503050406030204" pitchFamily="18" charset="0"/>
                                  <a:ea typeface="Cambria Math" panose="02040503050406030204" pitchFamily="18" charset="0"/>
                                </a:rPr>
                                <m:t>=1</m:t>
                              </m:r>
                            </m:sub>
                            <m:sup>
                              <m:r>
                                <a:rPr lang="en-IN" sz="2400" i="1">
                                  <a:solidFill>
                                    <a:schemeClr val="tx1"/>
                                  </a:solidFill>
                                  <a:latin typeface="Cambria Math" panose="02040503050406030204" pitchFamily="18" charset="0"/>
                                  <a:ea typeface="Cambria Math" panose="02040503050406030204" pitchFamily="18" charset="0"/>
                                </a:rPr>
                                <m:t>𝑛</m:t>
                              </m:r>
                            </m:sup>
                            <m:e>
                              <m:sSup>
                                <m:sSupPr>
                                  <m:ctrlPr>
                                    <a:rPr lang="en-IN" sz="2400" i="1">
                                      <a:solidFill>
                                        <a:schemeClr val="tx1"/>
                                      </a:solidFill>
                                      <a:latin typeface="Cambria Math" panose="02040503050406030204" pitchFamily="18" charset="0"/>
                                    </a:rPr>
                                  </m:ctrlPr>
                                </m:sSupPr>
                                <m:e>
                                  <m:d>
                                    <m:dPr>
                                      <m:ctrlPr>
                                        <a:rPr lang="en-IN" sz="2400" i="1">
                                          <a:solidFill>
                                            <a:schemeClr val="tx1"/>
                                          </a:solidFill>
                                          <a:latin typeface="Cambria Math" panose="02040503050406030204" pitchFamily="18" charset="0"/>
                                        </a:rPr>
                                      </m:ctrlPr>
                                    </m:dPr>
                                    <m:e>
                                      <m:sSup>
                                        <m:sSupPr>
                                          <m:ctrlPr>
                                            <a:rPr lang="en-IN" sz="2400" i="1">
                                              <a:solidFill>
                                                <a:schemeClr val="tx1"/>
                                              </a:solidFill>
                                              <a:latin typeface="Cambria Math" panose="02040503050406030204" pitchFamily="18" charset="0"/>
                                            </a:rPr>
                                          </m:ctrlPr>
                                        </m:sSupPr>
                                        <m:e>
                                          <m:r>
                                            <a:rPr lang="en-IN" sz="2400" i="1">
                                              <a:solidFill>
                                                <a:schemeClr val="tx1"/>
                                              </a:solidFill>
                                              <a:latin typeface="Cambria Math" panose="02040503050406030204" pitchFamily="18" charset="0"/>
                                            </a:rPr>
                                            <m:t>𝑦</m:t>
                                          </m:r>
                                        </m:e>
                                        <m:sup>
                                          <m:r>
                                            <a:rPr lang="en-IN" sz="2400" i="1">
                                              <a:solidFill>
                                                <a:schemeClr val="tx1"/>
                                              </a:solidFill>
                                              <a:latin typeface="Cambria Math" panose="02040503050406030204" pitchFamily="18" charset="0"/>
                                            </a:rPr>
                                            <m:t>𝑖</m:t>
                                          </m:r>
                                        </m:sup>
                                      </m:sSup>
                                      <m:r>
                                        <a:rPr lang="en-IN" sz="2400" i="1">
                                          <a:solidFill>
                                            <a:schemeClr val="tx1"/>
                                          </a:solidFill>
                                          <a:latin typeface="Cambria Math" panose="02040503050406030204" pitchFamily="18" charset="0"/>
                                        </a:rPr>
                                        <m:t>−</m:t>
                                      </m:r>
                                      <m:sSup>
                                        <m:sSupPr>
                                          <m:ctrlPr>
                                            <a:rPr lang="en-IN" sz="2400" i="1">
                                              <a:solidFill>
                                                <a:schemeClr val="tx1"/>
                                              </a:solidFill>
                                              <a:latin typeface="Cambria Math" panose="02040503050406030204" pitchFamily="18" charset="0"/>
                                            </a:rPr>
                                          </m:ctrlPr>
                                        </m:sSupPr>
                                        <m:e>
                                          <m:r>
                                            <a:rPr lang="en-IN" sz="2400" b="1">
                                              <a:solidFill>
                                                <a:schemeClr val="tx1"/>
                                              </a:solidFill>
                                              <a:latin typeface="Cambria Math" panose="02040503050406030204" pitchFamily="18" charset="0"/>
                                            </a:rPr>
                                            <m:t>𝐰</m:t>
                                          </m:r>
                                        </m:e>
                                        <m:sup>
                                          <m:r>
                                            <a:rPr lang="en-IN" sz="2400" i="1">
                                              <a:solidFill>
                                                <a:schemeClr val="tx1"/>
                                              </a:solidFill>
                                              <a:latin typeface="Cambria Math" panose="02040503050406030204" pitchFamily="18" charset="0"/>
                                            </a:rPr>
                                            <m:t>⊤</m:t>
                                          </m:r>
                                        </m:sup>
                                      </m:sSup>
                                      <m:sSup>
                                        <m:sSupPr>
                                          <m:ctrlPr>
                                            <a:rPr lang="en-IN" sz="2400" i="1">
                                              <a:solidFill>
                                                <a:schemeClr val="tx1"/>
                                              </a:solidFill>
                                              <a:latin typeface="Cambria Math" panose="02040503050406030204" pitchFamily="18" charset="0"/>
                                            </a:rPr>
                                          </m:ctrlPr>
                                        </m:sSupPr>
                                        <m:e>
                                          <m:r>
                                            <a:rPr lang="en-IN" sz="2400" b="1">
                                              <a:solidFill>
                                                <a:schemeClr val="tx1"/>
                                              </a:solidFill>
                                              <a:latin typeface="Cambria Math" panose="02040503050406030204" pitchFamily="18" charset="0"/>
                                            </a:rPr>
                                            <m:t>𝐱</m:t>
                                          </m:r>
                                        </m:e>
                                        <m:sup>
                                          <m:r>
                                            <a:rPr lang="en-IN" sz="2400" i="1">
                                              <a:solidFill>
                                                <a:schemeClr val="tx1"/>
                                              </a:solidFill>
                                              <a:latin typeface="Cambria Math" panose="02040503050406030204" pitchFamily="18" charset="0"/>
                                            </a:rPr>
                                            <m:t>𝑖</m:t>
                                          </m:r>
                                        </m:sup>
                                      </m:sSup>
                                    </m:e>
                                  </m:d>
                                </m:e>
                                <m:sup>
                                  <m:r>
                                    <a:rPr lang="en-IN" sz="2400" i="1">
                                      <a:solidFill>
                                        <a:schemeClr val="tx1"/>
                                      </a:solidFill>
                                      <a:latin typeface="Cambria Math" panose="02040503050406030204" pitchFamily="18" charset="0"/>
                                    </a:rPr>
                                    <m:t>2</m:t>
                                  </m:r>
                                </m:sup>
                              </m:sSup>
                            </m:e>
                          </m:nary>
                        </m:e>
                      </m:func>
                    </m:oMath>
                  </m:oMathPara>
                </a14:m>
                <a:endParaRPr lang="en-IN" sz="2400" dirty="0">
                  <a:solidFill>
                    <a:schemeClr val="tx1"/>
                  </a:solidFill>
                  <a:latin typeface="+mj-lt"/>
                </a:endParaRPr>
              </a:p>
            </p:txBody>
          </p:sp>
        </mc:Choice>
        <mc:Fallback xmlns="">
          <p:sp>
            <p:nvSpPr>
              <p:cNvPr id="11" name="Rectangular Callout 10"/>
              <p:cNvSpPr>
                <a:spLocks noRot="1" noChangeAspect="1" noMove="1" noResize="1" noEditPoints="1" noAdjustHandles="1" noChangeArrowheads="1" noChangeShapeType="1" noTextEdit="1"/>
              </p:cNvSpPr>
              <p:nvPr/>
            </p:nvSpPr>
            <p:spPr>
              <a:xfrm>
                <a:off x="372302" y="525861"/>
                <a:ext cx="10305337" cy="1773379"/>
              </a:xfrm>
              <a:prstGeom prst="wedgeRectCallout">
                <a:avLst>
                  <a:gd name="adj1" fmla="val 56534"/>
                  <a:gd name="adj2" fmla="val 36870"/>
                </a:avLst>
              </a:prstGeom>
              <a:blipFill>
                <a:blip r:embed="rId3"/>
                <a:stretch>
                  <a:fillRect l="-553"/>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3562836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par>
                          <p:cTn id="23" fill="hold">
                            <p:stCondLst>
                              <p:cond delay="0"/>
                            </p:stCondLst>
                            <p:childTnLst>
                              <p:par>
                                <p:cTn id="24" presetID="22" presetClass="entr" presetSubtype="2"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right)">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Bayesian Learning</a:t>
            </a:r>
            <a:endParaRPr lang="en-IN" dirty="0"/>
          </a:p>
        </p:txBody>
      </p:sp>
      <p:sp>
        <p:nvSpPr>
          <p:cNvPr id="3" name="Content Placeholder 2"/>
          <p:cNvSpPr>
            <a:spLocks noGrp="1"/>
          </p:cNvSpPr>
          <p:nvPr>
            <p:ph idx="1"/>
          </p:nvPr>
        </p:nvSpPr>
        <p:spPr>
          <a:xfrm>
            <a:off x="253353" y="1111624"/>
            <a:ext cx="11938645" cy="5300823"/>
          </a:xfrm>
        </p:spPr>
        <p:txBody>
          <a:bodyPr/>
          <a:lstStyle/>
          <a:p>
            <a:r>
              <a:rPr lang="en-IN" dirty="0" smtClean="0"/>
              <a:t>Before we started doing probabilistic ML, we used to output a single label. With PML we started giving a distribution over labels instead</a:t>
            </a:r>
          </a:p>
          <a:p>
            <a:r>
              <a:rPr lang="en-IN" dirty="0" smtClean="0"/>
              <a:t>However, we still do so using a single model</a:t>
            </a:r>
          </a:p>
          <a:p>
            <a:pPr lvl="2"/>
            <a:r>
              <a:rPr lang="en-IN" dirty="0" smtClean="0"/>
              <a:t>In MLE we use the model with highest likelihood function value to do so</a:t>
            </a:r>
          </a:p>
          <a:p>
            <a:pPr lvl="2"/>
            <a:r>
              <a:rPr lang="en-IN" dirty="0" smtClean="0"/>
              <a:t>In MAP we use the mode of the posterior distribution to do so</a:t>
            </a:r>
          </a:p>
          <a:p>
            <a:r>
              <a:rPr lang="en-IN" dirty="0" smtClean="0"/>
              <a:t>In Bayesian learning, we take this philosophy further – instead of trusting a single model, we place partial trust, possibly over all models</a:t>
            </a:r>
          </a:p>
          <a:p>
            <a:pPr lvl="2"/>
            <a:r>
              <a:rPr lang="en-IN" dirty="0" smtClean="0"/>
              <a:t>Models with high posterior probability (density) value get high trust</a:t>
            </a:r>
          </a:p>
          <a:p>
            <a:pPr lvl="2"/>
            <a:r>
              <a:rPr lang="en-IN" dirty="0" smtClean="0"/>
              <a:t>Models with low posterior probability (density) value get low trust</a:t>
            </a:r>
          </a:p>
          <a:p>
            <a:r>
              <a:rPr lang="en-IN" dirty="0" smtClean="0"/>
              <a:t>We use Bayes rule yet again to perform these calculations</a:t>
            </a:r>
            <a:endParaRPr lang="en-IN" dirty="0"/>
          </a:p>
        </p:txBody>
      </p:sp>
      <p:sp>
        <p:nvSpPr>
          <p:cNvPr id="4" name="Slide Number Placeholder 3"/>
          <p:cNvSpPr>
            <a:spLocks noGrp="1"/>
          </p:cNvSpPr>
          <p:nvPr>
            <p:ph type="sldNum" sz="quarter" idx="12"/>
          </p:nvPr>
        </p:nvSpPr>
        <p:spPr/>
        <p:txBody>
          <a:bodyPr/>
          <a:lstStyle/>
          <a:p>
            <a:fld id="{157B8E69-23A9-4619-9CFE-E27BFD8A78F9}" type="slidenum">
              <a:rPr lang="en-US" smtClean="0"/>
              <a:t>24</a:t>
            </a:fld>
            <a:endParaRPr lang="en-US"/>
          </a:p>
        </p:txBody>
      </p:sp>
    </p:spTree>
    <p:extLst>
      <p:ext uri="{BB962C8B-B14F-4D97-AF65-F5344CB8AC3E}">
        <p14:creationId xmlns:p14="http://schemas.microsoft.com/office/powerpoint/2010/main" val="412978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From PML to BML</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746376"/>
              </a:xfrm>
            </p:spPr>
            <p:txBody>
              <a:bodyPr>
                <a:normAutofit/>
              </a:bodyPr>
              <a:lstStyle/>
              <a:p>
                <a:r>
                  <a:rPr lang="en-IN" dirty="0" smtClean="0"/>
                  <a:t>I have with me data points </a:t>
                </a:r>
                <a14:m>
                  <m:oMath xmlns:m="http://schemas.openxmlformats.org/officeDocument/2006/math">
                    <m:d>
                      <m:dPr>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1" i="0" smtClean="0">
                                <a:latin typeface="Cambria Math" panose="02040503050406030204" pitchFamily="18" charset="0"/>
                              </a:rPr>
                              <m:t>𝐱</m:t>
                            </m:r>
                          </m:e>
                          <m:sup>
                            <m:r>
                              <a:rPr lang="en-IN" b="0" i="1" smtClean="0">
                                <a:latin typeface="Cambria Math" panose="02040503050406030204" pitchFamily="18" charset="0"/>
                              </a:rPr>
                              <m:t>𝑖</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𝑦</m:t>
                            </m:r>
                          </m:e>
                          <m:sup>
                            <m:r>
                              <a:rPr lang="en-IN" b="0" i="1" smtClean="0">
                                <a:latin typeface="Cambria Math" panose="02040503050406030204" pitchFamily="18" charset="0"/>
                              </a:rPr>
                              <m:t>𝑖</m:t>
                            </m:r>
                          </m:sup>
                        </m:sSup>
                      </m:e>
                    </m:d>
                  </m:oMath>
                </a14:m>
                <a:r>
                  <a:rPr lang="en-IN" dirty="0" smtClean="0"/>
                  <a:t>, and a prior over models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1">
                            <a:latin typeface="Cambria Math" panose="02040503050406030204" pitchFamily="18" charset="0"/>
                            <a:ea typeface="Cambria Math" panose="02040503050406030204" pitchFamily="18" charset="0"/>
                          </a:rPr>
                          <m:t>𝐰</m:t>
                        </m:r>
                      </m:e>
                    </m:d>
                  </m:oMath>
                </a14:m>
                <a:endParaRPr lang="en-IN" dirty="0" smtClean="0"/>
              </a:p>
              <a:p>
                <a:pPr lvl="2"/>
                <a:r>
                  <a:rPr lang="en-IN" dirty="0" smtClean="0"/>
                  <a:t>For a test point </a:t>
                </a:r>
                <a14:m>
                  <m:oMath xmlns:m="http://schemas.openxmlformats.org/officeDocument/2006/math">
                    <m:sSup>
                      <m:sSupPr>
                        <m:ctrlPr>
                          <a:rPr lang="en-IN" b="0" i="1" smtClean="0">
                            <a:latin typeface="Cambria Math" panose="02040503050406030204" pitchFamily="18" charset="0"/>
                          </a:rPr>
                        </m:ctrlPr>
                      </m:sSupPr>
                      <m:e>
                        <m:r>
                          <a:rPr lang="en-IN" b="1" i="0" smtClean="0">
                            <a:latin typeface="Cambria Math" panose="02040503050406030204" pitchFamily="18" charset="0"/>
                          </a:rPr>
                          <m:t>𝐱</m:t>
                        </m:r>
                      </m:e>
                      <m:sup>
                        <m:r>
                          <a:rPr lang="en-IN" b="0" i="1" smtClean="0">
                            <a:latin typeface="Cambria Math" panose="02040503050406030204" pitchFamily="18" charset="0"/>
                          </a:rPr>
                          <m:t>𝑡</m:t>
                        </m:r>
                      </m:sup>
                    </m:sSup>
                  </m:oMath>
                </a14:m>
                <a:r>
                  <a:rPr lang="en-IN" dirty="0" smtClean="0"/>
                  <a:t>, </a:t>
                </a:r>
                <a:r>
                  <a:rPr lang="en-IN" dirty="0"/>
                  <a:t>I wish to output a distribution over set of all </a:t>
                </a:r>
                <a:r>
                  <a:rPr lang="en-IN" dirty="0" smtClean="0"/>
                  <a:t>labels i.e.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𝑦</m:t>
                        </m:r>
                        <m:r>
                          <a:rPr lang="en-IN">
                            <a:latin typeface="Cambria Math" panose="02040503050406030204" pitchFamily="18" charset="0"/>
                            <a:ea typeface="Cambria Math" panose="02040503050406030204" pitchFamily="18" charset="0"/>
                          </a:rPr>
                          <m:t> | </m:t>
                        </m:r>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a:latin typeface="Cambria Math" panose="02040503050406030204" pitchFamily="18" charset="0"/>
                              </a:rPr>
                              <m:t>𝑡</m:t>
                            </m:r>
                          </m:sup>
                        </m:sSup>
                        <m:r>
                          <a:rPr lang="en-IN">
                            <a:latin typeface="Cambria Math" panose="02040503050406030204" pitchFamily="18" charset="0"/>
                          </a:rPr>
                          <m:t>,</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a:latin typeface="Cambria Math" panose="02040503050406030204" pitchFamily="18" charset="0"/>
                                  </a:rPr>
                                  <m:t>𝑖</m:t>
                                </m:r>
                              </m:sup>
                            </m:sSup>
                            <m:r>
                              <a:rPr lang="en-IN">
                                <a:latin typeface="Cambria Math" panose="02040503050406030204" pitchFamily="18" charset="0"/>
                              </a:rPr>
                              <m:t>,</m:t>
                            </m:r>
                            <m:sSup>
                              <m:sSupPr>
                                <m:ctrlPr>
                                  <a:rPr lang="en-IN" i="1">
                                    <a:latin typeface="Cambria Math" panose="02040503050406030204" pitchFamily="18" charset="0"/>
                                  </a:rPr>
                                </m:ctrlPr>
                              </m:sSupPr>
                              <m:e>
                                <m:r>
                                  <a:rPr lang="en-IN">
                                    <a:latin typeface="Cambria Math" panose="02040503050406030204" pitchFamily="18" charset="0"/>
                                  </a:rPr>
                                  <m:t>𝑦</m:t>
                                </m:r>
                              </m:e>
                              <m:sup>
                                <m:r>
                                  <a:rPr lang="en-IN">
                                    <a:latin typeface="Cambria Math" panose="02040503050406030204" pitchFamily="18" charset="0"/>
                                  </a:rPr>
                                  <m:t>𝑖</m:t>
                                </m:r>
                              </m:sup>
                            </m:sSup>
                          </m:e>
                        </m:d>
                      </m:e>
                    </m:d>
                  </m:oMath>
                </a14:m>
                <a:r>
                  <a:rPr lang="en-IN" dirty="0" smtClean="0"/>
                  <a:t> – we condition on available data and </a:t>
                </a:r>
                <a14:m>
                  <m:oMath xmlns:m="http://schemas.openxmlformats.org/officeDocument/2006/math">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𝑡</m:t>
                        </m:r>
                      </m:sup>
                    </m:sSup>
                  </m:oMath>
                </a14:m>
                <a:r>
                  <a:rPr lang="en-IN" dirty="0" smtClean="0"/>
                  <a:t> as we know these</a:t>
                </a:r>
              </a:p>
              <a:p>
                <a:pPr lvl="2"/>
                <a:r>
                  <a:rPr lang="en-IN" dirty="0" smtClean="0"/>
                  <a:t>Since we need models to predict labels, let us introduce them</a:t>
                </a:r>
              </a:p>
              <a:p>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 | </m:t>
                        </m:r>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𝑡</m:t>
                            </m:r>
                          </m:sup>
                        </m:sSup>
                        <m:r>
                          <a:rPr lang="en-IN" b="0" i="1" smtClean="0">
                            <a:latin typeface="Cambria Math" panose="02040503050406030204" pitchFamily="18" charset="0"/>
                          </a:rPr>
                          <m:t>,</m:t>
                        </m:r>
                        <m:d>
                          <m:dPr>
                            <m:begChr m:val="{"/>
                            <m:endChr m:val="}"/>
                            <m:ctrlPr>
                              <a:rPr lang="en-IN" b="0" i="1" smtClean="0">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𝑖</m:t>
                                </m:r>
                              </m:sup>
                            </m:sSup>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𝑦</m:t>
                                </m:r>
                              </m:e>
                              <m:sup>
                                <m:r>
                                  <a:rPr lang="en-IN" i="1">
                                    <a:latin typeface="Cambria Math" panose="02040503050406030204" pitchFamily="18" charset="0"/>
                                  </a:rPr>
                                  <m:t>𝑖</m:t>
                                </m:r>
                              </m:sup>
                            </m:sSup>
                          </m:e>
                        </m:d>
                      </m:e>
                    </m:d>
                    <m:r>
                      <a:rPr lang="en-IN" b="0" i="1" smtClean="0">
                        <a:latin typeface="Cambria Math" panose="02040503050406030204" pitchFamily="18" charset="0"/>
                        <a:ea typeface="Cambria Math" panose="02040503050406030204" pitchFamily="18" charset="0"/>
                      </a:rPr>
                      <m:t>=</m:t>
                    </m:r>
                    <m:nary>
                      <m:naryPr>
                        <m:supHide m:val="on"/>
                        <m:ctrlPr>
                          <a:rPr lang="en-IN" b="0" i="1" smtClean="0">
                            <a:latin typeface="Cambria Math" panose="02040503050406030204" pitchFamily="18" charset="0"/>
                            <a:ea typeface="Cambria Math" panose="02040503050406030204" pitchFamily="18" charset="0"/>
                          </a:rPr>
                        </m:ctrlPr>
                      </m:naryPr>
                      <m:sub>
                        <m:sSup>
                          <m:sSupPr>
                            <m:ctrlPr>
                              <a:rPr lang="en-IN" b="0" i="1" smtClean="0">
                                <a:latin typeface="Cambria Math" panose="02040503050406030204" pitchFamily="18" charset="0"/>
                                <a:ea typeface="Cambria Math" panose="02040503050406030204" pitchFamily="18" charset="0"/>
                              </a:rPr>
                            </m:ctrlPr>
                          </m:sSupPr>
                          <m:e>
                            <m:r>
                              <m:rPr>
                                <m:brk m:alnAt="7"/>
                              </m:rPr>
                              <a:rPr lang="en-IN" b="0" i="1" smtClean="0">
                                <a:latin typeface="Cambria Math" panose="02040503050406030204" pitchFamily="18" charset="0"/>
                                <a:ea typeface="Cambria Math" panose="02040503050406030204" pitchFamily="18" charset="0"/>
                              </a:rPr>
                              <m:t>ℝ</m:t>
                            </m:r>
                          </m:e>
                          <m:sup>
                            <m:r>
                              <m:rPr>
                                <m:brk m:alnAt="7"/>
                              </m:rPr>
                              <a:rPr lang="en-IN" b="0" i="1" smtClean="0">
                                <a:latin typeface="Cambria Math" panose="02040503050406030204" pitchFamily="18" charset="0"/>
                                <a:ea typeface="Cambria Math" panose="02040503050406030204" pitchFamily="18" charset="0"/>
                              </a:rPr>
                              <m:t>𝑑</m:t>
                            </m:r>
                          </m:sup>
                        </m:sSup>
                      </m:sub>
                      <m:sup/>
                      <m:e>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𝑦</m:t>
                            </m:r>
                            <m:r>
                              <a:rPr lang="en-IN" i="1">
                                <a:latin typeface="Cambria Math" panose="02040503050406030204" pitchFamily="18" charset="0"/>
                              </a:rPr>
                              <m:t>,</m:t>
                            </m:r>
                            <m:r>
                              <a:rPr lang="en-IN" b="1">
                                <a:latin typeface="Cambria Math" panose="02040503050406030204" pitchFamily="18" charset="0"/>
                              </a:rPr>
                              <m:t>𝐰</m:t>
                            </m:r>
                            <m:r>
                              <a:rPr lang="en-IN" b="1" i="0" smtClean="0">
                                <a:latin typeface="Cambria Math" panose="02040503050406030204" pitchFamily="18" charset="0"/>
                              </a:rPr>
                              <m:t> </m:t>
                            </m:r>
                            <m:r>
                              <a:rPr lang="en-IN" i="1">
                                <a:latin typeface="Cambria Math" panose="02040503050406030204" pitchFamily="18" charset="0"/>
                                <a:ea typeface="Cambria Math" panose="02040503050406030204" pitchFamily="18" charset="0"/>
                              </a:rPr>
                              <m:t>| </m:t>
                            </m:r>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𝑡</m:t>
                                </m:r>
                              </m:sup>
                            </m:sSup>
                            <m:r>
                              <a:rPr lang="en-IN" i="1">
                                <a:latin typeface="Cambria Math" panose="02040503050406030204" pitchFamily="18" charset="0"/>
                              </a:rPr>
                              <m:t>,</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𝑖</m:t>
                                    </m:r>
                                  </m:sup>
                                </m:sSup>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𝑦</m:t>
                                    </m:r>
                                  </m:e>
                                  <m:sup>
                                    <m:r>
                                      <a:rPr lang="en-IN" i="1">
                                        <a:latin typeface="Cambria Math" panose="02040503050406030204" pitchFamily="18" charset="0"/>
                                      </a:rPr>
                                      <m:t>𝑖</m:t>
                                    </m:r>
                                  </m:sup>
                                </m:sSup>
                              </m:e>
                            </m:d>
                          </m:e>
                        </m:d>
                      </m:e>
                    </m:nary>
                    <m:r>
                      <a:rPr lang="en-IN" b="0" i="1" smtClean="0">
                        <a:latin typeface="Cambria Math" panose="02040503050406030204" pitchFamily="18" charset="0"/>
                        <a:ea typeface="Cambria Math" panose="02040503050406030204" pitchFamily="18" charset="0"/>
                      </a:rPr>
                      <m:t> </m:t>
                    </m:r>
                    <m:r>
                      <a:rPr lang="en-IN" b="0" i="1" smtClean="0">
                        <a:latin typeface="Cambria Math" panose="02040503050406030204" pitchFamily="18" charset="0"/>
                        <a:ea typeface="Cambria Math" panose="02040503050406030204" pitchFamily="18" charset="0"/>
                      </a:rPr>
                      <m:t>𝑑</m:t>
                    </m:r>
                    <m:r>
                      <a:rPr lang="en-IN" b="1" i="0" smtClean="0">
                        <a:latin typeface="Cambria Math" panose="02040503050406030204" pitchFamily="18" charset="0"/>
                        <a:ea typeface="Cambria Math" panose="02040503050406030204" pitchFamily="18" charset="0"/>
                      </a:rPr>
                      <m:t>𝐰</m:t>
                    </m:r>
                  </m:oMath>
                </a14:m>
                <a:endParaRPr lang="en-IN" b="1" dirty="0" smtClean="0">
                  <a:ea typeface="Cambria Math" panose="02040503050406030204" pitchFamily="18" charset="0"/>
                </a:endParaRPr>
              </a:p>
              <a:p>
                <a14:m>
                  <m:oMath xmlns:m="http://schemas.openxmlformats.org/officeDocument/2006/math">
                    <m:r>
                      <a:rPr lang="en-IN" b="0" i="1" smtClean="0">
                        <a:latin typeface="Cambria Math" panose="02040503050406030204" pitchFamily="18" charset="0"/>
                      </a:rPr>
                      <m:t>=</m:t>
                    </m:r>
                    <m:nary>
                      <m:naryPr>
                        <m:supHide m:val="on"/>
                        <m:ctrlPr>
                          <a:rPr lang="en-IN" i="1">
                            <a:latin typeface="Cambria Math" panose="02040503050406030204" pitchFamily="18" charset="0"/>
                            <a:ea typeface="Cambria Math" panose="02040503050406030204" pitchFamily="18" charset="0"/>
                          </a:rPr>
                        </m:ctrlPr>
                      </m:naryPr>
                      <m:sub>
                        <m:sSup>
                          <m:sSupPr>
                            <m:ctrlPr>
                              <a:rPr lang="en-IN" i="1">
                                <a:latin typeface="Cambria Math" panose="02040503050406030204" pitchFamily="18" charset="0"/>
                                <a:ea typeface="Cambria Math" panose="02040503050406030204" pitchFamily="18" charset="0"/>
                              </a:rPr>
                            </m:ctrlPr>
                          </m:sSupPr>
                          <m:e>
                            <m:r>
                              <m:rPr>
                                <m:brk m:alnAt="7"/>
                              </m:rPr>
                              <a:rPr lang="en-IN" i="1">
                                <a:latin typeface="Cambria Math" panose="02040503050406030204" pitchFamily="18" charset="0"/>
                                <a:ea typeface="Cambria Math" panose="02040503050406030204" pitchFamily="18" charset="0"/>
                              </a:rPr>
                              <m:t>ℝ</m:t>
                            </m:r>
                          </m:e>
                          <m:sup>
                            <m:r>
                              <m:rPr>
                                <m:brk m:alnAt="7"/>
                              </m:rPr>
                              <a:rPr lang="en-IN" i="1">
                                <a:latin typeface="Cambria Math" panose="02040503050406030204" pitchFamily="18" charset="0"/>
                                <a:ea typeface="Cambria Math" panose="02040503050406030204" pitchFamily="18" charset="0"/>
                              </a:rPr>
                              <m:t>𝑑</m:t>
                            </m:r>
                          </m:sup>
                        </m:sSup>
                      </m:sub>
                      <m:sup/>
                      <m:e>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m:t>
                            </m:r>
                            <m:r>
                              <a:rPr lang="en-IN" b="1" i="0" smtClean="0">
                                <a:latin typeface="Cambria Math" panose="02040503050406030204" pitchFamily="18" charset="0"/>
                                <a:ea typeface="Cambria Math" panose="02040503050406030204" pitchFamily="18" charset="0"/>
                              </a:rPr>
                              <m:t> </m:t>
                            </m:r>
                            <m:r>
                              <a:rPr lang="en-IN" b="1">
                                <a:latin typeface="Cambria Math" panose="02040503050406030204" pitchFamily="18" charset="0"/>
                              </a:rPr>
                              <m:t>𝐰</m:t>
                            </m:r>
                            <m:r>
                              <a:rPr lang="en-IN" b="0" i="1" smtClean="0">
                                <a:latin typeface="Cambria Math" panose="02040503050406030204" pitchFamily="18" charset="0"/>
                              </a:rPr>
                              <m:t>, </m:t>
                            </m:r>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𝑡</m:t>
                                </m:r>
                              </m:sup>
                            </m:sSup>
                            <m:r>
                              <a:rPr lang="en-IN" i="1">
                                <a:latin typeface="Cambria Math" panose="02040503050406030204" pitchFamily="18" charset="0"/>
                              </a:rPr>
                              <m:t>,</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𝑖</m:t>
                                    </m:r>
                                  </m:sup>
                                </m:sSup>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𝑦</m:t>
                                    </m:r>
                                  </m:e>
                                  <m:sup>
                                    <m:r>
                                      <a:rPr lang="en-IN" i="1">
                                        <a:latin typeface="Cambria Math" panose="02040503050406030204" pitchFamily="18" charset="0"/>
                                      </a:rPr>
                                      <m:t>𝑖</m:t>
                                    </m:r>
                                  </m:sup>
                                </m:sSup>
                              </m:e>
                            </m:d>
                          </m:e>
                        </m:d>
                        <m:r>
                          <a:rPr lang="en-IN" b="0" i="1" smtClean="0">
                            <a:latin typeface="Cambria Math" panose="02040503050406030204" pitchFamily="18" charset="0"/>
                          </a:rPr>
                          <m:t>⋅</m:t>
                        </m:r>
                      </m:e>
                    </m:nary>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1">
                            <a:latin typeface="Cambria Math" panose="02040503050406030204" pitchFamily="18" charset="0"/>
                          </a:rPr>
                          <m:t>𝐰</m:t>
                        </m:r>
                        <m:r>
                          <a:rPr lang="en-IN" b="1">
                            <a:latin typeface="Cambria Math" panose="02040503050406030204" pitchFamily="18" charset="0"/>
                          </a:rPr>
                          <m:t> </m:t>
                        </m:r>
                        <m:r>
                          <a:rPr lang="en-IN" i="1">
                            <a:latin typeface="Cambria Math" panose="02040503050406030204" pitchFamily="18" charset="0"/>
                            <a:ea typeface="Cambria Math" panose="02040503050406030204" pitchFamily="18" charset="0"/>
                          </a:rPr>
                          <m:t>| </m:t>
                        </m:r>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𝑡</m:t>
                            </m:r>
                          </m:sup>
                        </m:sSup>
                        <m:r>
                          <a:rPr lang="en-IN" i="1">
                            <a:latin typeface="Cambria Math" panose="02040503050406030204" pitchFamily="18" charset="0"/>
                          </a:rPr>
                          <m:t>,</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𝑖</m:t>
                                </m:r>
                              </m:sup>
                            </m:sSup>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𝑦</m:t>
                                </m:r>
                              </m:e>
                              <m:sup>
                                <m:r>
                                  <a:rPr lang="en-IN" i="1">
                                    <a:latin typeface="Cambria Math" panose="02040503050406030204" pitchFamily="18" charset="0"/>
                                  </a:rPr>
                                  <m:t>𝑖</m:t>
                                </m:r>
                              </m:sup>
                            </m:sSup>
                          </m:e>
                        </m:d>
                      </m:e>
                    </m:d>
                    <m:r>
                      <a:rPr lang="en-IN" b="0" i="1" smtClean="0">
                        <a:latin typeface="Cambria Math" panose="02040503050406030204" pitchFamily="18" charset="0"/>
                      </a:rPr>
                      <m:t> </m:t>
                    </m:r>
                    <m:r>
                      <a:rPr lang="en-IN" i="1">
                        <a:latin typeface="Cambria Math" panose="02040503050406030204" pitchFamily="18" charset="0"/>
                        <a:ea typeface="Cambria Math" panose="02040503050406030204" pitchFamily="18" charset="0"/>
                      </a:rPr>
                      <m:t>𝑑</m:t>
                    </m:r>
                    <m:r>
                      <a:rPr lang="en-IN" b="1">
                        <a:latin typeface="Cambria Math" panose="02040503050406030204" pitchFamily="18" charset="0"/>
                        <a:ea typeface="Cambria Math" panose="02040503050406030204" pitchFamily="18" charset="0"/>
                      </a:rPr>
                      <m:t>𝐰</m:t>
                    </m:r>
                  </m:oMath>
                </a14:m>
                <a:endParaRPr lang="en-IN" dirty="0" smtClean="0"/>
              </a:p>
              <a:p>
                <a14:m>
                  <m:oMath xmlns:m="http://schemas.openxmlformats.org/officeDocument/2006/math">
                    <m:r>
                      <a:rPr lang="en-IN" b="0" i="1" smtClean="0">
                        <a:latin typeface="Cambria Math" panose="02040503050406030204" pitchFamily="18" charset="0"/>
                      </a:rPr>
                      <m:t>=</m:t>
                    </m:r>
                    <m:nary>
                      <m:naryPr>
                        <m:supHide m:val="on"/>
                        <m:ctrlPr>
                          <a:rPr lang="en-IN" i="1">
                            <a:latin typeface="Cambria Math" panose="02040503050406030204" pitchFamily="18" charset="0"/>
                            <a:ea typeface="Cambria Math" panose="02040503050406030204" pitchFamily="18" charset="0"/>
                          </a:rPr>
                        </m:ctrlPr>
                      </m:naryPr>
                      <m:sub>
                        <m:sSup>
                          <m:sSupPr>
                            <m:ctrlPr>
                              <a:rPr lang="en-IN" i="1">
                                <a:latin typeface="Cambria Math" panose="02040503050406030204" pitchFamily="18" charset="0"/>
                                <a:ea typeface="Cambria Math" panose="02040503050406030204" pitchFamily="18" charset="0"/>
                              </a:rPr>
                            </m:ctrlPr>
                          </m:sSupPr>
                          <m:e>
                            <m:r>
                              <m:rPr>
                                <m:brk m:alnAt="7"/>
                              </m:rPr>
                              <a:rPr lang="en-IN" i="1">
                                <a:latin typeface="Cambria Math" panose="02040503050406030204" pitchFamily="18" charset="0"/>
                                <a:ea typeface="Cambria Math" panose="02040503050406030204" pitchFamily="18" charset="0"/>
                              </a:rPr>
                              <m:t>ℝ</m:t>
                            </m:r>
                          </m:e>
                          <m:sup>
                            <m:r>
                              <m:rPr>
                                <m:brk m:alnAt="7"/>
                              </m:rPr>
                              <a:rPr lang="en-IN" i="1">
                                <a:latin typeface="Cambria Math" panose="02040503050406030204" pitchFamily="18" charset="0"/>
                                <a:ea typeface="Cambria Math" panose="02040503050406030204" pitchFamily="18" charset="0"/>
                              </a:rPr>
                              <m:t>𝑑</m:t>
                            </m:r>
                          </m:sup>
                        </m:sSup>
                      </m:sub>
                      <m:sup/>
                      <m:e>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𝑦</m:t>
                            </m:r>
                            <m:r>
                              <a:rPr lang="en-IN" i="1">
                                <a:latin typeface="Cambria Math" panose="02040503050406030204" pitchFamily="18" charset="0"/>
                                <a:ea typeface="Cambria Math" panose="02040503050406030204" pitchFamily="18" charset="0"/>
                              </a:rPr>
                              <m:t> |</m:t>
                            </m:r>
                            <m:r>
                              <a:rPr lang="en-IN" b="1">
                                <a:latin typeface="Cambria Math" panose="02040503050406030204" pitchFamily="18" charset="0"/>
                                <a:ea typeface="Cambria Math" panose="02040503050406030204" pitchFamily="18" charset="0"/>
                              </a:rPr>
                              <m:t> </m:t>
                            </m:r>
                            <m:r>
                              <a:rPr lang="en-IN" b="1">
                                <a:latin typeface="Cambria Math" panose="02040503050406030204" pitchFamily="18" charset="0"/>
                              </a:rPr>
                              <m:t>𝐰</m:t>
                            </m:r>
                            <m:r>
                              <a:rPr lang="en-IN" i="1">
                                <a:latin typeface="Cambria Math" panose="02040503050406030204" pitchFamily="18" charset="0"/>
                              </a:rPr>
                              <m:t>, </m:t>
                            </m:r>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𝑡</m:t>
                                </m:r>
                              </m:sup>
                            </m:sSup>
                          </m:e>
                        </m:d>
                        <m:r>
                          <a:rPr lang="en-IN" i="1">
                            <a:latin typeface="Cambria Math" panose="02040503050406030204" pitchFamily="18" charset="0"/>
                          </a:rPr>
                          <m:t>⋅</m:t>
                        </m:r>
                      </m:e>
                    </m:nary>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1" smtClean="0">
                            <a:latin typeface="Cambria Math" panose="02040503050406030204" pitchFamily="18" charset="0"/>
                          </a:rPr>
                          <m:t>𝐰</m:t>
                        </m:r>
                        <m:r>
                          <a:rPr lang="en-IN" b="1">
                            <a:latin typeface="Cambria Math" panose="02040503050406030204" pitchFamily="18" charset="0"/>
                          </a:rPr>
                          <m:t> </m:t>
                        </m:r>
                        <m:r>
                          <a:rPr lang="en-IN" i="1">
                            <a:latin typeface="Cambria Math" panose="02040503050406030204" pitchFamily="18" charset="0"/>
                            <a:ea typeface="Cambria Math" panose="02040503050406030204" pitchFamily="18" charset="0"/>
                          </a:rPr>
                          <m:t>| </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𝑖</m:t>
                                </m:r>
                              </m:sup>
                            </m:sSup>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𝑦</m:t>
                                </m:r>
                              </m:e>
                              <m:sup>
                                <m:r>
                                  <a:rPr lang="en-IN" i="1">
                                    <a:latin typeface="Cambria Math" panose="02040503050406030204" pitchFamily="18" charset="0"/>
                                  </a:rPr>
                                  <m:t>𝑖</m:t>
                                </m:r>
                              </m:sup>
                            </m:sSup>
                          </m:e>
                        </m:d>
                      </m:e>
                    </m:d>
                    <m:r>
                      <a:rPr lang="en-IN" b="0" i="1" smtClean="0">
                        <a:latin typeface="Cambria Math" panose="02040503050406030204" pitchFamily="18" charset="0"/>
                      </a:rPr>
                      <m:t> </m:t>
                    </m:r>
                    <m:r>
                      <a:rPr lang="en-IN" i="1">
                        <a:latin typeface="Cambria Math" panose="02040503050406030204" pitchFamily="18" charset="0"/>
                        <a:ea typeface="Cambria Math" panose="02040503050406030204" pitchFamily="18" charset="0"/>
                      </a:rPr>
                      <m:t>𝑑</m:t>
                    </m:r>
                    <m:r>
                      <a:rPr lang="en-IN" b="1">
                        <a:latin typeface="Cambria Math" panose="02040503050406030204" pitchFamily="18" charset="0"/>
                        <a:ea typeface="Cambria Math" panose="02040503050406030204" pitchFamily="18" charset="0"/>
                      </a:rPr>
                      <m:t>𝐰</m:t>
                    </m:r>
                  </m:oMath>
                </a14:m>
                <a:endParaRPr lang="en-IN" dirty="0" smtClean="0"/>
              </a:p>
              <a:p>
                <a:pPr lvl="2"/>
                <a:r>
                  <a:rPr lang="en-IN" dirty="0" smtClean="0"/>
                  <a:t>Step 1 (law of total probability) Step 2(chain rule of probability), Step 3(get </a:t>
                </a:r>
                <a:r>
                  <a:rPr lang="en-IN" dirty="0"/>
                  <a:t>rid of conditionings that did not </a:t>
                </a:r>
                <a:r>
                  <a:rPr lang="en-IN" dirty="0" smtClean="0"/>
                  <a:t>matter)</a:t>
                </a:r>
              </a:p>
              <a:p>
                <a:pPr lvl="2"/>
                <a:r>
                  <a:rPr lang="en-IN" b="1" dirty="0" smtClean="0"/>
                  <a:t>Note</a:t>
                </a:r>
                <a:r>
                  <a:rPr lang="en-IN" dirty="0" smtClean="0"/>
                  <a:t>: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𝑦</m:t>
                        </m:r>
                        <m:r>
                          <a:rPr lang="en-IN">
                            <a:latin typeface="Cambria Math" panose="02040503050406030204" pitchFamily="18" charset="0"/>
                            <a:ea typeface="Cambria Math" panose="02040503050406030204" pitchFamily="18" charset="0"/>
                          </a:rPr>
                          <m:t> |</m:t>
                        </m:r>
                        <m:r>
                          <a:rPr lang="en-IN" b="1">
                            <a:latin typeface="Cambria Math" panose="02040503050406030204" pitchFamily="18" charset="0"/>
                            <a:ea typeface="Cambria Math" panose="02040503050406030204" pitchFamily="18" charset="0"/>
                          </a:rPr>
                          <m:t> </m:t>
                        </m:r>
                        <m:r>
                          <a:rPr lang="en-IN" b="1">
                            <a:latin typeface="Cambria Math" panose="02040503050406030204" pitchFamily="18" charset="0"/>
                          </a:rPr>
                          <m:t>𝐰</m:t>
                        </m:r>
                        <m:r>
                          <a:rPr lang="en-IN">
                            <a:latin typeface="Cambria Math" panose="02040503050406030204" pitchFamily="18" charset="0"/>
                          </a:rPr>
                          <m:t>, </m:t>
                        </m:r>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a:latin typeface="Cambria Math" panose="02040503050406030204" pitchFamily="18" charset="0"/>
                              </a:rPr>
                              <m:t>𝑡</m:t>
                            </m:r>
                          </m:sup>
                        </m:sSup>
                      </m:e>
                    </m:d>
                  </m:oMath>
                </a14:m>
                <a:r>
                  <a:rPr lang="en-IN" dirty="0" smtClean="0"/>
                  <a:t> is the distribution we would have given had </a:t>
                </a:r>
                <a14:m>
                  <m:oMath xmlns:m="http://schemas.openxmlformats.org/officeDocument/2006/math">
                    <m:r>
                      <a:rPr lang="en-IN" b="1" i="0" smtClean="0">
                        <a:latin typeface="Cambria Math" panose="02040503050406030204" pitchFamily="18" charset="0"/>
                      </a:rPr>
                      <m:t>𝐰</m:t>
                    </m:r>
                  </m:oMath>
                </a14:m>
                <a:r>
                  <a:rPr lang="en-IN" dirty="0" smtClean="0"/>
                  <a:t> indeed been the true model and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1">
                            <a:latin typeface="Cambria Math" panose="02040503050406030204" pitchFamily="18" charset="0"/>
                          </a:rPr>
                          <m:t>𝐰</m:t>
                        </m:r>
                        <m:r>
                          <a:rPr lang="en-IN" b="1">
                            <a:latin typeface="Cambria Math" panose="02040503050406030204" pitchFamily="18" charset="0"/>
                          </a:rPr>
                          <m:t> </m:t>
                        </m:r>
                        <m:r>
                          <a:rPr lang="en-IN">
                            <a:latin typeface="Cambria Math" panose="02040503050406030204" pitchFamily="18" charset="0"/>
                            <a:ea typeface="Cambria Math" panose="02040503050406030204" pitchFamily="18" charset="0"/>
                          </a:rPr>
                          <m:t>| </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a:latin typeface="Cambria Math" panose="02040503050406030204" pitchFamily="18" charset="0"/>
                                  </a:rPr>
                                  <m:t>𝑖</m:t>
                                </m:r>
                              </m:sup>
                            </m:sSup>
                            <m:r>
                              <a:rPr lang="en-IN">
                                <a:latin typeface="Cambria Math" panose="02040503050406030204" pitchFamily="18" charset="0"/>
                              </a:rPr>
                              <m:t>,</m:t>
                            </m:r>
                            <m:sSup>
                              <m:sSupPr>
                                <m:ctrlPr>
                                  <a:rPr lang="en-IN" i="1">
                                    <a:latin typeface="Cambria Math" panose="02040503050406030204" pitchFamily="18" charset="0"/>
                                  </a:rPr>
                                </m:ctrlPr>
                              </m:sSupPr>
                              <m:e>
                                <m:r>
                                  <a:rPr lang="en-IN">
                                    <a:latin typeface="Cambria Math" panose="02040503050406030204" pitchFamily="18" charset="0"/>
                                  </a:rPr>
                                  <m:t>𝑦</m:t>
                                </m:r>
                              </m:e>
                              <m:sup>
                                <m:r>
                                  <a:rPr lang="en-IN">
                                    <a:latin typeface="Cambria Math" panose="02040503050406030204" pitchFamily="18" charset="0"/>
                                  </a:rPr>
                                  <m:t>𝑖</m:t>
                                </m:r>
                              </m:sup>
                            </m:sSup>
                          </m:e>
                        </m:d>
                      </m:e>
                    </m:d>
                  </m:oMath>
                </a14:m>
                <a:r>
                  <a:rPr lang="en-IN" dirty="0" smtClean="0"/>
                  <a:t> is our faith in</a:t>
                </a:r>
                <a:r>
                  <a:rPr lang="en-IN" b="1" dirty="0"/>
                  <a:t> </a:t>
                </a:r>
                <a14:m>
                  <m:oMath xmlns:m="http://schemas.openxmlformats.org/officeDocument/2006/math">
                    <m:r>
                      <a:rPr lang="en-IN" b="1" i="0">
                        <a:latin typeface="Cambria Math" panose="02040503050406030204" pitchFamily="18" charset="0"/>
                      </a:rPr>
                      <m:t>𝐰</m:t>
                    </m:r>
                  </m:oMath>
                </a14:m>
                <a:r>
                  <a:rPr lang="en-IN" dirty="0"/>
                  <a:t> </a:t>
                </a:r>
                <a:r>
                  <a:rPr lang="en-IN" dirty="0" smtClean="0"/>
                  <a:t>being the </a:t>
                </a:r>
                <a:r>
                  <a:rPr lang="en-IN" dirty="0"/>
                  <a:t>true </a:t>
                </a:r>
                <a:r>
                  <a:rPr lang="en-IN" dirty="0" smtClean="0"/>
                  <a:t>model!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746376"/>
              </a:xfrm>
              <a:blipFill>
                <a:blip r:embed="rId2"/>
                <a:stretch>
                  <a:fillRect l="-562" t="-1803" r="-25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25</a:t>
            </a:fld>
            <a:endParaRPr lang="en-US"/>
          </a:p>
        </p:txBody>
      </p:sp>
    </p:spTree>
    <p:extLst>
      <p:ext uri="{BB962C8B-B14F-4D97-AF65-F5344CB8AC3E}">
        <p14:creationId xmlns:p14="http://schemas.microsoft.com/office/powerpoint/2010/main" val="3548931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BML Trivia</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746376"/>
              </a:xfrm>
            </p:spPr>
            <p:txBody>
              <a:bodyPr>
                <a:normAutofit/>
              </a:bodyPr>
              <a:lstStyle/>
              <a:p>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𝑦</m:t>
                        </m:r>
                        <m:r>
                          <a:rPr lang="en-IN" i="1">
                            <a:latin typeface="Cambria Math" panose="02040503050406030204" pitchFamily="18" charset="0"/>
                            <a:ea typeface="Cambria Math" panose="02040503050406030204" pitchFamily="18" charset="0"/>
                          </a:rPr>
                          <m:t> | </m:t>
                        </m:r>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𝑡</m:t>
                            </m:r>
                          </m:sup>
                        </m:sSup>
                        <m:r>
                          <a:rPr lang="en-IN" i="1">
                            <a:latin typeface="Cambria Math" panose="02040503050406030204" pitchFamily="18" charset="0"/>
                          </a:rPr>
                          <m:t>,</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𝑖</m:t>
                                </m:r>
                              </m:sup>
                            </m:sSup>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𝑦</m:t>
                                </m:r>
                              </m:e>
                              <m:sup>
                                <m:r>
                                  <a:rPr lang="en-IN" i="1">
                                    <a:latin typeface="Cambria Math" panose="02040503050406030204" pitchFamily="18" charset="0"/>
                                  </a:rPr>
                                  <m:t>𝑖</m:t>
                                </m:r>
                              </m:sup>
                            </m:sSup>
                          </m:e>
                        </m:d>
                      </m:e>
                    </m:d>
                  </m:oMath>
                </a14:m>
                <a:r>
                  <a:rPr lang="en-IN" dirty="0" smtClean="0"/>
                  <a:t> is called the </a:t>
                </a:r>
                <a:r>
                  <a:rPr lang="en-IN" i="1" dirty="0" smtClean="0"/>
                  <a:t>predictive posterior</a:t>
                </a:r>
                <a:endParaRPr lang="en-IN" dirty="0"/>
              </a:p>
              <a:p>
                <a:pPr lvl="2"/>
                <a:r>
                  <a:rPr lang="en-IN" b="1" dirty="0" smtClean="0"/>
                  <a:t>Note</a:t>
                </a:r>
                <a:r>
                  <a:rPr lang="en-IN" dirty="0" smtClean="0"/>
                  <a:t>: predictive posterior is a distribution over labels (not models)</a:t>
                </a:r>
              </a:p>
              <a:p>
                <a:r>
                  <a:rPr lang="en-IN" dirty="0" smtClean="0"/>
                  <a:t>For some very well behaved cases, the posterior and the predictive posterior distributions have closed form expressions</a:t>
                </a:r>
              </a:p>
              <a:p>
                <a:pPr lvl="2"/>
                <a:r>
                  <a:rPr lang="en-IN" dirty="0" smtClean="0"/>
                  <a:t>The special cases where we have something called </a:t>
                </a:r>
                <a:r>
                  <a:rPr lang="en-IN" i="0" dirty="0" smtClean="0"/>
                  <a:t>conjugate priors</a:t>
                </a:r>
                <a:r>
                  <a:rPr lang="en-IN" dirty="0" smtClean="0"/>
                  <a:t> are one such example</a:t>
                </a:r>
              </a:p>
              <a:p>
                <a:r>
                  <a:rPr lang="en-IN" dirty="0" smtClean="0"/>
                  <a:t>In all the other cases, we must use other techniques to work </a:t>
                </a:r>
                <a:r>
                  <a:rPr lang="en-IN" dirty="0"/>
                  <a:t>with </a:t>
                </a:r>
                <a:r>
                  <a:rPr lang="en-IN" dirty="0" smtClean="0"/>
                  <a:t>the (predictive</a:t>
                </a:r>
                <a:r>
                  <a:rPr lang="en-IN" dirty="0"/>
                  <a:t>) </a:t>
                </a:r>
                <a:r>
                  <a:rPr lang="en-IN" dirty="0" smtClean="0"/>
                  <a:t>posteriors in an approximate manner</a:t>
                </a:r>
              </a:p>
              <a:p>
                <a:r>
                  <a:rPr lang="en-IN" dirty="0" smtClean="0"/>
                  <a:t>Powerful sampling algorithms e.g. MCMC, Gibbs </a:t>
                </a:r>
                <a:r>
                  <a:rPr lang="en-IN" dirty="0" err="1" smtClean="0"/>
                  <a:t>etc</a:t>
                </a:r>
                <a:r>
                  <a:rPr lang="en-IN" dirty="0" smtClean="0"/>
                  <a:t> exist</a:t>
                </a:r>
              </a:p>
              <a:p>
                <a:r>
                  <a:rPr lang="en-IN" dirty="0"/>
                  <a:t>Discussion beyond the scope of CS771 – courses like CS772 discuss </a:t>
                </a:r>
                <a:r>
                  <a:rPr lang="en-IN" dirty="0" smtClean="0"/>
                  <a:t>this</a:t>
                </a: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746376"/>
              </a:xfrm>
              <a:blipFill>
                <a:blip r:embed="rId2"/>
                <a:stretch>
                  <a:fillRect l="-562" t="-1803" r="-409"/>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26</a:t>
            </a:fld>
            <a:endParaRPr lang="en-US"/>
          </a:p>
        </p:txBody>
      </p:sp>
    </p:spTree>
    <p:extLst>
      <p:ext uri="{BB962C8B-B14F-4D97-AF65-F5344CB8AC3E}">
        <p14:creationId xmlns:p14="http://schemas.microsoft.com/office/powerpoint/2010/main" val="283223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Bayesian Regression</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746376"/>
              </a:xfrm>
            </p:spPr>
            <p:txBody>
              <a:bodyPr/>
              <a:lstStyle/>
              <a:p>
                <a:r>
                  <a:rPr lang="en-IN" dirty="0" smtClean="0"/>
                  <a:t>Suppose we have </a:t>
                </a:r>
                <a:r>
                  <a:rPr lang="en-IN" dirty="0">
                    <a:solidFill>
                      <a:schemeClr val="tx1"/>
                    </a:solidFill>
                  </a:rPr>
                  <a:t>Gaussian likelihood </a:t>
                </a:r>
                <a14:m>
                  <m:oMath xmlns:m="http://schemas.openxmlformats.org/officeDocument/2006/math">
                    <m:r>
                      <a:rPr lang="en-IN" i="1">
                        <a:solidFill>
                          <a:schemeClr val="tx1"/>
                        </a:solidFill>
                        <a:latin typeface="Cambria Math" panose="02040503050406030204" pitchFamily="18" charset="0"/>
                        <a:ea typeface="Cambria Math" panose="02040503050406030204" pitchFamily="18" charset="0"/>
                      </a:rPr>
                      <m:t>𝒩</m:t>
                    </m:r>
                    <m:d>
                      <m:dPr>
                        <m:ctrlPr>
                          <a:rPr lang="en-IN" i="1">
                            <a:solidFill>
                              <a:schemeClr val="tx1"/>
                            </a:solidFill>
                            <a:latin typeface="Cambria Math" panose="02040503050406030204" pitchFamily="18" charset="0"/>
                            <a:ea typeface="Cambria Math" panose="02040503050406030204" pitchFamily="18" charset="0"/>
                          </a:rPr>
                        </m:ctrlPr>
                      </m:dPr>
                      <m:e>
                        <m:sSup>
                          <m:sSupPr>
                            <m:ctrlPr>
                              <a:rPr lang="en-IN" i="1">
                                <a:solidFill>
                                  <a:schemeClr val="tx1"/>
                                </a:solidFill>
                                <a:latin typeface="Cambria Math" panose="02040503050406030204" pitchFamily="18" charset="0"/>
                                <a:ea typeface="Cambria Math" panose="02040503050406030204" pitchFamily="18" charset="0"/>
                              </a:rPr>
                            </m:ctrlPr>
                          </m:sSupPr>
                          <m:e>
                            <m:r>
                              <a:rPr lang="en-IN" i="1">
                                <a:solidFill>
                                  <a:schemeClr val="tx1"/>
                                </a:solidFill>
                                <a:latin typeface="Cambria Math" panose="02040503050406030204" pitchFamily="18" charset="0"/>
                                <a:ea typeface="Cambria Math" panose="02040503050406030204" pitchFamily="18" charset="0"/>
                              </a:rPr>
                              <m:t>𝑦</m:t>
                            </m:r>
                          </m:e>
                          <m:sup>
                            <m:r>
                              <a:rPr lang="en-IN" i="1">
                                <a:solidFill>
                                  <a:schemeClr val="tx1"/>
                                </a:solidFill>
                                <a:latin typeface="Cambria Math" panose="02040503050406030204" pitchFamily="18" charset="0"/>
                                <a:ea typeface="Cambria Math" panose="02040503050406030204" pitchFamily="18" charset="0"/>
                              </a:rPr>
                              <m:t>𝑖</m:t>
                            </m:r>
                          </m:sup>
                        </m:sSup>
                        <m:r>
                          <a:rPr lang="en-IN" i="1">
                            <a:solidFill>
                              <a:schemeClr val="tx1"/>
                            </a:solidFill>
                            <a:latin typeface="Cambria Math" panose="02040503050406030204" pitchFamily="18" charset="0"/>
                            <a:ea typeface="Cambria Math" panose="02040503050406030204" pitchFamily="18" charset="0"/>
                          </a:rPr>
                          <m:t> | </m:t>
                        </m:r>
                        <m:sSup>
                          <m:sSupPr>
                            <m:ctrlPr>
                              <a:rPr lang="en-IN" i="1">
                                <a:solidFill>
                                  <a:schemeClr val="tx1"/>
                                </a:solidFill>
                                <a:latin typeface="Cambria Math" panose="02040503050406030204" pitchFamily="18" charset="0"/>
                              </a:rPr>
                            </m:ctrlPr>
                          </m:sSupPr>
                          <m:e>
                            <m:r>
                              <a:rPr lang="en-IN" b="1">
                                <a:solidFill>
                                  <a:schemeClr val="tx1"/>
                                </a:solidFill>
                                <a:latin typeface="Cambria Math" panose="02040503050406030204" pitchFamily="18" charset="0"/>
                              </a:rPr>
                              <m:t>𝐰</m:t>
                            </m:r>
                          </m:e>
                          <m:sup>
                            <m:r>
                              <a:rPr lang="en-IN" i="1">
                                <a:solidFill>
                                  <a:schemeClr val="tx1"/>
                                </a:solidFill>
                                <a:latin typeface="Cambria Math" panose="02040503050406030204" pitchFamily="18" charset="0"/>
                              </a:rPr>
                              <m:t>⊤</m:t>
                            </m:r>
                          </m:sup>
                        </m:sSup>
                        <m:sSup>
                          <m:sSupPr>
                            <m:ctrlPr>
                              <a:rPr lang="en-IN" b="1" i="1">
                                <a:solidFill>
                                  <a:schemeClr val="tx1"/>
                                </a:solidFill>
                                <a:latin typeface="Cambria Math" panose="02040503050406030204" pitchFamily="18" charset="0"/>
                              </a:rPr>
                            </m:ctrlPr>
                          </m:sSupPr>
                          <m:e>
                            <m:r>
                              <a:rPr lang="en-IN" b="1">
                                <a:solidFill>
                                  <a:schemeClr val="tx1"/>
                                </a:solidFill>
                                <a:latin typeface="Cambria Math" panose="02040503050406030204" pitchFamily="18" charset="0"/>
                              </a:rPr>
                              <m:t>𝐱</m:t>
                            </m:r>
                          </m:e>
                          <m:sup>
                            <m:r>
                              <a:rPr lang="en-IN" i="1">
                                <a:solidFill>
                                  <a:schemeClr val="tx1"/>
                                </a:solidFill>
                                <a:latin typeface="Cambria Math" panose="02040503050406030204" pitchFamily="18" charset="0"/>
                              </a:rPr>
                              <m:t>𝑖</m:t>
                            </m:r>
                          </m:sup>
                        </m:sSup>
                        <m:r>
                          <a:rPr lang="en-IN" i="1">
                            <a:solidFill>
                              <a:schemeClr val="tx1"/>
                            </a:solidFill>
                            <a:latin typeface="Cambria Math" panose="02040503050406030204" pitchFamily="18" charset="0"/>
                          </a:rPr>
                          <m:t>,</m:t>
                        </m:r>
                        <m:sSubSup>
                          <m:sSubSupPr>
                            <m:ctrlPr>
                              <a:rPr lang="en-IN" i="1">
                                <a:solidFill>
                                  <a:schemeClr val="tx1"/>
                                </a:solidFill>
                                <a:latin typeface="Cambria Math" panose="02040503050406030204" pitchFamily="18" charset="0"/>
                              </a:rPr>
                            </m:ctrlPr>
                          </m:sSubSupPr>
                          <m:e>
                            <m:r>
                              <a:rPr lang="en-IN" i="1">
                                <a:solidFill>
                                  <a:schemeClr val="tx1"/>
                                </a:solidFill>
                                <a:latin typeface="Cambria Math" panose="02040503050406030204" pitchFamily="18" charset="0"/>
                              </a:rPr>
                              <m:t>𝜎</m:t>
                            </m:r>
                          </m:e>
                          <m:sub>
                            <m:r>
                              <a:rPr lang="en-IN" i="1">
                                <a:solidFill>
                                  <a:schemeClr val="tx1"/>
                                </a:solidFill>
                                <a:latin typeface="Cambria Math" panose="02040503050406030204" pitchFamily="18" charset="0"/>
                              </a:rPr>
                              <m:t>𝑙</m:t>
                            </m:r>
                          </m:sub>
                          <m:sup>
                            <m:r>
                              <a:rPr lang="en-IN" i="1">
                                <a:solidFill>
                                  <a:schemeClr val="tx1"/>
                                </a:solidFill>
                                <a:latin typeface="Cambria Math" panose="02040503050406030204" pitchFamily="18" charset="0"/>
                              </a:rPr>
                              <m:t>2</m:t>
                            </m:r>
                          </m:sup>
                        </m:sSubSup>
                      </m:e>
                    </m:d>
                  </m:oMath>
                </a14:m>
                <a:r>
                  <a:rPr lang="en-IN" dirty="0">
                    <a:solidFill>
                      <a:schemeClr val="tx1"/>
                    </a:solidFill>
                  </a:rPr>
                  <a:t> and Gaussian prior </a:t>
                </a:r>
                <a14:m>
                  <m:oMath xmlns:m="http://schemas.openxmlformats.org/officeDocument/2006/math">
                    <m:r>
                      <a:rPr lang="en-IN" i="1">
                        <a:solidFill>
                          <a:schemeClr val="tx1"/>
                        </a:solidFill>
                        <a:latin typeface="Cambria Math" panose="02040503050406030204" pitchFamily="18" charset="0"/>
                        <a:ea typeface="Cambria Math" panose="02040503050406030204" pitchFamily="18" charset="0"/>
                      </a:rPr>
                      <m:t>𝒩</m:t>
                    </m:r>
                    <m:d>
                      <m:dPr>
                        <m:ctrlPr>
                          <a:rPr lang="en-IN" i="1">
                            <a:solidFill>
                              <a:schemeClr val="tx1"/>
                            </a:solidFill>
                            <a:latin typeface="Cambria Math" panose="02040503050406030204" pitchFamily="18" charset="0"/>
                            <a:ea typeface="Cambria Math" panose="02040503050406030204" pitchFamily="18" charset="0"/>
                          </a:rPr>
                        </m:ctrlPr>
                      </m:dPr>
                      <m:e>
                        <m:r>
                          <a:rPr lang="en-IN" b="1">
                            <a:solidFill>
                              <a:schemeClr val="tx1"/>
                            </a:solidFill>
                            <a:latin typeface="Cambria Math" panose="02040503050406030204" pitchFamily="18" charset="0"/>
                          </a:rPr>
                          <m:t>𝐰</m:t>
                        </m:r>
                        <m:r>
                          <a:rPr lang="en-IN" i="1">
                            <a:solidFill>
                              <a:schemeClr val="tx1"/>
                            </a:solidFill>
                            <a:latin typeface="Cambria Math" panose="02040503050406030204" pitchFamily="18" charset="0"/>
                            <a:ea typeface="Cambria Math" panose="02040503050406030204" pitchFamily="18" charset="0"/>
                          </a:rPr>
                          <m:t>| </m:t>
                        </m:r>
                        <m:r>
                          <a:rPr lang="en-IN" b="1">
                            <a:solidFill>
                              <a:schemeClr val="tx1"/>
                            </a:solidFill>
                            <a:latin typeface="Cambria Math" panose="02040503050406030204" pitchFamily="18" charset="0"/>
                          </a:rPr>
                          <m:t>𝟎</m:t>
                        </m:r>
                        <m:r>
                          <a:rPr lang="en-IN" i="1">
                            <a:solidFill>
                              <a:schemeClr val="tx1"/>
                            </a:solidFill>
                            <a:latin typeface="Cambria Math" panose="02040503050406030204" pitchFamily="18" charset="0"/>
                          </a:rPr>
                          <m:t>,</m:t>
                        </m:r>
                        <m:sSubSup>
                          <m:sSubSupPr>
                            <m:ctrlPr>
                              <a:rPr lang="en-IN" i="1">
                                <a:solidFill>
                                  <a:schemeClr val="tx1"/>
                                </a:solidFill>
                                <a:latin typeface="Cambria Math" panose="02040503050406030204" pitchFamily="18" charset="0"/>
                              </a:rPr>
                            </m:ctrlPr>
                          </m:sSubSupPr>
                          <m:e>
                            <m:r>
                              <a:rPr lang="en-IN" i="1">
                                <a:solidFill>
                                  <a:schemeClr val="tx1"/>
                                </a:solidFill>
                                <a:latin typeface="Cambria Math" panose="02040503050406030204" pitchFamily="18" charset="0"/>
                              </a:rPr>
                              <m:t>𝜎</m:t>
                            </m:r>
                          </m:e>
                          <m:sub>
                            <m:r>
                              <a:rPr lang="en-IN" i="1">
                                <a:solidFill>
                                  <a:schemeClr val="tx1"/>
                                </a:solidFill>
                                <a:latin typeface="Cambria Math" panose="02040503050406030204" pitchFamily="18" charset="0"/>
                              </a:rPr>
                              <m:t>𝑝</m:t>
                            </m:r>
                          </m:sub>
                          <m:sup>
                            <m:r>
                              <a:rPr lang="en-IN" i="1">
                                <a:solidFill>
                                  <a:schemeClr val="tx1"/>
                                </a:solidFill>
                                <a:latin typeface="Cambria Math" panose="02040503050406030204" pitchFamily="18" charset="0"/>
                              </a:rPr>
                              <m:t>2</m:t>
                            </m:r>
                          </m:sup>
                        </m:sSubSup>
                        <m:r>
                          <a:rPr lang="en-IN" i="1">
                            <a:solidFill>
                              <a:schemeClr val="tx1"/>
                            </a:solidFill>
                            <a:latin typeface="Cambria Math" panose="02040503050406030204" pitchFamily="18" charset="0"/>
                          </a:rPr>
                          <m:t>⋅</m:t>
                        </m:r>
                        <m:sSub>
                          <m:sSubPr>
                            <m:ctrlPr>
                              <a:rPr lang="en-IN" i="1">
                                <a:solidFill>
                                  <a:schemeClr val="tx1"/>
                                </a:solidFill>
                                <a:latin typeface="Cambria Math" panose="02040503050406030204" pitchFamily="18" charset="0"/>
                              </a:rPr>
                            </m:ctrlPr>
                          </m:sSubPr>
                          <m:e>
                            <m:r>
                              <a:rPr lang="en-IN" i="1">
                                <a:solidFill>
                                  <a:schemeClr val="tx1"/>
                                </a:solidFill>
                                <a:latin typeface="Cambria Math" panose="02040503050406030204" pitchFamily="18" charset="0"/>
                              </a:rPr>
                              <m:t>𝐼</m:t>
                            </m:r>
                          </m:e>
                          <m:sub>
                            <m:r>
                              <a:rPr lang="en-IN" i="1">
                                <a:solidFill>
                                  <a:schemeClr val="tx1"/>
                                </a:solidFill>
                                <a:latin typeface="Cambria Math" panose="02040503050406030204" pitchFamily="18" charset="0"/>
                              </a:rPr>
                              <m:t>𝑑</m:t>
                            </m:r>
                          </m:sub>
                        </m:sSub>
                      </m:e>
                    </m:d>
                  </m:oMath>
                </a14:m>
                <a:r>
                  <a:rPr lang="en-IN" dirty="0" smtClean="0"/>
                  <a:t>, then we have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1">
                            <a:latin typeface="Cambria Math" panose="02040503050406030204" pitchFamily="18" charset="0"/>
                          </a:rPr>
                          <m:t>𝐰</m:t>
                        </m:r>
                        <m:r>
                          <a:rPr lang="en-IN" b="1">
                            <a:latin typeface="Cambria Math" panose="02040503050406030204" pitchFamily="18" charset="0"/>
                          </a:rPr>
                          <m:t> </m:t>
                        </m:r>
                        <m:r>
                          <a:rPr lang="en-IN">
                            <a:latin typeface="Cambria Math" panose="02040503050406030204" pitchFamily="18" charset="0"/>
                            <a:ea typeface="Cambria Math" panose="02040503050406030204" pitchFamily="18" charset="0"/>
                          </a:rPr>
                          <m:t>| </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a:latin typeface="Cambria Math" panose="02040503050406030204" pitchFamily="18" charset="0"/>
                                  </a:rPr>
                                  <m:t>𝑖</m:t>
                                </m:r>
                              </m:sup>
                            </m:sSup>
                            <m:r>
                              <a:rPr lang="en-IN">
                                <a:latin typeface="Cambria Math" panose="02040503050406030204" pitchFamily="18" charset="0"/>
                              </a:rPr>
                              <m:t>,</m:t>
                            </m:r>
                            <m:sSup>
                              <m:sSupPr>
                                <m:ctrlPr>
                                  <a:rPr lang="en-IN" i="1">
                                    <a:latin typeface="Cambria Math" panose="02040503050406030204" pitchFamily="18" charset="0"/>
                                  </a:rPr>
                                </m:ctrlPr>
                              </m:sSupPr>
                              <m:e>
                                <m:r>
                                  <a:rPr lang="en-IN">
                                    <a:latin typeface="Cambria Math" panose="02040503050406030204" pitchFamily="18" charset="0"/>
                                  </a:rPr>
                                  <m:t>𝑦</m:t>
                                </m:r>
                              </m:e>
                              <m:sup>
                                <m:r>
                                  <a:rPr lang="en-IN">
                                    <a:latin typeface="Cambria Math" panose="02040503050406030204" pitchFamily="18" charset="0"/>
                                  </a:rPr>
                                  <m:t>𝑖</m:t>
                                </m:r>
                              </m:sup>
                            </m:sSup>
                          </m:e>
                        </m:d>
                      </m:e>
                    </m:d>
                    <m:r>
                      <a:rPr lang="en-IN">
                        <a:latin typeface="Cambria Math" panose="02040503050406030204" pitchFamily="18" charset="0"/>
                      </a:rPr>
                      <m:t>=</m:t>
                    </m:r>
                    <m:r>
                      <a:rPr lang="en-IN">
                        <a:latin typeface="Cambria Math" panose="02040503050406030204" pitchFamily="18" charset="0"/>
                        <a:ea typeface="Cambria Math" panose="02040503050406030204" pitchFamily="18" charset="0"/>
                      </a:rPr>
                      <m:t>𝒩</m:t>
                    </m:r>
                    <m:d>
                      <m:dPr>
                        <m:ctrlPr>
                          <a:rPr lang="en-IN" i="1">
                            <a:latin typeface="Cambria Math" panose="02040503050406030204" pitchFamily="18" charset="0"/>
                            <a:ea typeface="Cambria Math" panose="02040503050406030204" pitchFamily="18" charset="0"/>
                          </a:rPr>
                        </m:ctrlPr>
                      </m:dPr>
                      <m:e>
                        <m:r>
                          <a:rPr lang="en-IN" b="1" i="0">
                            <a:latin typeface="Cambria Math" panose="02040503050406030204" pitchFamily="18" charset="0"/>
                            <a:ea typeface="Cambria Math" panose="02040503050406030204" pitchFamily="18" charset="0"/>
                          </a:rPr>
                          <m:t>𝐰</m:t>
                        </m:r>
                        <m:r>
                          <a:rPr lang="en-IN">
                            <a:latin typeface="Cambria Math" panose="02040503050406030204" pitchFamily="18" charset="0"/>
                            <a:ea typeface="Cambria Math" panose="02040503050406030204" pitchFamily="18" charset="0"/>
                          </a:rPr>
                          <m:t>;</m:t>
                        </m:r>
                        <m:acc>
                          <m:accPr>
                            <m:chr m:val="̂"/>
                            <m:ctrlPr>
                              <a:rPr lang="en-IN" i="1">
                                <a:latin typeface="Cambria Math" panose="02040503050406030204" pitchFamily="18" charset="0"/>
                                <a:ea typeface="Cambria Math" panose="02040503050406030204" pitchFamily="18" charset="0"/>
                              </a:rPr>
                            </m:ctrlPr>
                          </m:accPr>
                          <m:e>
                            <m:r>
                              <a:rPr lang="en-IN" b="1" i="0">
                                <a:latin typeface="Cambria Math" panose="02040503050406030204" pitchFamily="18" charset="0"/>
                                <a:ea typeface="Cambria Math" panose="02040503050406030204" pitchFamily="18" charset="0"/>
                              </a:rPr>
                              <m:t>𝛍</m:t>
                            </m:r>
                          </m:e>
                        </m:acc>
                        <m:r>
                          <a:rPr lang="en-IN">
                            <a:latin typeface="Cambria Math" panose="02040503050406030204" pitchFamily="18" charset="0"/>
                            <a:ea typeface="Cambria Math" panose="02040503050406030204" pitchFamily="18" charset="0"/>
                          </a:rPr>
                          <m:t>,</m:t>
                        </m:r>
                        <m:acc>
                          <m:accPr>
                            <m:chr m:val="̂"/>
                            <m:ctrlPr>
                              <a:rPr lang="en-IN" i="1">
                                <a:latin typeface="Cambria Math" panose="02040503050406030204" pitchFamily="18" charset="0"/>
                                <a:ea typeface="Cambria Math" panose="02040503050406030204" pitchFamily="18" charset="0"/>
                              </a:rPr>
                            </m:ctrlPr>
                          </m:accPr>
                          <m:e>
                            <m:r>
                              <m:rPr>
                                <m:sty m:val="p"/>
                              </m:rPr>
                              <a:rPr lang="en-IN" i="0">
                                <a:latin typeface="Cambria Math" panose="02040503050406030204" pitchFamily="18" charset="0"/>
                                <a:ea typeface="Cambria Math" panose="02040503050406030204" pitchFamily="18" charset="0"/>
                              </a:rPr>
                              <m:t>Σ</m:t>
                            </m:r>
                          </m:e>
                        </m:acc>
                      </m:e>
                    </m:d>
                  </m:oMath>
                </a14:m>
                <a:r>
                  <a:rPr lang="en-IN" dirty="0"/>
                  <a:t> </a:t>
                </a:r>
                <a:endParaRPr lang="en-IN" dirty="0" smtClean="0"/>
              </a:p>
              <a:p>
                <a14:m>
                  <m:oMath xmlns:m="http://schemas.openxmlformats.org/officeDocument/2006/math">
                    <m:acc>
                      <m:accPr>
                        <m:chr m:val="̂"/>
                        <m:ctrlPr>
                          <a:rPr lang="en-IN" i="1">
                            <a:latin typeface="Cambria Math" panose="02040503050406030204" pitchFamily="18" charset="0"/>
                            <a:ea typeface="Cambria Math" panose="02040503050406030204" pitchFamily="18" charset="0"/>
                          </a:rPr>
                        </m:ctrlPr>
                      </m:accPr>
                      <m:e>
                        <m:r>
                          <a:rPr lang="en-IN" b="1" i="1">
                            <a:latin typeface="Cambria Math" panose="02040503050406030204" pitchFamily="18" charset="0"/>
                            <a:ea typeface="Cambria Math" panose="02040503050406030204" pitchFamily="18" charset="0"/>
                          </a:rPr>
                          <m:t>𝛍</m:t>
                        </m:r>
                      </m:e>
                    </m:acc>
                    <m:r>
                      <a:rPr lang="en-IN">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d>
                          <m:dPr>
                            <m:ctrlPr>
                              <a:rPr lang="en-IN" b="0" i="1" smtClean="0">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𝑋</m:t>
                                </m:r>
                              </m:e>
                              <m:sup>
                                <m:r>
                                  <a:rPr lang="en-IN" i="1">
                                    <a:latin typeface="Cambria Math" panose="02040503050406030204" pitchFamily="18" charset="0"/>
                                    <a:ea typeface="Cambria Math" panose="02040503050406030204" pitchFamily="18" charset="0"/>
                                  </a:rPr>
                                  <m:t>⊤</m:t>
                                </m:r>
                              </m:sup>
                            </m:sSup>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sSup>
                              <m:sSupPr>
                                <m:ctrlPr>
                                  <a:rPr lang="en-IN" i="1" dirty="0">
                                    <a:solidFill>
                                      <a:schemeClr val="tx1"/>
                                    </a:solidFill>
                                    <a:latin typeface="Cambria Math" panose="02040503050406030204" pitchFamily="18" charset="0"/>
                                    <a:ea typeface="Cambria Math" panose="02040503050406030204" pitchFamily="18" charset="0"/>
                                  </a:rPr>
                                </m:ctrlPr>
                              </m:sSupPr>
                              <m:e>
                                <m:d>
                                  <m:dPr>
                                    <m:ctrlPr>
                                      <a:rPr lang="en-IN" i="1" dirty="0">
                                        <a:solidFill>
                                          <a:schemeClr val="tx1"/>
                                        </a:solidFill>
                                        <a:latin typeface="Cambria Math" panose="02040503050406030204" pitchFamily="18" charset="0"/>
                                        <a:ea typeface="Cambria Math" panose="02040503050406030204" pitchFamily="18" charset="0"/>
                                      </a:rPr>
                                    </m:ctrlPr>
                                  </m:dPr>
                                  <m:e>
                                    <m:f>
                                      <m:fPr>
                                        <m:ctrlPr>
                                          <a:rPr lang="en-IN" i="1" dirty="0">
                                            <a:solidFill>
                                              <a:schemeClr val="tx1"/>
                                            </a:solidFill>
                                            <a:latin typeface="Cambria Math" panose="02040503050406030204" pitchFamily="18" charset="0"/>
                                            <a:ea typeface="Cambria Math" panose="02040503050406030204" pitchFamily="18" charset="0"/>
                                          </a:rPr>
                                        </m:ctrlPr>
                                      </m:fPr>
                                      <m:num>
                                        <m:sSub>
                                          <m:sSubPr>
                                            <m:ctrlPr>
                                              <a:rPr lang="en-IN" i="1" dirty="0">
                                                <a:solidFill>
                                                  <a:schemeClr val="tx1"/>
                                                </a:solidFill>
                                                <a:latin typeface="Cambria Math" panose="02040503050406030204" pitchFamily="18" charset="0"/>
                                                <a:ea typeface="Cambria Math" panose="02040503050406030204" pitchFamily="18" charset="0"/>
                                              </a:rPr>
                                            </m:ctrlPr>
                                          </m:sSubPr>
                                          <m:e>
                                            <m:r>
                                              <a:rPr lang="en-IN" i="1" dirty="0">
                                                <a:solidFill>
                                                  <a:schemeClr val="tx1"/>
                                                </a:solidFill>
                                                <a:latin typeface="Cambria Math" panose="02040503050406030204" pitchFamily="18" charset="0"/>
                                                <a:ea typeface="Cambria Math" panose="02040503050406030204" pitchFamily="18" charset="0"/>
                                              </a:rPr>
                                              <m:t>𝜎</m:t>
                                            </m:r>
                                          </m:e>
                                          <m:sub>
                                            <m:r>
                                              <a:rPr lang="en-IN" i="1" dirty="0">
                                                <a:solidFill>
                                                  <a:schemeClr val="tx1"/>
                                                </a:solidFill>
                                                <a:latin typeface="Cambria Math" panose="02040503050406030204" pitchFamily="18" charset="0"/>
                                                <a:ea typeface="Cambria Math" panose="02040503050406030204" pitchFamily="18" charset="0"/>
                                              </a:rPr>
                                              <m:t>𝑙</m:t>
                                            </m:r>
                                          </m:sub>
                                        </m:sSub>
                                      </m:num>
                                      <m:den>
                                        <m:sSub>
                                          <m:sSubPr>
                                            <m:ctrlPr>
                                              <a:rPr lang="en-IN" i="1" dirty="0">
                                                <a:solidFill>
                                                  <a:schemeClr val="tx1"/>
                                                </a:solidFill>
                                                <a:latin typeface="Cambria Math" panose="02040503050406030204" pitchFamily="18" charset="0"/>
                                                <a:ea typeface="Cambria Math" panose="02040503050406030204" pitchFamily="18" charset="0"/>
                                              </a:rPr>
                                            </m:ctrlPr>
                                          </m:sSubPr>
                                          <m:e>
                                            <m:r>
                                              <a:rPr lang="en-IN" i="1" dirty="0">
                                                <a:solidFill>
                                                  <a:schemeClr val="tx1"/>
                                                </a:solidFill>
                                                <a:latin typeface="Cambria Math" panose="02040503050406030204" pitchFamily="18" charset="0"/>
                                                <a:ea typeface="Cambria Math" panose="02040503050406030204" pitchFamily="18" charset="0"/>
                                              </a:rPr>
                                              <m:t>𝜎</m:t>
                                            </m:r>
                                          </m:e>
                                          <m:sub>
                                            <m:r>
                                              <a:rPr lang="en-IN" i="1" dirty="0">
                                                <a:solidFill>
                                                  <a:schemeClr val="tx1"/>
                                                </a:solidFill>
                                                <a:latin typeface="Cambria Math" panose="02040503050406030204" pitchFamily="18" charset="0"/>
                                                <a:ea typeface="Cambria Math" panose="02040503050406030204" pitchFamily="18" charset="0"/>
                                              </a:rPr>
                                              <m:t>𝑝</m:t>
                                            </m:r>
                                          </m:sub>
                                        </m:sSub>
                                      </m:den>
                                    </m:f>
                                  </m:e>
                                </m:d>
                              </m:e>
                              <m:sup>
                                <m:r>
                                  <a:rPr lang="en-IN" i="1" dirty="0">
                                    <a:solidFill>
                                      <a:schemeClr val="tx1"/>
                                    </a:solidFill>
                                    <a:latin typeface="Cambria Math" panose="02040503050406030204" pitchFamily="18" charset="0"/>
                                    <a:ea typeface="Cambria Math" panose="02040503050406030204" pitchFamily="18" charset="0"/>
                                  </a:rPr>
                                  <m:t>2</m:t>
                                </m:r>
                              </m:sup>
                            </m:sSup>
                            <m:r>
                              <a:rPr lang="en-IN" b="0" i="1" dirty="0" smtClean="0">
                                <a:solidFill>
                                  <a:schemeClr val="tx1"/>
                                </a:solidFill>
                                <a:latin typeface="Cambria Math" panose="02040503050406030204" pitchFamily="18" charset="0"/>
                                <a:ea typeface="Cambria Math" panose="02040503050406030204" pitchFamily="18" charset="0"/>
                              </a:rPr>
                              <m:t>⋅</m:t>
                            </m:r>
                            <m:sSub>
                              <m:sSubPr>
                                <m:ctrlPr>
                                  <a:rPr lang="en-IN" b="0" i="1" dirty="0" smtClean="0">
                                    <a:solidFill>
                                      <a:schemeClr val="tx1"/>
                                    </a:solidFill>
                                    <a:latin typeface="Cambria Math" panose="02040503050406030204" pitchFamily="18" charset="0"/>
                                    <a:ea typeface="Cambria Math" panose="02040503050406030204" pitchFamily="18" charset="0"/>
                                  </a:rPr>
                                </m:ctrlPr>
                              </m:sSubPr>
                              <m:e>
                                <m:r>
                                  <a:rPr lang="en-IN" b="0" i="1" dirty="0" smtClean="0">
                                    <a:solidFill>
                                      <a:schemeClr val="tx1"/>
                                    </a:solidFill>
                                    <a:latin typeface="Cambria Math" panose="02040503050406030204" pitchFamily="18" charset="0"/>
                                    <a:ea typeface="Cambria Math" panose="02040503050406030204" pitchFamily="18" charset="0"/>
                                  </a:rPr>
                                  <m:t>𝐼</m:t>
                                </m:r>
                              </m:e>
                              <m:sub>
                                <m:r>
                                  <a:rPr lang="en-IN" b="0" i="1" dirty="0" smtClean="0">
                                    <a:solidFill>
                                      <a:schemeClr val="tx1"/>
                                    </a:solidFill>
                                    <a:latin typeface="Cambria Math" panose="02040503050406030204" pitchFamily="18" charset="0"/>
                                    <a:ea typeface="Cambria Math" panose="02040503050406030204" pitchFamily="18" charset="0"/>
                                  </a:rPr>
                                  <m:t>𝑑</m:t>
                                </m:r>
                              </m:sub>
                            </m:sSub>
                          </m:e>
                        </m:d>
                      </m:e>
                      <m:sup>
                        <m:r>
                          <a:rPr lang="en-IN" b="0" i="1" smtClean="0">
                            <a:latin typeface="Cambria Math" panose="02040503050406030204" pitchFamily="18" charset="0"/>
                            <a:ea typeface="Cambria Math" panose="02040503050406030204" pitchFamily="18" charset="0"/>
                          </a:rPr>
                          <m:t>−1</m:t>
                        </m:r>
                      </m:sup>
                    </m:sSup>
                    <m:r>
                      <a:rPr lang="en-IN" b="0" i="1" smtClean="0">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𝑋</m:t>
                        </m:r>
                      </m:e>
                      <m:sup>
                        <m:r>
                          <a:rPr lang="en-IN" b="0" i="1" smtClean="0">
                            <a:latin typeface="Cambria Math" panose="02040503050406030204" pitchFamily="18" charset="0"/>
                            <a:ea typeface="Cambria Math" panose="02040503050406030204" pitchFamily="18" charset="0"/>
                          </a:rPr>
                          <m:t>⊤</m:t>
                        </m:r>
                      </m:sup>
                    </m:sSup>
                    <m:r>
                      <a:rPr lang="en-IN" b="1">
                        <a:latin typeface="Cambria Math" panose="02040503050406030204" pitchFamily="18" charset="0"/>
                        <a:ea typeface="Cambria Math" panose="02040503050406030204" pitchFamily="18" charset="0"/>
                      </a:rPr>
                      <m:t>𝐲</m:t>
                    </m:r>
                  </m:oMath>
                </a14:m>
                <a:r>
                  <a:rPr lang="en-IN" dirty="0" smtClean="0"/>
                  <a:t> and </a:t>
                </a:r>
                <a14:m>
                  <m:oMath xmlns:m="http://schemas.openxmlformats.org/officeDocument/2006/math">
                    <m:acc>
                      <m:accPr>
                        <m:chr m:val="̂"/>
                        <m:ctrlPr>
                          <a:rPr lang="en-IN" b="0" i="1" smtClean="0">
                            <a:latin typeface="Cambria Math" panose="02040503050406030204" pitchFamily="18" charset="0"/>
                          </a:rPr>
                        </m:ctrlPr>
                      </m:accPr>
                      <m:e>
                        <m:r>
                          <m:rPr>
                            <m:sty m:val="p"/>
                          </m:rPr>
                          <a:rPr lang="en-IN" b="0" i="0" smtClean="0">
                            <a:latin typeface="Cambria Math" panose="02040503050406030204" pitchFamily="18" charset="0"/>
                          </a:rPr>
                          <m:t>Σ</m:t>
                        </m:r>
                      </m:e>
                    </m:acc>
                    <m:r>
                      <a:rPr lang="en-IN" b="0" i="0" dirty="0" smtClean="0">
                        <a:latin typeface="Cambria Math" panose="02040503050406030204" pitchFamily="18" charset="0"/>
                      </a:rPr>
                      <m:t>=</m:t>
                    </m:r>
                    <m:f>
                      <m:fPr>
                        <m:ctrlPr>
                          <a:rPr lang="en-IN" b="0" i="1" dirty="0" smtClean="0">
                            <a:latin typeface="Cambria Math" panose="02040503050406030204" pitchFamily="18" charset="0"/>
                          </a:rPr>
                        </m:ctrlPr>
                      </m:fPr>
                      <m:num>
                        <m:r>
                          <a:rPr lang="en-IN" b="0" i="1" dirty="0" smtClean="0">
                            <a:latin typeface="Cambria Math" panose="02040503050406030204" pitchFamily="18" charset="0"/>
                          </a:rPr>
                          <m:t>1</m:t>
                        </m:r>
                      </m:num>
                      <m:den>
                        <m:sSubSup>
                          <m:sSubSupPr>
                            <m:ctrlPr>
                              <a:rPr lang="en-IN" i="1">
                                <a:solidFill>
                                  <a:schemeClr val="tx1"/>
                                </a:solidFill>
                                <a:latin typeface="Cambria Math" panose="02040503050406030204" pitchFamily="18" charset="0"/>
                              </a:rPr>
                            </m:ctrlPr>
                          </m:sSubSupPr>
                          <m:e>
                            <m:r>
                              <a:rPr lang="en-IN" i="1">
                                <a:solidFill>
                                  <a:schemeClr val="tx1"/>
                                </a:solidFill>
                                <a:latin typeface="Cambria Math" panose="02040503050406030204" pitchFamily="18" charset="0"/>
                              </a:rPr>
                              <m:t>𝜎</m:t>
                            </m:r>
                          </m:e>
                          <m:sub>
                            <m:r>
                              <a:rPr lang="en-IN" i="1">
                                <a:solidFill>
                                  <a:schemeClr val="tx1"/>
                                </a:solidFill>
                                <a:latin typeface="Cambria Math" panose="02040503050406030204" pitchFamily="18" charset="0"/>
                              </a:rPr>
                              <m:t>𝑝</m:t>
                            </m:r>
                          </m:sub>
                          <m:sup>
                            <m:r>
                              <a:rPr lang="en-IN" i="1">
                                <a:solidFill>
                                  <a:schemeClr val="tx1"/>
                                </a:solidFill>
                                <a:latin typeface="Cambria Math" panose="02040503050406030204" pitchFamily="18" charset="0"/>
                              </a:rPr>
                              <m:t>2</m:t>
                            </m:r>
                          </m:sup>
                        </m:sSubSup>
                      </m:den>
                    </m:f>
                    <m:sSup>
                      <m:sSupPr>
                        <m:ctrlPr>
                          <a:rPr lang="en-IN" b="0" i="1" dirty="0" smtClean="0">
                            <a:latin typeface="Cambria Math" panose="02040503050406030204" pitchFamily="18" charset="0"/>
                          </a:rPr>
                        </m:ctrlPr>
                      </m:sSupPr>
                      <m:e>
                        <m:d>
                          <m:dPr>
                            <m:ctrlPr>
                              <a:rPr lang="en-IN" b="0" i="1" dirty="0" smtClean="0">
                                <a:latin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𝑋</m:t>
                                </m:r>
                              </m:e>
                              <m:sup>
                                <m:r>
                                  <a:rPr lang="en-IN" i="1">
                                    <a:latin typeface="Cambria Math" panose="02040503050406030204" pitchFamily="18" charset="0"/>
                                    <a:ea typeface="Cambria Math" panose="02040503050406030204" pitchFamily="18" charset="0"/>
                                  </a:rPr>
                                  <m:t>⊤</m:t>
                                </m:r>
                              </m:sup>
                            </m:sSup>
                            <m:r>
                              <a:rPr lang="en-IN" i="1">
                                <a:latin typeface="Cambria Math" panose="02040503050406030204" pitchFamily="18" charset="0"/>
                                <a:ea typeface="Cambria Math" panose="02040503050406030204" pitchFamily="18" charset="0"/>
                              </a:rPr>
                              <m:t>𝑋</m:t>
                            </m:r>
                            <m:r>
                              <a:rPr lang="en-IN" b="0" i="1" dirty="0" smtClean="0">
                                <a:latin typeface="Cambria Math" panose="02040503050406030204" pitchFamily="18" charset="0"/>
                              </a:rPr>
                              <m:t>+</m:t>
                            </m:r>
                            <m:sSup>
                              <m:sSupPr>
                                <m:ctrlPr>
                                  <a:rPr lang="en-IN" i="1" dirty="0">
                                    <a:solidFill>
                                      <a:schemeClr val="tx1"/>
                                    </a:solidFill>
                                    <a:latin typeface="Cambria Math" panose="02040503050406030204" pitchFamily="18" charset="0"/>
                                    <a:ea typeface="Cambria Math" panose="02040503050406030204" pitchFamily="18" charset="0"/>
                                  </a:rPr>
                                </m:ctrlPr>
                              </m:sSupPr>
                              <m:e>
                                <m:d>
                                  <m:dPr>
                                    <m:ctrlPr>
                                      <a:rPr lang="en-IN" i="1" dirty="0">
                                        <a:solidFill>
                                          <a:schemeClr val="tx1"/>
                                        </a:solidFill>
                                        <a:latin typeface="Cambria Math" panose="02040503050406030204" pitchFamily="18" charset="0"/>
                                        <a:ea typeface="Cambria Math" panose="02040503050406030204" pitchFamily="18" charset="0"/>
                                      </a:rPr>
                                    </m:ctrlPr>
                                  </m:dPr>
                                  <m:e>
                                    <m:f>
                                      <m:fPr>
                                        <m:ctrlPr>
                                          <a:rPr lang="en-IN" i="1" dirty="0">
                                            <a:solidFill>
                                              <a:schemeClr val="tx1"/>
                                            </a:solidFill>
                                            <a:latin typeface="Cambria Math" panose="02040503050406030204" pitchFamily="18" charset="0"/>
                                            <a:ea typeface="Cambria Math" panose="02040503050406030204" pitchFamily="18" charset="0"/>
                                          </a:rPr>
                                        </m:ctrlPr>
                                      </m:fPr>
                                      <m:num>
                                        <m:sSub>
                                          <m:sSubPr>
                                            <m:ctrlPr>
                                              <a:rPr lang="en-IN" i="1" dirty="0">
                                                <a:solidFill>
                                                  <a:schemeClr val="tx1"/>
                                                </a:solidFill>
                                                <a:latin typeface="Cambria Math" panose="02040503050406030204" pitchFamily="18" charset="0"/>
                                                <a:ea typeface="Cambria Math" panose="02040503050406030204" pitchFamily="18" charset="0"/>
                                              </a:rPr>
                                            </m:ctrlPr>
                                          </m:sSubPr>
                                          <m:e>
                                            <m:r>
                                              <a:rPr lang="en-IN" i="1" dirty="0">
                                                <a:solidFill>
                                                  <a:schemeClr val="tx1"/>
                                                </a:solidFill>
                                                <a:latin typeface="Cambria Math" panose="02040503050406030204" pitchFamily="18" charset="0"/>
                                                <a:ea typeface="Cambria Math" panose="02040503050406030204" pitchFamily="18" charset="0"/>
                                              </a:rPr>
                                              <m:t>𝜎</m:t>
                                            </m:r>
                                          </m:e>
                                          <m:sub>
                                            <m:r>
                                              <a:rPr lang="en-IN" i="1" dirty="0">
                                                <a:solidFill>
                                                  <a:schemeClr val="tx1"/>
                                                </a:solidFill>
                                                <a:latin typeface="Cambria Math" panose="02040503050406030204" pitchFamily="18" charset="0"/>
                                                <a:ea typeface="Cambria Math" panose="02040503050406030204" pitchFamily="18" charset="0"/>
                                              </a:rPr>
                                              <m:t>𝑙</m:t>
                                            </m:r>
                                          </m:sub>
                                        </m:sSub>
                                      </m:num>
                                      <m:den>
                                        <m:sSub>
                                          <m:sSubPr>
                                            <m:ctrlPr>
                                              <a:rPr lang="en-IN" i="1" dirty="0">
                                                <a:solidFill>
                                                  <a:schemeClr val="tx1"/>
                                                </a:solidFill>
                                                <a:latin typeface="Cambria Math" panose="02040503050406030204" pitchFamily="18" charset="0"/>
                                                <a:ea typeface="Cambria Math" panose="02040503050406030204" pitchFamily="18" charset="0"/>
                                              </a:rPr>
                                            </m:ctrlPr>
                                          </m:sSubPr>
                                          <m:e>
                                            <m:r>
                                              <a:rPr lang="en-IN" i="1" dirty="0">
                                                <a:solidFill>
                                                  <a:schemeClr val="tx1"/>
                                                </a:solidFill>
                                                <a:latin typeface="Cambria Math" panose="02040503050406030204" pitchFamily="18" charset="0"/>
                                                <a:ea typeface="Cambria Math" panose="02040503050406030204" pitchFamily="18" charset="0"/>
                                              </a:rPr>
                                              <m:t>𝜎</m:t>
                                            </m:r>
                                          </m:e>
                                          <m:sub>
                                            <m:r>
                                              <a:rPr lang="en-IN" i="1" dirty="0">
                                                <a:solidFill>
                                                  <a:schemeClr val="tx1"/>
                                                </a:solidFill>
                                                <a:latin typeface="Cambria Math" panose="02040503050406030204" pitchFamily="18" charset="0"/>
                                                <a:ea typeface="Cambria Math" panose="02040503050406030204" pitchFamily="18" charset="0"/>
                                              </a:rPr>
                                              <m:t>𝑝</m:t>
                                            </m:r>
                                          </m:sub>
                                        </m:sSub>
                                      </m:den>
                                    </m:f>
                                  </m:e>
                                </m:d>
                              </m:e>
                              <m:sup>
                                <m:r>
                                  <a:rPr lang="en-IN" i="1" dirty="0">
                                    <a:solidFill>
                                      <a:schemeClr val="tx1"/>
                                    </a:solidFill>
                                    <a:latin typeface="Cambria Math" panose="02040503050406030204" pitchFamily="18" charset="0"/>
                                    <a:ea typeface="Cambria Math" panose="02040503050406030204" pitchFamily="18" charset="0"/>
                                  </a:rPr>
                                  <m:t>2</m:t>
                                </m:r>
                              </m:sup>
                            </m:sSup>
                            <m:r>
                              <a:rPr lang="en-IN" i="1">
                                <a:solidFill>
                                  <a:schemeClr val="tx1"/>
                                </a:solidFill>
                                <a:latin typeface="Cambria Math" panose="02040503050406030204" pitchFamily="18" charset="0"/>
                              </a:rPr>
                              <m:t>⋅</m:t>
                            </m:r>
                            <m:sSub>
                              <m:sSubPr>
                                <m:ctrlPr>
                                  <a:rPr lang="en-IN" i="1">
                                    <a:solidFill>
                                      <a:schemeClr val="tx1"/>
                                    </a:solidFill>
                                    <a:latin typeface="Cambria Math" panose="02040503050406030204" pitchFamily="18" charset="0"/>
                                  </a:rPr>
                                </m:ctrlPr>
                              </m:sSubPr>
                              <m:e>
                                <m:r>
                                  <a:rPr lang="en-IN" i="1">
                                    <a:solidFill>
                                      <a:schemeClr val="tx1"/>
                                    </a:solidFill>
                                    <a:latin typeface="Cambria Math" panose="02040503050406030204" pitchFamily="18" charset="0"/>
                                  </a:rPr>
                                  <m:t>𝐼</m:t>
                                </m:r>
                              </m:e>
                              <m:sub>
                                <m:r>
                                  <a:rPr lang="en-IN" i="1">
                                    <a:solidFill>
                                      <a:schemeClr val="tx1"/>
                                    </a:solidFill>
                                    <a:latin typeface="Cambria Math" panose="02040503050406030204" pitchFamily="18" charset="0"/>
                                  </a:rPr>
                                  <m:t>𝑑</m:t>
                                </m:r>
                              </m:sub>
                            </m:sSub>
                          </m:e>
                        </m:d>
                      </m:e>
                      <m:sup>
                        <m:r>
                          <a:rPr lang="en-IN" b="0" i="1" dirty="0" smtClean="0">
                            <a:latin typeface="Cambria Math" panose="02040503050406030204" pitchFamily="18" charset="0"/>
                          </a:rPr>
                          <m:t>−1</m:t>
                        </m:r>
                      </m:sup>
                    </m:sSup>
                  </m:oMath>
                </a14:m>
                <a:endParaRPr lang="en-IN" dirty="0" smtClean="0"/>
              </a:p>
              <a:p>
                <a:r>
                  <a:rPr lang="en-IN" dirty="0" smtClean="0"/>
                  <a:t>Note that the </a:t>
                </a:r>
                <a14:m>
                  <m:oMath xmlns:m="http://schemas.openxmlformats.org/officeDocument/2006/math">
                    <m:acc>
                      <m:accPr>
                        <m:chr m:val="̂"/>
                        <m:ctrlPr>
                          <a:rPr lang="en-IN" i="1">
                            <a:latin typeface="Cambria Math" panose="02040503050406030204" pitchFamily="18" charset="0"/>
                            <a:ea typeface="Cambria Math" panose="02040503050406030204" pitchFamily="18" charset="0"/>
                          </a:rPr>
                        </m:ctrlPr>
                      </m:accPr>
                      <m:e>
                        <m:r>
                          <a:rPr lang="en-IN" b="1" i="1">
                            <a:latin typeface="Cambria Math" panose="02040503050406030204" pitchFamily="18" charset="0"/>
                            <a:ea typeface="Cambria Math" panose="02040503050406030204" pitchFamily="18" charset="0"/>
                          </a:rPr>
                          <m:t>𝛍</m:t>
                        </m:r>
                      </m:e>
                    </m:acc>
                  </m:oMath>
                </a14:m>
                <a:r>
                  <a:rPr lang="en-IN" dirty="0" smtClean="0"/>
                  <a:t> is simply the MAP solution – makes sense since MAP is the mode of the posterior and for Gaussian, mean is mode</a:t>
                </a:r>
              </a:p>
              <a:p>
                <a:r>
                  <a:rPr lang="en-IN" b="1" dirty="0" smtClean="0"/>
                  <a:t>Predictive Posterior</a:t>
                </a:r>
                <a:r>
                  <a:rPr lang="en-IN" dirty="0" smtClean="0"/>
                  <a:t>: </a:t>
                </a:r>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 | </m:t>
                        </m:r>
                        <m:r>
                          <a:rPr lang="en-IN" b="1" i="0" smtClean="0">
                            <a:latin typeface="Cambria Math" panose="02040503050406030204" pitchFamily="18" charset="0"/>
                            <a:ea typeface="Cambria Math" panose="02040503050406030204" pitchFamily="18" charset="0"/>
                          </a:rPr>
                          <m:t>𝐱</m:t>
                        </m:r>
                        <m:r>
                          <a:rPr lang="en-IN" b="1" i="0" smtClean="0">
                            <a:latin typeface="Cambria Math" panose="02040503050406030204" pitchFamily="18" charset="0"/>
                            <a:ea typeface="Cambria Math" panose="02040503050406030204" pitchFamily="18" charset="0"/>
                          </a:rPr>
                          <m:t>,</m:t>
                        </m:r>
                        <m:d>
                          <m:dPr>
                            <m:begChr m:val="{"/>
                            <m:endChr m:val="}"/>
                            <m:ctrlPr>
                              <a:rPr lang="en-IN" b="1" i="1" smtClean="0">
                                <a:latin typeface="Cambria Math" panose="02040503050406030204" pitchFamily="18" charset="0"/>
                                <a:ea typeface="Cambria Math" panose="02040503050406030204" pitchFamily="18" charset="0"/>
                              </a:rPr>
                            </m:ctrlPr>
                          </m:dPr>
                          <m:e>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a:latin typeface="Cambria Math" panose="02040503050406030204" pitchFamily="18" charset="0"/>
                                      </a:rPr>
                                      <m:t>𝑖</m:t>
                                    </m:r>
                                  </m:sup>
                                </m:sSup>
                                <m:r>
                                  <a:rPr lang="en-IN">
                                    <a:latin typeface="Cambria Math" panose="02040503050406030204" pitchFamily="18" charset="0"/>
                                  </a:rPr>
                                  <m:t>,</m:t>
                                </m:r>
                                <m:sSup>
                                  <m:sSupPr>
                                    <m:ctrlPr>
                                      <a:rPr lang="en-IN" i="1">
                                        <a:latin typeface="Cambria Math" panose="02040503050406030204" pitchFamily="18" charset="0"/>
                                      </a:rPr>
                                    </m:ctrlPr>
                                  </m:sSupPr>
                                  <m:e>
                                    <m:r>
                                      <a:rPr lang="en-IN">
                                        <a:latin typeface="Cambria Math" panose="02040503050406030204" pitchFamily="18" charset="0"/>
                                      </a:rPr>
                                      <m:t>𝑦</m:t>
                                    </m:r>
                                  </m:e>
                                  <m:sup>
                                    <m:r>
                                      <a:rPr lang="en-IN">
                                        <a:latin typeface="Cambria Math" panose="02040503050406030204" pitchFamily="18" charset="0"/>
                                      </a:rPr>
                                      <m:t>𝑖</m:t>
                                    </m:r>
                                  </m:sup>
                                </m:sSup>
                              </m:e>
                            </m:d>
                          </m:e>
                        </m:d>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𝒩</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acc>
                              <m:accPr>
                                <m:chr m:val="̂"/>
                                <m:ctrlPr>
                                  <a:rPr lang="en-IN" b="0" i="1" smtClean="0">
                                    <a:latin typeface="Cambria Math" panose="02040503050406030204" pitchFamily="18" charset="0"/>
                                    <a:ea typeface="Cambria Math" panose="02040503050406030204" pitchFamily="18" charset="0"/>
                                  </a:rPr>
                                </m:ctrlPr>
                              </m:accPr>
                              <m:e>
                                <m:r>
                                  <a:rPr lang="en-IN" i="1">
                                    <a:latin typeface="Cambria Math" panose="02040503050406030204" pitchFamily="18" charset="0"/>
                                    <a:ea typeface="Cambria Math" panose="02040503050406030204" pitchFamily="18" charset="0"/>
                                  </a:rPr>
                                  <m:t>𝜇</m:t>
                                </m:r>
                              </m:e>
                            </m:acc>
                          </m:e>
                          <m:sub>
                            <m:r>
                              <a:rPr lang="en-IN" b="1" i="0" smtClean="0">
                                <a:latin typeface="Cambria Math" panose="02040503050406030204" pitchFamily="18" charset="0"/>
                                <a:ea typeface="Cambria Math" panose="02040503050406030204" pitchFamily="18" charset="0"/>
                              </a:rPr>
                              <m:t>𝐱</m:t>
                            </m:r>
                          </m:sub>
                        </m:sSub>
                        <m:r>
                          <a:rPr lang="en-IN" b="0" i="1" smtClean="0">
                            <a:latin typeface="Cambria Math" panose="02040503050406030204" pitchFamily="18" charset="0"/>
                            <a:ea typeface="Cambria Math" panose="02040503050406030204" pitchFamily="18" charset="0"/>
                          </a:rPr>
                          <m:t>,</m:t>
                        </m:r>
                        <m:sSubSup>
                          <m:sSubSupPr>
                            <m:ctrlPr>
                              <a:rPr lang="en-IN" b="0" i="1" smtClean="0">
                                <a:latin typeface="Cambria Math" panose="02040503050406030204" pitchFamily="18" charset="0"/>
                                <a:ea typeface="Cambria Math" panose="02040503050406030204" pitchFamily="18" charset="0"/>
                              </a:rPr>
                            </m:ctrlPr>
                          </m:sSubSupPr>
                          <m:e>
                            <m:acc>
                              <m:accPr>
                                <m:chr m:val="̂"/>
                                <m:ctrlPr>
                                  <a:rPr lang="en-IN" b="0" i="1" smtClean="0">
                                    <a:latin typeface="Cambria Math" panose="02040503050406030204" pitchFamily="18" charset="0"/>
                                    <a:ea typeface="Cambria Math" panose="02040503050406030204" pitchFamily="18" charset="0"/>
                                  </a:rPr>
                                </m:ctrlPr>
                              </m:accPr>
                              <m:e>
                                <m:r>
                                  <a:rPr lang="en-IN" i="1">
                                    <a:latin typeface="Cambria Math" panose="02040503050406030204" pitchFamily="18" charset="0"/>
                                    <a:ea typeface="Cambria Math" panose="02040503050406030204" pitchFamily="18" charset="0"/>
                                  </a:rPr>
                                  <m:t>𝜎</m:t>
                                </m:r>
                              </m:e>
                            </m:acc>
                          </m:e>
                          <m:sub>
                            <m:r>
                              <a:rPr lang="en-IN" b="1" i="0" smtClean="0">
                                <a:latin typeface="Cambria Math" panose="02040503050406030204" pitchFamily="18" charset="0"/>
                                <a:ea typeface="Cambria Math" panose="02040503050406030204" pitchFamily="18" charset="0"/>
                              </a:rPr>
                              <m:t>𝐱</m:t>
                            </m:r>
                          </m:sub>
                          <m:sup>
                            <m:r>
                              <a:rPr lang="en-IN" b="0" i="1" smtClean="0">
                                <a:latin typeface="Cambria Math" panose="02040503050406030204" pitchFamily="18" charset="0"/>
                                <a:ea typeface="Cambria Math" panose="02040503050406030204" pitchFamily="18" charset="0"/>
                              </a:rPr>
                              <m:t>2</m:t>
                            </m:r>
                          </m:sup>
                        </m:sSubSup>
                      </m:e>
                    </m:d>
                  </m:oMath>
                </a14:m>
                <a:r>
                  <a:rPr lang="en-IN" dirty="0" smtClean="0"/>
                  <a:t> where</a:t>
                </a:r>
              </a:p>
              <a:p>
                <a14:m>
                  <m:oMath xmlns:m="http://schemas.openxmlformats.org/officeDocument/2006/math">
                    <m:sSub>
                      <m:sSubPr>
                        <m:ctrlPr>
                          <a:rPr lang="en-IN" i="1">
                            <a:latin typeface="Cambria Math" panose="02040503050406030204" pitchFamily="18" charset="0"/>
                            <a:ea typeface="Cambria Math" panose="02040503050406030204" pitchFamily="18" charset="0"/>
                          </a:rPr>
                        </m:ctrlPr>
                      </m:sSubPr>
                      <m:e>
                        <m:acc>
                          <m:accPr>
                            <m:chr m:val="̂"/>
                            <m:ctrlPr>
                              <a:rPr lang="en-IN" i="1">
                                <a:latin typeface="Cambria Math" panose="02040503050406030204" pitchFamily="18" charset="0"/>
                                <a:ea typeface="Cambria Math" panose="02040503050406030204" pitchFamily="18" charset="0"/>
                              </a:rPr>
                            </m:ctrlPr>
                          </m:accPr>
                          <m:e>
                            <m:r>
                              <a:rPr lang="en-IN" i="1">
                                <a:latin typeface="Cambria Math" panose="02040503050406030204" pitchFamily="18" charset="0"/>
                                <a:ea typeface="Cambria Math" panose="02040503050406030204" pitchFamily="18" charset="0"/>
                              </a:rPr>
                              <m:t>𝜇</m:t>
                            </m:r>
                          </m:e>
                        </m:acc>
                      </m:e>
                      <m:sub>
                        <m:r>
                          <a:rPr lang="en-IN" b="1">
                            <a:latin typeface="Cambria Math" panose="02040503050406030204" pitchFamily="18" charset="0"/>
                            <a:ea typeface="Cambria Math" panose="02040503050406030204" pitchFamily="18" charset="0"/>
                          </a:rPr>
                          <m:t>𝐱</m:t>
                        </m:r>
                      </m:sub>
                    </m:sSub>
                    <m:r>
                      <a:rPr lang="en-IN" b="0" i="1" smtClean="0">
                        <a:latin typeface="Cambria Math" panose="02040503050406030204" pitchFamily="18" charset="0"/>
                        <a:ea typeface="Cambria Math" panose="02040503050406030204" pitchFamily="18" charset="0"/>
                      </a:rPr>
                      <m:t>=</m:t>
                    </m:r>
                    <m:sSup>
                      <m:sSupPr>
                        <m:ctrlPr>
                          <a:rPr lang="en-IN" b="1" i="1" smtClean="0">
                            <a:latin typeface="Cambria Math" panose="02040503050406030204" pitchFamily="18" charset="0"/>
                            <a:ea typeface="Cambria Math" panose="02040503050406030204" pitchFamily="18" charset="0"/>
                          </a:rPr>
                        </m:ctrlPr>
                      </m:sSupPr>
                      <m:e>
                        <m:acc>
                          <m:accPr>
                            <m:chr m:val="̂"/>
                            <m:ctrlPr>
                              <a:rPr lang="en-IN" i="1">
                                <a:latin typeface="Cambria Math" panose="02040503050406030204" pitchFamily="18" charset="0"/>
                                <a:ea typeface="Cambria Math" panose="02040503050406030204" pitchFamily="18" charset="0"/>
                              </a:rPr>
                            </m:ctrlPr>
                          </m:accPr>
                          <m:e>
                            <m:r>
                              <a:rPr lang="en-IN" b="1" i="1">
                                <a:latin typeface="Cambria Math" panose="02040503050406030204" pitchFamily="18" charset="0"/>
                                <a:ea typeface="Cambria Math" panose="02040503050406030204" pitchFamily="18" charset="0"/>
                              </a:rPr>
                              <m:t>𝛍</m:t>
                            </m:r>
                          </m:e>
                        </m:acc>
                      </m:e>
                      <m:sup>
                        <m:r>
                          <a:rPr lang="en-IN" b="1" i="1" smtClean="0">
                            <a:latin typeface="Cambria Math" panose="02040503050406030204" pitchFamily="18" charset="0"/>
                            <a:ea typeface="Cambria Math" panose="02040503050406030204" pitchFamily="18" charset="0"/>
                          </a:rPr>
                          <m:t>⊤</m:t>
                        </m:r>
                      </m:sup>
                    </m:sSup>
                    <m:r>
                      <a:rPr lang="en-IN" b="1" i="0" smtClean="0">
                        <a:latin typeface="Cambria Math" panose="02040503050406030204" pitchFamily="18" charset="0"/>
                        <a:ea typeface="Cambria Math" panose="02040503050406030204" pitchFamily="18" charset="0"/>
                      </a:rPr>
                      <m:t>𝐱</m:t>
                    </m:r>
                  </m:oMath>
                </a14:m>
                <a:r>
                  <a:rPr lang="en-IN" dirty="0" smtClean="0"/>
                  <a:t> and </a:t>
                </a:r>
                <a14:m>
                  <m:oMath xmlns:m="http://schemas.openxmlformats.org/officeDocument/2006/math">
                    <m:sSubSup>
                      <m:sSubSupPr>
                        <m:ctrlPr>
                          <a:rPr lang="en-IN" i="1">
                            <a:latin typeface="Cambria Math" panose="02040503050406030204" pitchFamily="18" charset="0"/>
                            <a:ea typeface="Cambria Math" panose="02040503050406030204" pitchFamily="18" charset="0"/>
                          </a:rPr>
                        </m:ctrlPr>
                      </m:sSubSupPr>
                      <m:e>
                        <m:acc>
                          <m:accPr>
                            <m:chr m:val="̂"/>
                            <m:ctrlPr>
                              <a:rPr lang="en-IN" i="1">
                                <a:latin typeface="Cambria Math" panose="02040503050406030204" pitchFamily="18" charset="0"/>
                                <a:ea typeface="Cambria Math" panose="02040503050406030204" pitchFamily="18" charset="0"/>
                              </a:rPr>
                            </m:ctrlPr>
                          </m:accPr>
                          <m:e>
                            <m:r>
                              <a:rPr lang="en-IN" i="1">
                                <a:latin typeface="Cambria Math" panose="02040503050406030204" pitchFamily="18" charset="0"/>
                                <a:ea typeface="Cambria Math" panose="02040503050406030204" pitchFamily="18" charset="0"/>
                              </a:rPr>
                              <m:t>𝜎</m:t>
                            </m:r>
                          </m:e>
                        </m:acc>
                      </m:e>
                      <m:sub>
                        <m:r>
                          <a:rPr lang="en-IN" b="1">
                            <a:latin typeface="Cambria Math" panose="02040503050406030204" pitchFamily="18" charset="0"/>
                            <a:ea typeface="Cambria Math" panose="02040503050406030204" pitchFamily="18" charset="0"/>
                          </a:rPr>
                          <m:t>𝐱</m:t>
                        </m:r>
                      </m:sub>
                      <m:sup>
                        <m:r>
                          <a:rPr lang="en-IN" i="1">
                            <a:latin typeface="Cambria Math" panose="02040503050406030204" pitchFamily="18" charset="0"/>
                            <a:ea typeface="Cambria Math" panose="02040503050406030204" pitchFamily="18" charset="0"/>
                          </a:rPr>
                          <m:t>2</m:t>
                        </m:r>
                      </m:sup>
                    </m:sSubSup>
                    <m:r>
                      <a:rPr lang="en-IN" b="0" i="1" smtClean="0">
                        <a:latin typeface="Cambria Math" panose="02040503050406030204" pitchFamily="18" charset="0"/>
                        <a:ea typeface="Cambria Math" panose="02040503050406030204" pitchFamily="18" charset="0"/>
                      </a:rPr>
                      <m:t>=</m:t>
                    </m:r>
                    <m:sSubSup>
                      <m:sSubSupPr>
                        <m:ctrlPr>
                          <a:rPr lang="en-IN" b="0" i="1" smtClean="0">
                            <a:latin typeface="Cambria Math" panose="02040503050406030204" pitchFamily="18" charset="0"/>
                            <a:ea typeface="Cambria Math" panose="02040503050406030204" pitchFamily="18" charset="0"/>
                          </a:rPr>
                        </m:ctrlPr>
                      </m:sSubSupPr>
                      <m:e>
                        <m:r>
                          <a:rPr lang="en-IN" b="0" i="1" smtClean="0">
                            <a:latin typeface="Cambria Math" panose="02040503050406030204" pitchFamily="18" charset="0"/>
                            <a:ea typeface="Cambria Math" panose="02040503050406030204" pitchFamily="18" charset="0"/>
                          </a:rPr>
                          <m:t>𝜎</m:t>
                        </m:r>
                      </m:e>
                      <m:sub>
                        <m:r>
                          <a:rPr lang="en-IN" b="0" i="1" smtClean="0">
                            <a:latin typeface="Cambria Math" panose="02040503050406030204" pitchFamily="18" charset="0"/>
                            <a:ea typeface="Cambria Math" panose="02040503050406030204" pitchFamily="18" charset="0"/>
                          </a:rPr>
                          <m:t>𝑙</m:t>
                        </m:r>
                      </m:sub>
                      <m:sup>
                        <m:r>
                          <a:rPr lang="en-IN" b="0" i="1" smtClean="0">
                            <a:latin typeface="Cambria Math" panose="02040503050406030204" pitchFamily="18" charset="0"/>
                            <a:ea typeface="Cambria Math" panose="02040503050406030204" pitchFamily="18" charset="0"/>
                          </a:rPr>
                          <m:t>2</m:t>
                        </m:r>
                      </m:sup>
                    </m:sSubSup>
                    <m:r>
                      <a:rPr lang="en-IN" b="0" i="1" smtClean="0">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1" i="0" smtClean="0">
                            <a:latin typeface="Cambria Math" panose="02040503050406030204" pitchFamily="18" charset="0"/>
                            <a:ea typeface="Cambria Math" panose="02040503050406030204" pitchFamily="18" charset="0"/>
                          </a:rPr>
                          <m:t>𝐱</m:t>
                        </m:r>
                      </m:e>
                      <m:sup>
                        <m:r>
                          <a:rPr lang="en-IN" b="0" i="1" smtClean="0">
                            <a:latin typeface="Cambria Math" panose="02040503050406030204" pitchFamily="18" charset="0"/>
                            <a:ea typeface="Cambria Math" panose="02040503050406030204" pitchFamily="18" charset="0"/>
                          </a:rPr>
                          <m:t>⊤</m:t>
                        </m:r>
                      </m:sup>
                    </m:sSup>
                    <m:acc>
                      <m:accPr>
                        <m:chr m:val="̂"/>
                        <m:ctrlPr>
                          <a:rPr lang="en-IN" i="1">
                            <a:latin typeface="Cambria Math" panose="02040503050406030204" pitchFamily="18" charset="0"/>
                          </a:rPr>
                        </m:ctrlPr>
                      </m:accPr>
                      <m:e>
                        <m:r>
                          <m:rPr>
                            <m:sty m:val="p"/>
                          </m:rPr>
                          <a:rPr lang="en-IN">
                            <a:latin typeface="Cambria Math" panose="02040503050406030204" pitchFamily="18" charset="0"/>
                          </a:rPr>
                          <m:t>Σ</m:t>
                        </m:r>
                      </m:e>
                    </m:acc>
                    <m:r>
                      <a:rPr lang="en-IN" b="1" i="0" smtClean="0">
                        <a:latin typeface="Cambria Math" panose="02040503050406030204" pitchFamily="18" charset="0"/>
                      </a:rPr>
                      <m:t>𝐱</m:t>
                    </m:r>
                  </m:oMath>
                </a14:m>
                <a:endParaRPr lang="en-IN" b="1" dirty="0" smtClean="0"/>
              </a:p>
              <a:p>
                <a:r>
                  <a:rPr lang="en-IN" b="1" dirty="0" smtClean="0"/>
                  <a:t>Note:</a:t>
                </a:r>
                <a:r>
                  <a:rPr lang="en-IN" dirty="0" smtClean="0"/>
                  <a:t> in this case, variance of the predicted distribution </a:t>
                </a:r>
                <a14:m>
                  <m:oMath xmlns:m="http://schemas.openxmlformats.org/officeDocument/2006/math">
                    <m:sSubSup>
                      <m:sSubSupPr>
                        <m:ctrlPr>
                          <a:rPr lang="en-IN" i="1">
                            <a:latin typeface="Cambria Math" panose="02040503050406030204" pitchFamily="18" charset="0"/>
                            <a:ea typeface="Cambria Math" panose="02040503050406030204" pitchFamily="18" charset="0"/>
                          </a:rPr>
                        </m:ctrlPr>
                      </m:sSubSupPr>
                      <m:e>
                        <m:acc>
                          <m:accPr>
                            <m:chr m:val="̂"/>
                            <m:ctrlPr>
                              <a:rPr lang="en-IN" i="1">
                                <a:latin typeface="Cambria Math" panose="02040503050406030204" pitchFamily="18" charset="0"/>
                                <a:ea typeface="Cambria Math" panose="02040503050406030204" pitchFamily="18" charset="0"/>
                              </a:rPr>
                            </m:ctrlPr>
                          </m:accPr>
                          <m:e>
                            <m:r>
                              <a:rPr lang="en-IN" i="1">
                                <a:latin typeface="Cambria Math" panose="02040503050406030204" pitchFamily="18" charset="0"/>
                                <a:ea typeface="Cambria Math" panose="02040503050406030204" pitchFamily="18" charset="0"/>
                              </a:rPr>
                              <m:t>𝜎</m:t>
                            </m:r>
                          </m:e>
                        </m:acc>
                      </m:e>
                      <m:sub>
                        <m:r>
                          <a:rPr lang="en-IN" b="1">
                            <a:latin typeface="Cambria Math" panose="02040503050406030204" pitchFamily="18" charset="0"/>
                            <a:ea typeface="Cambria Math" panose="02040503050406030204" pitchFamily="18" charset="0"/>
                          </a:rPr>
                          <m:t>𝐱</m:t>
                        </m:r>
                      </m:sub>
                      <m:sup>
                        <m:r>
                          <a:rPr lang="en-IN" i="1">
                            <a:latin typeface="Cambria Math" panose="02040503050406030204" pitchFamily="18" charset="0"/>
                            <a:ea typeface="Cambria Math" panose="02040503050406030204" pitchFamily="18" charset="0"/>
                          </a:rPr>
                          <m:t>2</m:t>
                        </m:r>
                      </m:sup>
                    </m:sSubSup>
                  </m:oMath>
                </a14:m>
                <a:r>
                  <a:rPr lang="en-IN" dirty="0" smtClean="0"/>
                  <a:t> depends on the point itself – can deduce if the prediction is confident or not!</a:t>
                </a:r>
              </a:p>
              <a:p>
                <a:endParaRPr lang="en-IN" dirty="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746376"/>
              </a:xfrm>
              <a:blipFill>
                <a:blip r:embed="rId2"/>
                <a:stretch>
                  <a:fillRect l="-562" t="-1803" r="-1532" b="-742"/>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27</a:t>
            </a:fld>
            <a:endParaRPr lang="en-US"/>
          </a:p>
        </p:txBody>
      </p:sp>
    </p:spTree>
    <p:extLst>
      <p:ext uri="{BB962C8B-B14F-4D97-AF65-F5344CB8AC3E}">
        <p14:creationId xmlns:p14="http://schemas.microsoft.com/office/powerpoint/2010/main" val="306164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Conjugate Priors</a:t>
            </a:r>
            <a:endParaRPr lang="en-IN" dirty="0"/>
          </a:p>
        </p:txBody>
      </p:sp>
      <p:sp>
        <p:nvSpPr>
          <p:cNvPr id="3" name="Content Placeholder 2"/>
          <p:cNvSpPr>
            <a:spLocks noGrp="1"/>
          </p:cNvSpPr>
          <p:nvPr>
            <p:ph idx="1"/>
          </p:nvPr>
        </p:nvSpPr>
        <p:spPr>
          <a:xfrm>
            <a:off x="253353" y="1111624"/>
            <a:ext cx="11938645" cy="5300823"/>
          </a:xfrm>
        </p:spPr>
        <p:txBody>
          <a:bodyPr/>
          <a:lstStyle/>
          <a:p>
            <a:r>
              <a:rPr lang="en-IN" dirty="0" smtClean="0"/>
              <a:t>Bayesian Logistic Regression or </a:t>
            </a:r>
            <a:r>
              <a:rPr lang="en-IN" dirty="0" err="1" smtClean="0"/>
              <a:t>Softmax</a:t>
            </a:r>
            <a:r>
              <a:rPr lang="en-IN" dirty="0" smtClean="0"/>
              <a:t> Regression is not nearly as pretty – no closed form solutions for posterior or predictive posterior</a:t>
            </a:r>
          </a:p>
          <a:p>
            <a:r>
              <a:rPr lang="en-IN" dirty="0" smtClean="0"/>
              <a:t>However, some likelihood-prior pairs are special</a:t>
            </a:r>
          </a:p>
          <a:p>
            <a:pPr lvl="2"/>
            <a:r>
              <a:rPr lang="en-IN" dirty="0" smtClean="0"/>
              <a:t>Always yield a posterior that is of the same family as the prior</a:t>
            </a:r>
          </a:p>
          <a:p>
            <a:pPr lvl="2"/>
            <a:r>
              <a:rPr lang="en-IN" dirty="0" smtClean="0"/>
              <a:t>Such pairs of distributions are called </a:t>
            </a:r>
            <a:r>
              <a:rPr lang="en-IN" i="0" dirty="0" smtClean="0"/>
              <a:t>conjugate pairs</a:t>
            </a:r>
          </a:p>
          <a:p>
            <a:pPr lvl="2"/>
            <a:r>
              <a:rPr lang="en-IN" dirty="0" smtClean="0"/>
              <a:t>The prior in such cases is said to be </a:t>
            </a:r>
            <a:r>
              <a:rPr lang="en-IN" i="0" dirty="0" smtClean="0"/>
              <a:t>conjugate </a:t>
            </a:r>
            <a:r>
              <a:rPr lang="en-IN" dirty="0" smtClean="0"/>
              <a:t>to the likelihood</a:t>
            </a:r>
          </a:p>
          <a:p>
            <a:pPr lvl="2"/>
            <a:r>
              <a:rPr lang="en-IN" dirty="0" smtClean="0"/>
              <a:t>Gaussian-Gaussian is one example – warning: one Gaussian is a likelihood over reals, the other Gaussian is a prior over models (i.e. vectors)</a:t>
            </a:r>
          </a:p>
          <a:p>
            <a:pPr lvl="2"/>
            <a:r>
              <a:rPr lang="en-IN" dirty="0" smtClean="0"/>
              <a:t>Other conjugate pairs exist too</a:t>
            </a:r>
          </a:p>
          <a:p>
            <a:r>
              <a:rPr lang="en-IN" dirty="0" smtClean="0"/>
              <a:t>Discussion beyond the scope of CS771 – courses like CS772 discuss this</a:t>
            </a:r>
          </a:p>
        </p:txBody>
      </p:sp>
      <p:sp>
        <p:nvSpPr>
          <p:cNvPr id="4" name="Slide Number Placeholder 3"/>
          <p:cNvSpPr>
            <a:spLocks noGrp="1"/>
          </p:cNvSpPr>
          <p:nvPr>
            <p:ph type="sldNum" sz="quarter" idx="12"/>
          </p:nvPr>
        </p:nvSpPr>
        <p:spPr/>
        <p:txBody>
          <a:bodyPr/>
          <a:lstStyle/>
          <a:p>
            <a:fld id="{157B8E69-23A9-4619-9CFE-E27BFD8A78F9}" type="slidenum">
              <a:rPr lang="en-US" smtClean="0"/>
              <a:t>28</a:t>
            </a:fld>
            <a:endParaRPr lang="en-US"/>
          </a:p>
        </p:txBody>
      </p:sp>
    </p:spTree>
    <p:extLst>
      <p:ext uri="{BB962C8B-B14F-4D97-AF65-F5344CB8AC3E}">
        <p14:creationId xmlns:p14="http://schemas.microsoft.com/office/powerpoint/2010/main" val="2349155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Probabilistic Clustering??</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5281596" cy="5746376"/>
              </a:xfrm>
            </p:spPr>
            <p:txBody>
              <a:bodyPr>
                <a:normAutofit/>
              </a:bodyPr>
              <a:lstStyle/>
              <a:p>
                <a:r>
                  <a:rPr lang="en-IN" dirty="0" smtClean="0"/>
                  <a:t>Recall the k-means algorithm: we assign every data point to the closest cluster and update</a:t>
                </a:r>
              </a:p>
              <a:p>
                <a:pPr lvl="2"/>
                <a:r>
                  <a:rPr lang="en-IN" dirty="0" smtClean="0"/>
                  <a:t>Can we instead do a “soft” assignment by using a distribution over all </a:t>
                </a:r>
                <a:r>
                  <a:rPr lang="en-IN" dirty="0" err="1" smtClean="0"/>
                  <a:t>centers</a:t>
                </a:r>
                <a:r>
                  <a:rPr lang="en-IN" dirty="0" smtClean="0"/>
                  <a:t>?</a:t>
                </a:r>
              </a:p>
              <a:p>
                <a:pPr lvl="2"/>
                <a:r>
                  <a:rPr lang="en-IN" dirty="0" smtClean="0"/>
                  <a:t>To do this properly, again need some notion of likelihood!</a:t>
                </a:r>
              </a:p>
              <a:p>
                <a:r>
                  <a:rPr lang="en-IN" dirty="0" smtClean="0"/>
                  <a:t>What is probability that blah centroid </a:t>
                </a:r>
                <a14:m>
                  <m:oMath xmlns:m="http://schemas.openxmlformats.org/officeDocument/2006/math">
                    <m:r>
                      <a:rPr lang="en-IN" b="1" i="0" smtClean="0">
                        <a:latin typeface="Cambria Math" panose="02040503050406030204" pitchFamily="18" charset="0"/>
                      </a:rPr>
                      <m:t>𝛍</m:t>
                    </m:r>
                  </m:oMath>
                </a14:m>
                <a:r>
                  <a:rPr lang="en-IN" dirty="0" smtClean="0"/>
                  <a:t> thinks blah data point </a:t>
                </a:r>
                <a14:m>
                  <m:oMath xmlns:m="http://schemas.openxmlformats.org/officeDocument/2006/math">
                    <m:r>
                      <a:rPr lang="en-IN" b="1" i="0" smtClean="0">
                        <a:latin typeface="Cambria Math" panose="02040503050406030204" pitchFamily="18" charset="0"/>
                      </a:rPr>
                      <m:t>𝐱</m:t>
                    </m:r>
                  </m:oMath>
                </a14:m>
                <a:r>
                  <a:rPr lang="en-IN" dirty="0" smtClean="0"/>
                  <a:t> belongs to its cluster?</a:t>
                </a:r>
              </a:p>
              <a:p>
                <a:r>
                  <a:rPr lang="en-IN" b="1" dirty="0" smtClean="0"/>
                  <a:t>Popular choice</a:t>
                </a:r>
                <a:r>
                  <a:rPr lang="en-IN" dirty="0" smtClean="0"/>
                  <a:t>: Gaussian!!</a:t>
                </a: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5281596" cy="5746376"/>
              </a:xfrm>
              <a:blipFill>
                <a:blip r:embed="rId2"/>
                <a:stretch>
                  <a:fillRect l="-1270" t="-2545" r="-1617"/>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29</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5534950" y="1111624"/>
                <a:ext cx="6318732" cy="4207498"/>
              </a:xfrm>
              <a:prstGeom prst="rect">
                <a:avLst/>
              </a:prstGeom>
              <a:solidFill>
                <a:schemeClr val="bg1"/>
              </a:solidFill>
              <a:ln w="38100">
                <a:solidFill>
                  <a:srgbClr val="7030A0"/>
                </a:solidFill>
                <a:prstDash val="dash"/>
              </a:ln>
            </p:spPr>
            <p:txBody>
              <a:bodyPr wrap="square" rtlCol="0">
                <a:spAutoFit/>
              </a:bodyPr>
              <a:lstStyle/>
              <a:p>
                <a:pPr algn="ctr"/>
                <a:r>
                  <a:rPr lang="en-IN" sz="3600" dirty="0" smtClean="0">
                    <a:latin typeface="+mj-lt"/>
                  </a:rPr>
                  <a:t>K-MEANS/LLOYD’S ALGORITHM</a:t>
                </a:r>
              </a:p>
              <a:p>
                <a:pPr marL="514350" indent="-514350">
                  <a:buFont typeface="+mj-lt"/>
                  <a:buAutoNum type="arabicPeriod"/>
                </a:pPr>
                <a:r>
                  <a:rPr lang="en-IN" sz="3200" dirty="0" smtClean="0">
                    <a:latin typeface="+mj-lt"/>
                  </a:rPr>
                  <a:t>Initialize centroids </a:t>
                </a:r>
                <a14:m>
                  <m:oMath xmlns:m="http://schemas.openxmlformats.org/officeDocument/2006/math">
                    <m:sSub>
                      <m:sSubPr>
                        <m:ctrlPr>
                          <a:rPr lang="en-IN" sz="3200" b="0" i="1" smtClean="0">
                            <a:latin typeface="Cambria Math" panose="02040503050406030204" pitchFamily="18" charset="0"/>
                          </a:rPr>
                        </m:ctrlPr>
                      </m:sSubPr>
                      <m:e>
                        <m:d>
                          <m:dPr>
                            <m:begChr m:val="{"/>
                            <m:endChr m:val="}"/>
                            <m:ctrlPr>
                              <a:rPr lang="en-IN" sz="3200" i="1">
                                <a:latin typeface="Cambria Math" panose="02040503050406030204" pitchFamily="18" charset="0"/>
                              </a:rPr>
                            </m:ctrlPr>
                          </m:dPr>
                          <m:e>
                            <m:sSup>
                              <m:sSupPr>
                                <m:ctrlPr>
                                  <a:rPr lang="en-IN" sz="3200" i="1">
                                    <a:latin typeface="Cambria Math" panose="02040503050406030204" pitchFamily="18" charset="0"/>
                                  </a:rPr>
                                </m:ctrlPr>
                              </m:sSupPr>
                              <m:e>
                                <m:r>
                                  <a:rPr lang="en-IN" sz="3200" b="1" i="1">
                                    <a:latin typeface="Cambria Math" panose="02040503050406030204" pitchFamily="18" charset="0"/>
                                  </a:rPr>
                                  <m:t>𝝁</m:t>
                                </m:r>
                              </m:e>
                              <m:sup>
                                <m:r>
                                  <a:rPr lang="en-IN" sz="3200" b="0" i="1" smtClean="0">
                                    <a:latin typeface="Cambria Math" panose="02040503050406030204" pitchFamily="18" charset="0"/>
                                  </a:rPr>
                                  <m:t>𝑐</m:t>
                                </m:r>
                              </m:sup>
                            </m:sSup>
                          </m:e>
                        </m:d>
                      </m:e>
                      <m:sub>
                        <m:r>
                          <a:rPr lang="en-IN" sz="3200" b="0" i="1" smtClean="0">
                            <a:latin typeface="Cambria Math" panose="02040503050406030204" pitchFamily="18" charset="0"/>
                          </a:rPr>
                          <m:t>𝑐</m:t>
                        </m:r>
                        <m:r>
                          <a:rPr lang="en-IN" sz="3200" b="0" i="1" smtClean="0">
                            <a:latin typeface="Cambria Math" panose="02040503050406030204" pitchFamily="18" charset="0"/>
                          </a:rPr>
                          <m:t>=1…</m:t>
                        </m:r>
                        <m:r>
                          <a:rPr lang="en-IN" sz="3200" b="0" i="1" smtClean="0">
                            <a:latin typeface="Cambria Math" panose="02040503050406030204" pitchFamily="18" charset="0"/>
                          </a:rPr>
                          <m:t>𝐶</m:t>
                        </m:r>
                      </m:sub>
                    </m:sSub>
                  </m:oMath>
                </a14:m>
                <a:endParaRPr lang="en-US" sz="3200" b="1" dirty="0" smtClean="0">
                  <a:latin typeface="+mj-lt"/>
                </a:endParaRPr>
              </a:p>
              <a:p>
                <a:pPr marL="514350" indent="-514350">
                  <a:buFont typeface="+mj-lt"/>
                  <a:buAutoNum type="arabicPeriod"/>
                </a:pPr>
                <a:r>
                  <a:rPr lang="en-IN" sz="3200" dirty="0" smtClean="0">
                    <a:latin typeface="+mj-lt"/>
                  </a:rPr>
                  <a:t>For </a:t>
                </a:r>
                <a14:m>
                  <m:oMath xmlns:m="http://schemas.openxmlformats.org/officeDocument/2006/math">
                    <m:r>
                      <a:rPr lang="en-IN" sz="3200" b="0" i="1" smtClean="0">
                        <a:latin typeface="Cambria Math" panose="02040503050406030204" pitchFamily="18" charset="0"/>
                      </a:rPr>
                      <m:t>𝑖</m:t>
                    </m:r>
                    <m:r>
                      <a:rPr lang="en-IN" sz="3200" b="0" i="1" smtClean="0">
                        <a:latin typeface="Cambria Math" panose="02040503050406030204" pitchFamily="18" charset="0"/>
                      </a:rPr>
                      <m:t>∈</m:t>
                    </m:r>
                    <m:d>
                      <m:dPr>
                        <m:begChr m:val="["/>
                        <m:endChr m:val="]"/>
                        <m:ctrlPr>
                          <a:rPr lang="en-IN" sz="3200" b="0" i="1" smtClean="0">
                            <a:latin typeface="Cambria Math" panose="02040503050406030204" pitchFamily="18" charset="0"/>
                          </a:rPr>
                        </m:ctrlPr>
                      </m:dPr>
                      <m:e>
                        <m:r>
                          <a:rPr lang="en-IN" sz="3200" b="0" i="1" smtClean="0">
                            <a:latin typeface="Cambria Math" panose="02040503050406030204" pitchFamily="18" charset="0"/>
                          </a:rPr>
                          <m:t>𝑛</m:t>
                        </m:r>
                      </m:e>
                    </m:d>
                  </m:oMath>
                </a14:m>
                <a:r>
                  <a:rPr lang="en-IN" sz="3200" b="0" dirty="0" smtClean="0">
                    <a:latin typeface="+mj-lt"/>
                  </a:rPr>
                  <a:t>, u</a:t>
                </a:r>
                <a:r>
                  <a:rPr lang="en-IN" sz="3200" dirty="0" smtClean="0">
                    <a:latin typeface="+mj-lt"/>
                  </a:rPr>
                  <a:t>pdate </a:t>
                </a:r>
                <a14:m>
                  <m:oMath xmlns:m="http://schemas.openxmlformats.org/officeDocument/2006/math">
                    <m:sSub>
                      <m:sSubPr>
                        <m:ctrlPr>
                          <a:rPr lang="en-IN" sz="3200" b="0" i="1" smtClean="0">
                            <a:latin typeface="Cambria Math" panose="02040503050406030204" pitchFamily="18" charset="0"/>
                          </a:rPr>
                        </m:ctrlPr>
                      </m:sSubPr>
                      <m:e>
                        <m:r>
                          <a:rPr lang="en-IN" sz="3200" b="0" i="1" smtClean="0">
                            <a:latin typeface="Cambria Math" panose="02040503050406030204" pitchFamily="18" charset="0"/>
                          </a:rPr>
                          <m:t>𝑧</m:t>
                        </m:r>
                      </m:e>
                      <m:sub>
                        <m:r>
                          <a:rPr lang="en-IN" sz="3200" b="0" i="1" smtClean="0">
                            <a:latin typeface="Cambria Math" panose="02040503050406030204" pitchFamily="18" charset="0"/>
                          </a:rPr>
                          <m:t>𝑖</m:t>
                        </m:r>
                      </m:sub>
                    </m:sSub>
                  </m:oMath>
                </a14:m>
                <a:r>
                  <a:rPr lang="en-US" sz="3200" dirty="0" smtClean="0">
                    <a:latin typeface="+mj-lt"/>
                  </a:rPr>
                  <a:t> using </a:t>
                </a:r>
                <a14:m>
                  <m:oMath xmlns:m="http://schemas.openxmlformats.org/officeDocument/2006/math">
                    <m:d>
                      <m:dPr>
                        <m:begChr m:val="{"/>
                        <m:endChr m:val="}"/>
                        <m:ctrlPr>
                          <a:rPr lang="en-IN" sz="3200" b="0" i="1" smtClean="0">
                            <a:latin typeface="Cambria Math" panose="02040503050406030204" pitchFamily="18" charset="0"/>
                          </a:rPr>
                        </m:ctrlPr>
                      </m:dPr>
                      <m:e>
                        <m:sSup>
                          <m:sSupPr>
                            <m:ctrlPr>
                              <a:rPr lang="en-IN" sz="3200" b="0" i="1" smtClean="0">
                                <a:latin typeface="Cambria Math" panose="02040503050406030204" pitchFamily="18" charset="0"/>
                              </a:rPr>
                            </m:ctrlPr>
                          </m:sSupPr>
                          <m:e>
                            <m:r>
                              <a:rPr lang="en-IN" sz="3200" b="1" i="1" smtClean="0">
                                <a:latin typeface="Cambria Math" panose="02040503050406030204" pitchFamily="18" charset="0"/>
                              </a:rPr>
                              <m:t>𝝁</m:t>
                            </m:r>
                          </m:e>
                          <m:sup>
                            <m:r>
                              <a:rPr lang="en-IN" sz="3200" b="0" i="1" smtClean="0">
                                <a:latin typeface="Cambria Math" panose="02040503050406030204" pitchFamily="18" charset="0"/>
                              </a:rPr>
                              <m:t>𝑐</m:t>
                            </m:r>
                          </m:sup>
                        </m:sSup>
                      </m:e>
                    </m:d>
                  </m:oMath>
                </a14:m>
                <a:endParaRPr lang="en-IN" sz="3200" b="0" dirty="0" smtClean="0">
                  <a:latin typeface="+mj-lt"/>
                </a:endParaRPr>
              </a:p>
              <a:p>
                <a:pPr marL="971550" lvl="1" indent="-514350">
                  <a:buFont typeface="+mj-lt"/>
                  <a:buAutoNum type="arabicPeriod"/>
                </a:pPr>
                <a:r>
                  <a:rPr lang="en-IN" sz="3200" dirty="0" smtClean="0">
                    <a:latin typeface="+mj-lt"/>
                  </a:rPr>
                  <a:t>Let </a:t>
                </a:r>
                <a14:m>
                  <m:oMath xmlns:m="http://schemas.openxmlformats.org/officeDocument/2006/math">
                    <m:sSub>
                      <m:sSubPr>
                        <m:ctrlPr>
                          <a:rPr lang="en-IN" sz="3200" b="0" i="1" smtClean="0">
                            <a:latin typeface="Cambria Math" panose="02040503050406030204" pitchFamily="18" charset="0"/>
                          </a:rPr>
                        </m:ctrlPr>
                      </m:sSubPr>
                      <m:e>
                        <m:r>
                          <a:rPr lang="en-IN" sz="3200" b="0" i="1" smtClean="0">
                            <a:latin typeface="Cambria Math" panose="02040503050406030204" pitchFamily="18" charset="0"/>
                          </a:rPr>
                          <m:t>𝑧</m:t>
                        </m:r>
                      </m:e>
                      <m:sub>
                        <m:r>
                          <a:rPr lang="en-IN" sz="3200" b="0" i="1" smtClean="0">
                            <a:latin typeface="Cambria Math" panose="02040503050406030204" pitchFamily="18" charset="0"/>
                          </a:rPr>
                          <m:t>𝑖</m:t>
                        </m:r>
                      </m:sub>
                    </m:sSub>
                    <m:r>
                      <a:rPr lang="en-IN" sz="3200" i="1">
                        <a:latin typeface="Cambria Math" panose="02040503050406030204" pitchFamily="18" charset="0"/>
                      </a:rPr>
                      <m:t>=</m:t>
                    </m:r>
                    <m:func>
                      <m:funcPr>
                        <m:ctrlPr>
                          <a:rPr lang="en-IN" sz="3200" i="1">
                            <a:latin typeface="Cambria Math" panose="02040503050406030204" pitchFamily="18" charset="0"/>
                          </a:rPr>
                        </m:ctrlPr>
                      </m:funcPr>
                      <m:fName>
                        <m:r>
                          <m:rPr>
                            <m:sty m:val="p"/>
                          </m:rPr>
                          <a:rPr lang="en-IN" sz="3200">
                            <a:latin typeface="Cambria Math" panose="02040503050406030204" pitchFamily="18" charset="0"/>
                          </a:rPr>
                          <m:t>arg</m:t>
                        </m:r>
                      </m:fName>
                      <m:e>
                        <m:func>
                          <m:funcPr>
                            <m:ctrlPr>
                              <a:rPr lang="en-IN" sz="3200" i="1">
                                <a:latin typeface="Cambria Math" panose="02040503050406030204" pitchFamily="18" charset="0"/>
                              </a:rPr>
                            </m:ctrlPr>
                          </m:funcPr>
                          <m:fName>
                            <m:limLow>
                              <m:limLowPr>
                                <m:ctrlPr>
                                  <a:rPr lang="en-IN" sz="3200" i="1">
                                    <a:latin typeface="Cambria Math" panose="02040503050406030204" pitchFamily="18" charset="0"/>
                                  </a:rPr>
                                </m:ctrlPr>
                              </m:limLowPr>
                              <m:e>
                                <m:r>
                                  <m:rPr>
                                    <m:sty m:val="p"/>
                                  </m:rPr>
                                  <a:rPr lang="en-IN" sz="3200">
                                    <a:latin typeface="Cambria Math" panose="02040503050406030204" pitchFamily="18" charset="0"/>
                                  </a:rPr>
                                  <m:t>min</m:t>
                                </m:r>
                              </m:e>
                              <m:lim>
                                <m:r>
                                  <a:rPr lang="en-IN" sz="3200" b="0" i="1" smtClean="0">
                                    <a:latin typeface="Cambria Math" panose="02040503050406030204" pitchFamily="18" charset="0"/>
                                  </a:rPr>
                                  <m:t>𝑐</m:t>
                                </m:r>
                              </m:lim>
                            </m:limLow>
                          </m:fName>
                          <m:e>
                            <m:r>
                              <a:rPr lang="en-IN" sz="3200" b="0" i="1" smtClean="0">
                                <a:latin typeface="Cambria Math" panose="02040503050406030204" pitchFamily="18" charset="0"/>
                              </a:rPr>
                              <m:t> </m:t>
                            </m:r>
                            <m:sSubSup>
                              <m:sSubSupPr>
                                <m:ctrlPr>
                                  <a:rPr lang="en-IN" sz="3200" i="1">
                                    <a:latin typeface="Cambria Math" panose="02040503050406030204" pitchFamily="18" charset="0"/>
                                  </a:rPr>
                                </m:ctrlPr>
                              </m:sSubSupPr>
                              <m:e>
                                <m:d>
                                  <m:dPr>
                                    <m:begChr m:val="‖"/>
                                    <m:endChr m:val="‖"/>
                                    <m:ctrlPr>
                                      <a:rPr lang="en-IN" sz="3200" i="1">
                                        <a:latin typeface="Cambria Math" panose="02040503050406030204" pitchFamily="18" charset="0"/>
                                      </a:rPr>
                                    </m:ctrlPr>
                                  </m:dPr>
                                  <m:e>
                                    <m:sSup>
                                      <m:sSupPr>
                                        <m:ctrlPr>
                                          <a:rPr lang="en-IN" sz="3200" b="0" i="1" smtClean="0">
                                            <a:latin typeface="Cambria Math" panose="02040503050406030204" pitchFamily="18" charset="0"/>
                                          </a:rPr>
                                        </m:ctrlPr>
                                      </m:sSupPr>
                                      <m:e>
                                        <m:r>
                                          <a:rPr lang="en-IN" sz="3200" b="1" i="0" smtClean="0">
                                            <a:latin typeface="Cambria Math" panose="02040503050406030204" pitchFamily="18" charset="0"/>
                                          </a:rPr>
                                          <m:t>𝐱</m:t>
                                        </m:r>
                                      </m:e>
                                      <m:sup>
                                        <m:r>
                                          <a:rPr lang="en-IN" sz="3200" b="0" i="1" smtClean="0">
                                            <a:latin typeface="Cambria Math" panose="02040503050406030204" pitchFamily="18" charset="0"/>
                                          </a:rPr>
                                          <m:t>𝑖</m:t>
                                        </m:r>
                                      </m:sup>
                                    </m:sSup>
                                    <m:r>
                                      <a:rPr lang="en-IN" sz="3200" i="1">
                                        <a:latin typeface="Cambria Math" panose="02040503050406030204" pitchFamily="18" charset="0"/>
                                      </a:rPr>
                                      <m:t>−</m:t>
                                    </m:r>
                                    <m:sSup>
                                      <m:sSupPr>
                                        <m:ctrlPr>
                                          <a:rPr lang="en-IN" sz="3200" i="1">
                                            <a:latin typeface="Cambria Math" panose="02040503050406030204" pitchFamily="18" charset="0"/>
                                          </a:rPr>
                                        </m:ctrlPr>
                                      </m:sSupPr>
                                      <m:e>
                                        <m:r>
                                          <a:rPr lang="en-IN" sz="3200" b="1" i="0">
                                            <a:latin typeface="Cambria Math" panose="02040503050406030204" pitchFamily="18" charset="0"/>
                                          </a:rPr>
                                          <m:t>𝛍</m:t>
                                        </m:r>
                                      </m:e>
                                      <m:sup>
                                        <m:r>
                                          <a:rPr lang="en-IN" sz="3200" b="0" i="1" smtClean="0">
                                            <a:latin typeface="Cambria Math" panose="02040503050406030204" pitchFamily="18" charset="0"/>
                                          </a:rPr>
                                          <m:t>𝑐</m:t>
                                        </m:r>
                                      </m:sup>
                                    </m:sSup>
                                  </m:e>
                                </m:d>
                              </m:e>
                              <m:sub>
                                <m:r>
                                  <a:rPr lang="en-IN" sz="3200" i="1">
                                    <a:latin typeface="Cambria Math" panose="02040503050406030204" pitchFamily="18" charset="0"/>
                                  </a:rPr>
                                  <m:t>2</m:t>
                                </m:r>
                              </m:sub>
                              <m:sup>
                                <m:r>
                                  <a:rPr lang="en-IN" sz="3200" i="1">
                                    <a:latin typeface="Cambria Math" panose="02040503050406030204" pitchFamily="18" charset="0"/>
                                  </a:rPr>
                                  <m:t>2</m:t>
                                </m:r>
                              </m:sup>
                            </m:sSubSup>
                          </m:e>
                        </m:func>
                      </m:e>
                    </m:func>
                  </m:oMath>
                </a14:m>
                <a:endParaRPr lang="en-US" sz="3200" dirty="0">
                  <a:latin typeface="+mj-lt"/>
                </a:endParaRPr>
              </a:p>
              <a:p>
                <a:pPr marL="514350" indent="-514350">
                  <a:buFont typeface="+mj-lt"/>
                  <a:buAutoNum type="arabicPeriod"/>
                </a:pPr>
                <a:r>
                  <a:rPr lang="en-IN" sz="3200" dirty="0" smtClean="0">
                    <a:latin typeface="+mj-lt"/>
                  </a:rPr>
                  <a:t>Let </a:t>
                </a:r>
                <a14:m>
                  <m:oMath xmlns:m="http://schemas.openxmlformats.org/officeDocument/2006/math">
                    <m:sSub>
                      <m:sSubPr>
                        <m:ctrlPr>
                          <a:rPr lang="en-IN" sz="3200" b="0" i="1" smtClean="0">
                            <a:latin typeface="Cambria Math" panose="02040503050406030204" pitchFamily="18" charset="0"/>
                          </a:rPr>
                        </m:ctrlPr>
                      </m:sSubPr>
                      <m:e>
                        <m:r>
                          <a:rPr lang="en-IN" sz="3200" b="0" i="1" smtClean="0">
                            <a:latin typeface="Cambria Math" panose="02040503050406030204" pitchFamily="18" charset="0"/>
                          </a:rPr>
                          <m:t>𝑛</m:t>
                        </m:r>
                      </m:e>
                      <m:sub>
                        <m:r>
                          <a:rPr lang="en-IN" sz="3200" b="0" i="1" smtClean="0">
                            <a:latin typeface="Cambria Math" panose="02040503050406030204" pitchFamily="18" charset="0"/>
                          </a:rPr>
                          <m:t>𝑐</m:t>
                        </m:r>
                      </m:sub>
                    </m:sSub>
                    <m:r>
                      <a:rPr lang="en-IN" sz="3200" b="0" i="1" smtClean="0">
                        <a:latin typeface="Cambria Math" panose="02040503050406030204" pitchFamily="18" charset="0"/>
                      </a:rPr>
                      <m:t>=</m:t>
                    </m:r>
                  </m:oMath>
                </a14:m>
                <a:r>
                  <a:rPr lang="en-IN" sz="3200" dirty="0" smtClean="0">
                    <a:latin typeface="+mj-lt"/>
                  </a:rPr>
                  <a:t> # points assigned to </a:t>
                </a:r>
                <a14:m>
                  <m:oMath xmlns:m="http://schemas.openxmlformats.org/officeDocument/2006/math">
                    <m:r>
                      <a:rPr lang="en-IN" sz="3200" b="0" i="1" smtClean="0">
                        <a:latin typeface="Cambria Math" panose="02040503050406030204" pitchFamily="18" charset="0"/>
                      </a:rPr>
                      <m:t>𝑐</m:t>
                    </m:r>
                  </m:oMath>
                </a14:m>
                <a:endParaRPr lang="en-IN" sz="3200" dirty="0" smtClean="0">
                  <a:latin typeface="+mj-lt"/>
                </a:endParaRPr>
              </a:p>
              <a:p>
                <a:pPr marL="514350" indent="-514350">
                  <a:buFont typeface="+mj-lt"/>
                  <a:buAutoNum type="arabicPeriod"/>
                </a:pPr>
                <a:r>
                  <a:rPr lang="en-IN" sz="3200" dirty="0" smtClean="0">
                    <a:latin typeface="+mj-lt"/>
                  </a:rPr>
                  <a:t>Update </a:t>
                </a:r>
                <a14:m>
                  <m:oMath xmlns:m="http://schemas.openxmlformats.org/officeDocument/2006/math">
                    <m:sSup>
                      <m:sSupPr>
                        <m:ctrlPr>
                          <a:rPr lang="en-IN" sz="3200" i="1" smtClean="0">
                            <a:latin typeface="Cambria Math" panose="02040503050406030204" pitchFamily="18" charset="0"/>
                          </a:rPr>
                        </m:ctrlPr>
                      </m:sSupPr>
                      <m:e>
                        <m:r>
                          <a:rPr lang="en-IN" sz="3200" b="1" i="0" smtClean="0">
                            <a:latin typeface="Cambria Math" panose="02040503050406030204" pitchFamily="18" charset="0"/>
                          </a:rPr>
                          <m:t>𝛍</m:t>
                        </m:r>
                      </m:e>
                      <m:sup>
                        <m:r>
                          <a:rPr lang="en-IN" sz="3200" b="0" i="1" smtClean="0">
                            <a:latin typeface="Cambria Math" panose="02040503050406030204" pitchFamily="18" charset="0"/>
                          </a:rPr>
                          <m:t>𝑐</m:t>
                        </m:r>
                      </m:sup>
                    </m:sSup>
                    <m:r>
                      <a:rPr lang="en-IN" sz="3200" i="1">
                        <a:latin typeface="Cambria Math" panose="02040503050406030204" pitchFamily="18" charset="0"/>
                      </a:rPr>
                      <m:t>=</m:t>
                    </m:r>
                    <m:f>
                      <m:fPr>
                        <m:ctrlPr>
                          <a:rPr lang="en-IN" sz="3200" b="0" i="1" smtClean="0">
                            <a:latin typeface="Cambria Math" panose="02040503050406030204" pitchFamily="18" charset="0"/>
                          </a:rPr>
                        </m:ctrlPr>
                      </m:fPr>
                      <m:num>
                        <m:r>
                          <a:rPr lang="en-IN" sz="3200" b="0" i="1" smtClean="0">
                            <a:latin typeface="Cambria Math" panose="02040503050406030204" pitchFamily="18" charset="0"/>
                          </a:rPr>
                          <m:t>1</m:t>
                        </m:r>
                      </m:num>
                      <m:den>
                        <m:sSub>
                          <m:sSubPr>
                            <m:ctrlPr>
                              <a:rPr lang="en-IN" sz="3200" b="0" i="1" smtClean="0">
                                <a:latin typeface="Cambria Math" panose="02040503050406030204" pitchFamily="18" charset="0"/>
                              </a:rPr>
                            </m:ctrlPr>
                          </m:sSubPr>
                          <m:e>
                            <m:r>
                              <a:rPr lang="en-IN" sz="3200" b="0" i="1" smtClean="0">
                                <a:latin typeface="Cambria Math" panose="02040503050406030204" pitchFamily="18" charset="0"/>
                              </a:rPr>
                              <m:t>𝑛</m:t>
                            </m:r>
                          </m:e>
                          <m:sub>
                            <m:r>
                              <a:rPr lang="en-IN" sz="3200" b="0" i="1" smtClean="0">
                                <a:latin typeface="Cambria Math" panose="02040503050406030204" pitchFamily="18" charset="0"/>
                              </a:rPr>
                              <m:t>𝑐</m:t>
                            </m:r>
                          </m:sub>
                        </m:sSub>
                      </m:den>
                    </m:f>
                    <m:nary>
                      <m:naryPr>
                        <m:chr m:val="∑"/>
                        <m:supHide m:val="on"/>
                        <m:ctrlPr>
                          <a:rPr lang="en-IN" sz="3200" i="1">
                            <a:latin typeface="Cambria Math" panose="02040503050406030204" pitchFamily="18" charset="0"/>
                          </a:rPr>
                        </m:ctrlPr>
                      </m:naryPr>
                      <m:sub>
                        <m:r>
                          <a:rPr lang="en-IN" sz="3200" i="1">
                            <a:latin typeface="Cambria Math" panose="02040503050406030204" pitchFamily="18" charset="0"/>
                          </a:rPr>
                          <m:t>𝑖</m:t>
                        </m:r>
                        <m:r>
                          <a:rPr lang="en-IN" sz="3200" b="0" i="1" smtClean="0">
                            <a:latin typeface="Cambria Math" panose="02040503050406030204" pitchFamily="18" charset="0"/>
                          </a:rPr>
                          <m:t>:</m:t>
                        </m:r>
                        <m:sSub>
                          <m:sSubPr>
                            <m:ctrlPr>
                              <a:rPr lang="en-IN" sz="3200" b="0" i="1" smtClean="0">
                                <a:latin typeface="Cambria Math" panose="02040503050406030204" pitchFamily="18" charset="0"/>
                              </a:rPr>
                            </m:ctrlPr>
                          </m:sSubPr>
                          <m:e>
                            <m:r>
                              <a:rPr lang="en-IN" sz="3200" b="0" i="1" smtClean="0">
                                <a:latin typeface="Cambria Math" panose="02040503050406030204" pitchFamily="18" charset="0"/>
                              </a:rPr>
                              <m:t>𝑧</m:t>
                            </m:r>
                          </m:e>
                          <m:sub>
                            <m:r>
                              <a:rPr lang="en-IN" sz="3200" b="0" i="1" smtClean="0">
                                <a:latin typeface="Cambria Math" panose="02040503050406030204" pitchFamily="18" charset="0"/>
                              </a:rPr>
                              <m:t>𝑖</m:t>
                            </m:r>
                          </m:sub>
                        </m:sSub>
                        <m:r>
                          <a:rPr lang="en-IN" sz="3200" b="0" i="1" smtClean="0">
                            <a:latin typeface="Cambria Math" panose="02040503050406030204" pitchFamily="18" charset="0"/>
                          </a:rPr>
                          <m:t>=</m:t>
                        </m:r>
                        <m:r>
                          <a:rPr lang="en-IN" sz="3200" b="0" i="1" smtClean="0">
                            <a:latin typeface="Cambria Math" panose="02040503050406030204" pitchFamily="18" charset="0"/>
                          </a:rPr>
                          <m:t>𝑐</m:t>
                        </m:r>
                      </m:sub>
                      <m:sup/>
                      <m:e>
                        <m:sSup>
                          <m:sSupPr>
                            <m:ctrlPr>
                              <a:rPr lang="en-IN" sz="3200" b="0" i="1" smtClean="0">
                                <a:latin typeface="Cambria Math" panose="02040503050406030204" pitchFamily="18" charset="0"/>
                              </a:rPr>
                            </m:ctrlPr>
                          </m:sSupPr>
                          <m:e>
                            <m:r>
                              <a:rPr lang="en-IN" sz="3200" b="1" i="0" smtClean="0">
                                <a:latin typeface="Cambria Math" panose="02040503050406030204" pitchFamily="18" charset="0"/>
                              </a:rPr>
                              <m:t>𝐱</m:t>
                            </m:r>
                          </m:e>
                          <m:sup>
                            <m:r>
                              <a:rPr lang="en-IN" sz="3200" b="0" i="1" smtClean="0">
                                <a:latin typeface="Cambria Math" panose="02040503050406030204" pitchFamily="18" charset="0"/>
                              </a:rPr>
                              <m:t>𝑖</m:t>
                            </m:r>
                          </m:sup>
                        </m:sSup>
                      </m:e>
                    </m:nary>
                  </m:oMath>
                </a14:m>
                <a:endParaRPr lang="en-US" sz="3200" dirty="0">
                  <a:latin typeface="+mj-lt"/>
                </a:endParaRPr>
              </a:p>
              <a:p>
                <a:pPr marL="514350" indent="-514350">
                  <a:buFont typeface="+mj-lt"/>
                  <a:buAutoNum type="arabicPeriod"/>
                </a:pPr>
                <a:r>
                  <a:rPr lang="en-IN" sz="3200" dirty="0" smtClean="0">
                    <a:latin typeface="+mj-lt"/>
                  </a:rPr>
                  <a:t>Repeat until convergence</a:t>
                </a:r>
                <a:endParaRPr lang="en-US" sz="3200" dirty="0">
                  <a:latin typeface="+mj-lt"/>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534950" y="1111624"/>
                <a:ext cx="6318732" cy="4207498"/>
              </a:xfrm>
              <a:prstGeom prst="rect">
                <a:avLst/>
              </a:prstGeom>
              <a:blipFill>
                <a:blip r:embed="rId3"/>
                <a:stretch>
                  <a:fillRect l="-2301" t="-1722" b="-2009"/>
                </a:stretch>
              </a:blipFill>
              <a:ln w="38100">
                <a:solidFill>
                  <a:srgbClr val="7030A0"/>
                </a:solidFill>
                <a:prstDash val="dash"/>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6419719" y="5748224"/>
                <a:ext cx="4549194"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IN" sz="3600" smtClean="0">
                          <a:latin typeface="Cambria Math" panose="02040503050406030204" pitchFamily="18" charset="0"/>
                          <a:ea typeface="Cambria Math" panose="02040503050406030204" pitchFamily="18" charset="0"/>
                        </a:rPr>
                        <m:t>ℙ</m:t>
                      </m:r>
                      <m:d>
                        <m:dPr>
                          <m:begChr m:val="["/>
                          <m:endChr m:val="]"/>
                          <m:ctrlPr>
                            <a:rPr lang="en-IN" sz="3600" i="1">
                              <a:latin typeface="Cambria Math" panose="02040503050406030204" pitchFamily="18" charset="0"/>
                              <a:ea typeface="Cambria Math" panose="02040503050406030204" pitchFamily="18" charset="0"/>
                            </a:rPr>
                          </m:ctrlPr>
                        </m:dPr>
                        <m:e>
                          <m:r>
                            <a:rPr lang="en-IN" sz="3600" b="1" i="0" smtClean="0">
                              <a:latin typeface="Cambria Math" panose="02040503050406030204" pitchFamily="18" charset="0"/>
                            </a:rPr>
                            <m:t>𝐱</m:t>
                          </m:r>
                          <m:r>
                            <a:rPr lang="en-IN" sz="3600" b="1">
                              <a:latin typeface="Cambria Math" panose="02040503050406030204" pitchFamily="18" charset="0"/>
                            </a:rPr>
                            <m:t> </m:t>
                          </m:r>
                          <m:r>
                            <a:rPr lang="en-IN" sz="3600">
                              <a:latin typeface="Cambria Math" panose="02040503050406030204" pitchFamily="18" charset="0"/>
                              <a:ea typeface="Cambria Math" panose="02040503050406030204" pitchFamily="18" charset="0"/>
                            </a:rPr>
                            <m:t>|</m:t>
                          </m:r>
                          <m:r>
                            <a:rPr lang="en-IN" sz="3600" b="0" i="0" smtClean="0">
                              <a:latin typeface="Cambria Math" panose="02040503050406030204" pitchFamily="18" charset="0"/>
                              <a:ea typeface="Cambria Math" panose="02040503050406030204" pitchFamily="18" charset="0"/>
                            </a:rPr>
                            <m:t> </m:t>
                          </m:r>
                          <m:r>
                            <a:rPr lang="en-IN" sz="3600" b="1">
                              <a:latin typeface="Cambria Math" panose="02040503050406030204" pitchFamily="18" charset="0"/>
                            </a:rPr>
                            <m:t>𝛍</m:t>
                          </m:r>
                        </m:e>
                      </m:d>
                      <m:r>
                        <a:rPr lang="en-IN" sz="3600">
                          <a:latin typeface="Cambria Math" panose="02040503050406030204" pitchFamily="18" charset="0"/>
                        </a:rPr>
                        <m:t>=</m:t>
                      </m:r>
                      <m:r>
                        <a:rPr lang="en-IN" sz="3600">
                          <a:latin typeface="Cambria Math" panose="02040503050406030204" pitchFamily="18" charset="0"/>
                          <a:ea typeface="Cambria Math" panose="02040503050406030204" pitchFamily="18" charset="0"/>
                        </a:rPr>
                        <m:t>𝒩</m:t>
                      </m:r>
                      <m:d>
                        <m:dPr>
                          <m:ctrlPr>
                            <a:rPr lang="en-IN" sz="3600" i="1">
                              <a:latin typeface="Cambria Math" panose="02040503050406030204" pitchFamily="18" charset="0"/>
                              <a:ea typeface="Cambria Math" panose="02040503050406030204" pitchFamily="18" charset="0"/>
                            </a:rPr>
                          </m:ctrlPr>
                        </m:dPr>
                        <m:e>
                          <m:r>
                            <a:rPr lang="en-IN" sz="3600" b="1" i="0" smtClean="0">
                              <a:latin typeface="Cambria Math" panose="02040503050406030204" pitchFamily="18" charset="0"/>
                              <a:ea typeface="Cambria Math" panose="02040503050406030204" pitchFamily="18" charset="0"/>
                            </a:rPr>
                            <m:t>𝐱</m:t>
                          </m:r>
                          <m:r>
                            <a:rPr lang="en-IN" sz="3600">
                              <a:latin typeface="Cambria Math" panose="02040503050406030204" pitchFamily="18" charset="0"/>
                              <a:ea typeface="Cambria Math" panose="02040503050406030204" pitchFamily="18" charset="0"/>
                            </a:rPr>
                            <m:t>;</m:t>
                          </m:r>
                          <m:r>
                            <a:rPr lang="en-IN" sz="3600" b="1">
                              <a:latin typeface="Cambria Math" panose="02040503050406030204" pitchFamily="18" charset="0"/>
                            </a:rPr>
                            <m:t>𝛍</m:t>
                          </m:r>
                          <m:r>
                            <a:rPr lang="en-IN" sz="3600">
                              <a:latin typeface="Cambria Math" panose="02040503050406030204" pitchFamily="18" charset="0"/>
                              <a:ea typeface="Cambria Math" panose="02040503050406030204" pitchFamily="18" charset="0"/>
                            </a:rPr>
                            <m:t>,</m:t>
                          </m:r>
                          <m:sSub>
                            <m:sSubPr>
                              <m:ctrlPr>
                                <a:rPr lang="en-IN" sz="3600" b="0" i="1" smtClean="0">
                                  <a:latin typeface="Cambria Math" panose="02040503050406030204" pitchFamily="18" charset="0"/>
                                  <a:ea typeface="Cambria Math" panose="02040503050406030204" pitchFamily="18" charset="0"/>
                                </a:rPr>
                              </m:ctrlPr>
                            </m:sSubPr>
                            <m:e>
                              <m:r>
                                <a:rPr lang="en-IN" sz="3600" b="0" i="1" smtClean="0">
                                  <a:latin typeface="Cambria Math" panose="02040503050406030204" pitchFamily="18" charset="0"/>
                                  <a:ea typeface="Cambria Math" panose="02040503050406030204" pitchFamily="18" charset="0"/>
                                </a:rPr>
                                <m:t>𝐼</m:t>
                              </m:r>
                            </m:e>
                            <m:sub>
                              <m:r>
                                <a:rPr lang="en-IN" sz="3600" b="0" i="1" smtClean="0">
                                  <a:latin typeface="Cambria Math" panose="02040503050406030204" pitchFamily="18" charset="0"/>
                                  <a:ea typeface="Cambria Math" panose="02040503050406030204" pitchFamily="18" charset="0"/>
                                </a:rPr>
                                <m:t>𝑑</m:t>
                              </m:r>
                            </m:sub>
                          </m:sSub>
                        </m:e>
                      </m:d>
                    </m:oMath>
                  </m:oMathPara>
                </a14:m>
                <a:endParaRPr lang="en-IN" sz="3600" dirty="0"/>
              </a:p>
            </p:txBody>
          </p:sp>
        </mc:Choice>
        <mc:Fallback xmlns="">
          <p:sp>
            <p:nvSpPr>
              <p:cNvPr id="6" name="Rectangle 5"/>
              <p:cNvSpPr>
                <a:spLocks noRot="1" noChangeAspect="1" noMove="1" noResize="1" noEditPoints="1" noAdjustHandles="1" noChangeArrowheads="1" noChangeShapeType="1" noTextEdit="1"/>
              </p:cNvSpPr>
              <p:nvPr/>
            </p:nvSpPr>
            <p:spPr>
              <a:xfrm>
                <a:off x="6419719" y="5748224"/>
                <a:ext cx="4549194" cy="646331"/>
              </a:xfrm>
              <a:prstGeom prst="rect">
                <a:avLst/>
              </a:prstGeom>
              <a:blipFill>
                <a:blip r:embed="rId4"/>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404781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Probabilistic ML for Classification</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73437" cy="5746376"/>
              </a:xfrm>
            </p:spPr>
            <p:txBody>
              <a:bodyPr/>
              <a:lstStyle/>
              <a:p>
                <a:r>
                  <a:rPr lang="en-IN" dirty="0" smtClean="0"/>
                  <a:t>Say we have somehow learnt a PML model </a:t>
                </a:r>
                <a14:m>
                  <m:oMath xmlns:m="http://schemas.openxmlformats.org/officeDocument/2006/math">
                    <m:r>
                      <a:rPr lang="en-IN" b="1" i="0" smtClean="0">
                        <a:latin typeface="Cambria Math" panose="02040503050406030204" pitchFamily="18" charset="0"/>
                      </a:rPr>
                      <m:t>𝐰</m:t>
                    </m:r>
                  </m:oMath>
                </a14:m>
                <a:r>
                  <a:rPr lang="en-IN" dirty="0" smtClean="0"/>
                  <a:t> which, for a data point </a:t>
                </a:r>
                <a14:m>
                  <m:oMath xmlns:m="http://schemas.openxmlformats.org/officeDocument/2006/math">
                    <m:r>
                      <a:rPr lang="en-IN" b="1" i="0" smtClean="0">
                        <a:latin typeface="Cambria Math" panose="02040503050406030204" pitchFamily="18" charset="0"/>
                      </a:rPr>
                      <m:t>𝐱</m:t>
                    </m:r>
                  </m:oMath>
                </a14:m>
                <a:r>
                  <a:rPr lang="en-IN" dirty="0" smtClean="0"/>
                  <a:t>, gives us a PMF </a:t>
                </a:r>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 | </m:t>
                        </m:r>
                        <m:r>
                          <a:rPr lang="en-IN" b="1" i="0" smtClean="0">
                            <a:latin typeface="Cambria Math" panose="02040503050406030204" pitchFamily="18" charset="0"/>
                            <a:ea typeface="Cambria Math" panose="02040503050406030204" pitchFamily="18" charset="0"/>
                          </a:rPr>
                          <m:t>𝐱</m:t>
                        </m:r>
                        <m:r>
                          <a:rPr lang="en-IN" b="0" i="1" smtClean="0">
                            <a:latin typeface="Cambria Math" panose="02040503050406030204" pitchFamily="18" charset="0"/>
                            <a:ea typeface="Cambria Math" panose="02040503050406030204" pitchFamily="18" charset="0"/>
                          </a:rPr>
                          <m:t>, </m:t>
                        </m:r>
                        <m:r>
                          <a:rPr lang="en-IN" b="1" i="0" smtClean="0">
                            <a:latin typeface="Cambria Math" panose="02040503050406030204" pitchFamily="18" charset="0"/>
                            <a:ea typeface="Cambria Math" panose="02040503050406030204" pitchFamily="18" charset="0"/>
                          </a:rPr>
                          <m:t>𝐰</m:t>
                        </m:r>
                      </m:e>
                    </m:d>
                  </m:oMath>
                </a14:m>
                <a:r>
                  <a:rPr lang="en-IN" dirty="0" smtClean="0"/>
                  <a:t> over the set of all possible labels, say </a:t>
                </a:r>
                <a14:m>
                  <m:oMath xmlns:m="http://schemas.openxmlformats.org/officeDocument/2006/math">
                    <m:r>
                      <a:rPr lang="en-IN" i="1" smtClean="0">
                        <a:latin typeface="Cambria Math" panose="02040503050406030204" pitchFamily="18" charset="0"/>
                        <a:ea typeface="Cambria Math" panose="02040503050406030204" pitchFamily="18" charset="0"/>
                      </a:rPr>
                      <m:t>𝒴</m:t>
                    </m:r>
                  </m:oMath>
                </a14:m>
                <a:endParaRPr lang="en-IN" dirty="0" smtClean="0"/>
              </a:p>
              <a:p>
                <a:pPr lvl="2"/>
                <a:r>
                  <a:rPr lang="en-IN" dirty="0" smtClean="0"/>
                  <a:t> </a:t>
                </a:r>
                <a14:m>
                  <m:oMath xmlns:m="http://schemas.openxmlformats.org/officeDocument/2006/math">
                    <m:r>
                      <a:rPr lang="en-IN" i="1" smtClean="0">
                        <a:latin typeface="Cambria Math" panose="02040503050406030204" pitchFamily="18" charset="0"/>
                        <a:ea typeface="Cambria Math" panose="02040503050406030204" pitchFamily="18" charset="0"/>
                      </a:rPr>
                      <m:t>𝒴</m:t>
                    </m:r>
                    <m:r>
                      <a:rPr lang="en-IN" b="0" i="1" smtClean="0">
                        <a:latin typeface="Cambria Math" panose="02040503050406030204" pitchFamily="18" charset="0"/>
                        <a:ea typeface="Cambria Math" panose="02040503050406030204" pitchFamily="18" charset="0"/>
                      </a:rPr>
                      <m:t>=</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−1,+1</m:t>
                        </m:r>
                      </m:e>
                    </m:d>
                  </m:oMath>
                </a14:m>
                <a:r>
                  <a:rPr lang="en-IN" dirty="0"/>
                  <a:t> for binary classification, </a:t>
                </a:r>
                <a14:m>
                  <m:oMath xmlns:m="http://schemas.openxmlformats.org/officeDocument/2006/math">
                    <m:r>
                      <a:rPr lang="en-IN" i="1" smtClean="0">
                        <a:latin typeface="Cambria Math" panose="02040503050406030204" pitchFamily="18" charset="0"/>
                        <a:ea typeface="Cambria Math" panose="02040503050406030204" pitchFamily="18" charset="0"/>
                      </a:rPr>
                      <m:t>𝒴</m:t>
                    </m:r>
                    <m:r>
                      <a:rPr lang="en-IN" b="0" i="1" smtClean="0">
                        <a:latin typeface="Cambria Math" panose="02040503050406030204" pitchFamily="18" charset="0"/>
                        <a:ea typeface="Cambria Math" panose="02040503050406030204" pitchFamily="18" charset="0"/>
                      </a:rPr>
                      <m:t>=</m:t>
                    </m:r>
                    <m:d>
                      <m:dPr>
                        <m:begChr m:val="["/>
                        <m:endChr m:val="]"/>
                        <m:ctrlPr>
                          <a:rPr lang="en-IN" i="1">
                            <a:latin typeface="Cambria Math" panose="02040503050406030204" pitchFamily="18" charset="0"/>
                            <a:ea typeface="Cambria Math" panose="02040503050406030204" pitchFamily="18" charset="0"/>
                          </a:rPr>
                        </m:ctrlPr>
                      </m:dPr>
                      <m:e>
                        <m:r>
                          <a:rPr lang="en-US">
                            <a:latin typeface="Cambria Math" panose="02040503050406030204" pitchFamily="18" charset="0"/>
                            <a:ea typeface="Cambria Math" panose="02040503050406030204" pitchFamily="18" charset="0"/>
                          </a:rPr>
                          <m:t>𝐶</m:t>
                        </m:r>
                      </m:e>
                    </m:d>
                  </m:oMath>
                </a14:m>
                <a:r>
                  <a:rPr lang="en-IN" dirty="0"/>
                  <a:t> for </a:t>
                </a:r>
                <a:r>
                  <a:rPr lang="en-IN" dirty="0" smtClean="0"/>
                  <a:t>multiclassification</a:t>
                </a:r>
              </a:p>
              <a:p>
                <a:pPr lvl="2"/>
                <a:r>
                  <a:rPr lang="en-IN" dirty="0" smtClean="0"/>
                  <a:t>Note that we conditioned on </a:t>
                </a:r>
                <a14:m>
                  <m:oMath xmlns:m="http://schemas.openxmlformats.org/officeDocument/2006/math">
                    <m:r>
                      <a:rPr lang="en-IN" b="1" i="0">
                        <a:latin typeface="Cambria Math" panose="02040503050406030204" pitchFamily="18" charset="0"/>
                        <a:ea typeface="Cambria Math" panose="02040503050406030204" pitchFamily="18" charset="0"/>
                      </a:rPr>
                      <m:t>𝐱</m:t>
                    </m:r>
                    <m:r>
                      <a:rPr lang="en-IN">
                        <a:latin typeface="Cambria Math" panose="02040503050406030204" pitchFamily="18" charset="0"/>
                        <a:ea typeface="Cambria Math" panose="02040503050406030204" pitchFamily="18" charset="0"/>
                      </a:rPr>
                      <m:t>, </m:t>
                    </m:r>
                    <m:r>
                      <a:rPr lang="en-IN" b="1" i="0">
                        <a:latin typeface="Cambria Math" panose="02040503050406030204" pitchFamily="18" charset="0"/>
                        <a:ea typeface="Cambria Math" panose="02040503050406030204" pitchFamily="18" charset="0"/>
                      </a:rPr>
                      <m:t>𝐰</m:t>
                    </m:r>
                  </m:oMath>
                </a14:m>
                <a:r>
                  <a:rPr lang="en-IN" dirty="0" smtClean="0"/>
                  <a:t> </a:t>
                </a:r>
                <a:r>
                  <a:rPr lang="en-IN" i="0" dirty="0" smtClean="0"/>
                  <a:t>which are not </a:t>
                </a:r>
                <a:r>
                  <a:rPr lang="en-IN" i="0" dirty="0" err="1" smtClean="0"/>
                  <a:t>r.v</a:t>
                </a:r>
                <a:r>
                  <a:rPr lang="en-IN" i="0" dirty="0" smtClean="0"/>
                  <a:t>. at the moment but nevertheless fixed since we are looking at the </a:t>
                </a:r>
                <a:r>
                  <a:rPr lang="en-IN" dirty="0"/>
                  <a:t>data point </a:t>
                </a:r>
                <a14:m>
                  <m:oMath xmlns:m="http://schemas.openxmlformats.org/officeDocument/2006/math">
                    <m:r>
                      <a:rPr lang="en-IN" b="1" i="0">
                        <a:latin typeface="Cambria Math" panose="02040503050406030204" pitchFamily="18" charset="0"/>
                      </a:rPr>
                      <m:t>𝐱</m:t>
                    </m:r>
                  </m:oMath>
                </a14:m>
                <a:r>
                  <a:rPr lang="en-IN" dirty="0" smtClean="0"/>
                  <a:t> using </a:t>
                </a:r>
                <a:r>
                  <a:rPr lang="en-IN" dirty="0"/>
                  <a:t>model </a:t>
                </a:r>
                <a14:m>
                  <m:oMath xmlns:m="http://schemas.openxmlformats.org/officeDocument/2006/math">
                    <m:r>
                      <a:rPr lang="en-IN" b="1" i="0">
                        <a:latin typeface="Cambria Math" panose="02040503050406030204" pitchFamily="18" charset="0"/>
                      </a:rPr>
                      <m:t>𝐰</m:t>
                    </m:r>
                  </m:oMath>
                </a14:m>
                <a:endParaRPr lang="en-IN" dirty="0" smtClean="0"/>
              </a:p>
              <a:p>
                <a:r>
                  <a:rPr lang="en-IN" dirty="0" smtClean="0"/>
                  <a:t>We may use this PMF in very creative ways</a:t>
                </a:r>
              </a:p>
              <a:p>
                <a:pPr lvl="2"/>
                <a:r>
                  <a:rPr lang="en-IN" dirty="0" smtClean="0"/>
                  <a:t>Predict the mode of this PMF if someone wants a single label predicted</a:t>
                </a:r>
                <a:br>
                  <a:rPr lang="en-IN" dirty="0" smtClean="0"/>
                </a:br>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r>
                      <a:rPr lang="en-IN" b="0" i="1" dirty="0" smtClean="0">
                        <a:latin typeface="Cambria Math" panose="02040503050406030204" pitchFamily="18" charset="0"/>
                      </a:rPr>
                      <m:t>=</m:t>
                    </m:r>
                    <m:func>
                      <m:funcPr>
                        <m:ctrlPr>
                          <a:rPr lang="en-IN" b="0" i="1" dirty="0" smtClean="0">
                            <a:latin typeface="Cambria Math" panose="02040503050406030204" pitchFamily="18" charset="0"/>
                          </a:rPr>
                        </m:ctrlPr>
                      </m:funcPr>
                      <m:fName>
                        <m:r>
                          <m:rPr>
                            <m:sty m:val="p"/>
                          </m:rPr>
                          <a:rPr lang="en-IN" b="0" i="0" dirty="0" smtClean="0">
                            <a:latin typeface="Cambria Math" panose="02040503050406030204" pitchFamily="18" charset="0"/>
                          </a:rPr>
                          <m:t>arg</m:t>
                        </m:r>
                      </m:fName>
                      <m:e>
                        <m:func>
                          <m:funcPr>
                            <m:ctrlPr>
                              <a:rPr lang="en-IN" b="0" i="1" dirty="0" smtClean="0">
                                <a:latin typeface="Cambria Math" panose="02040503050406030204" pitchFamily="18" charset="0"/>
                              </a:rPr>
                            </m:ctrlPr>
                          </m:funcPr>
                          <m:fName>
                            <m:limLow>
                              <m:limLowPr>
                                <m:ctrlPr>
                                  <a:rPr lang="en-IN" b="0" i="1" dirty="0" smtClean="0">
                                    <a:latin typeface="Cambria Math" panose="02040503050406030204" pitchFamily="18" charset="0"/>
                                  </a:rPr>
                                </m:ctrlPr>
                              </m:limLowPr>
                              <m:e>
                                <m:r>
                                  <m:rPr>
                                    <m:sty m:val="p"/>
                                  </m:rPr>
                                  <a:rPr lang="en-IN" b="0" i="0" dirty="0" smtClean="0">
                                    <a:latin typeface="Cambria Math" panose="02040503050406030204" pitchFamily="18" charset="0"/>
                                  </a:rPr>
                                  <m:t>max</m:t>
                                </m:r>
                              </m:e>
                              <m:lim>
                                <m:r>
                                  <a:rPr lang="en-IN" b="0" i="1" dirty="0" smtClean="0">
                                    <a:latin typeface="Cambria Math" panose="02040503050406030204" pitchFamily="18" charset="0"/>
                                  </a:rPr>
                                  <m:t>𝑦</m:t>
                                </m:r>
                                <m:r>
                                  <a:rPr lang="en-IN" b="0" i="1" dirty="0" smtClean="0">
                                    <a:latin typeface="Cambria Math" panose="02040503050406030204" pitchFamily="18" charset="0"/>
                                  </a:rPr>
                                  <m:t>∈</m:t>
                                </m:r>
                                <m:r>
                                  <a:rPr lang="en-IN" b="0" i="1" dirty="0" smtClean="0">
                                    <a:latin typeface="Cambria Math" panose="02040503050406030204" pitchFamily="18" charset="0"/>
                                    <a:ea typeface="Cambria Math" panose="02040503050406030204" pitchFamily="18" charset="0"/>
                                  </a:rPr>
                                  <m:t>𝒴</m:t>
                                </m:r>
                              </m:lim>
                            </m:limLow>
                          </m:fName>
                          <m:e>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𝑦</m:t>
                                </m:r>
                                <m:r>
                                  <a:rPr lang="en-IN">
                                    <a:latin typeface="Cambria Math" panose="02040503050406030204" pitchFamily="18" charset="0"/>
                                    <a:ea typeface="Cambria Math" panose="02040503050406030204" pitchFamily="18" charset="0"/>
                                  </a:rPr>
                                  <m:t> | </m:t>
                                </m:r>
                                <m:r>
                                  <a:rPr lang="en-IN" b="1" i="0">
                                    <a:latin typeface="Cambria Math" panose="02040503050406030204" pitchFamily="18" charset="0"/>
                                    <a:ea typeface="Cambria Math" panose="02040503050406030204" pitchFamily="18" charset="0"/>
                                  </a:rPr>
                                  <m:t>𝐱</m:t>
                                </m:r>
                                <m:r>
                                  <a:rPr lang="en-IN">
                                    <a:latin typeface="Cambria Math" panose="02040503050406030204" pitchFamily="18" charset="0"/>
                                    <a:ea typeface="Cambria Math" panose="02040503050406030204" pitchFamily="18" charset="0"/>
                                  </a:rPr>
                                  <m:t>, </m:t>
                                </m:r>
                                <m:r>
                                  <a:rPr lang="en-IN" b="1" i="0">
                                    <a:latin typeface="Cambria Math" panose="02040503050406030204" pitchFamily="18" charset="0"/>
                                    <a:ea typeface="Cambria Math" panose="02040503050406030204" pitchFamily="18" charset="0"/>
                                  </a:rPr>
                                  <m:t>𝐰</m:t>
                                </m:r>
                              </m:e>
                            </m:d>
                          </m:e>
                        </m:func>
                      </m:e>
                    </m:func>
                  </m:oMath>
                </a14:m>
                <a:endParaRPr lang="en-IN" dirty="0" smtClean="0"/>
              </a:p>
              <a:p>
                <a:pPr lvl="2"/>
                <a:r>
                  <a:rPr lang="en-IN" dirty="0" smtClean="0"/>
                  <a:t>May use the median/mean as well – Bayesian ML exploits this possibility</a:t>
                </a:r>
              </a:p>
              <a:p>
                <a:pPr lvl="2"/>
                <a:r>
                  <a:rPr lang="en-IN" dirty="0" smtClean="0"/>
                  <a:t>Use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𝑌</m:t>
                        </m:r>
                        <m:r>
                          <a:rPr lang="en-IN">
                            <a:latin typeface="Cambria Math" panose="02040503050406030204" pitchFamily="18" charset="0"/>
                            <a:ea typeface="Cambria Math" panose="02040503050406030204" pitchFamily="18" charset="0"/>
                          </a:rPr>
                          <m:t>=</m:t>
                        </m:r>
                        <m:acc>
                          <m:accPr>
                            <m:chr m:val="̂"/>
                            <m:ctrlPr>
                              <a:rPr lang="en-IN" b="0" i="1" smtClean="0">
                                <a:latin typeface="Cambria Math" panose="02040503050406030204" pitchFamily="18" charset="0"/>
                                <a:ea typeface="Cambria Math" panose="02040503050406030204" pitchFamily="18" charset="0"/>
                              </a:rPr>
                            </m:ctrlPr>
                          </m:accPr>
                          <m:e>
                            <m:r>
                              <a:rPr lang="en-IN" b="0" i="1" smtClean="0">
                                <a:latin typeface="Cambria Math" panose="02040503050406030204" pitchFamily="18" charset="0"/>
                                <a:ea typeface="Cambria Math" panose="02040503050406030204" pitchFamily="18" charset="0"/>
                              </a:rPr>
                              <m:t>𝑦</m:t>
                            </m:r>
                          </m:e>
                        </m:acc>
                        <m:r>
                          <a:rPr lang="en-IN">
                            <a:latin typeface="Cambria Math" panose="02040503050406030204" pitchFamily="18" charset="0"/>
                            <a:ea typeface="Cambria Math" panose="02040503050406030204" pitchFamily="18" charset="0"/>
                          </a:rPr>
                          <m:t> | </m:t>
                        </m:r>
                        <m:r>
                          <a:rPr lang="en-IN" b="1" i="0">
                            <a:latin typeface="Cambria Math" panose="02040503050406030204" pitchFamily="18" charset="0"/>
                            <a:ea typeface="Cambria Math" panose="02040503050406030204" pitchFamily="18" charset="0"/>
                          </a:rPr>
                          <m:t>𝐱</m:t>
                        </m:r>
                        <m:r>
                          <a:rPr lang="en-IN">
                            <a:latin typeface="Cambria Math" panose="02040503050406030204" pitchFamily="18" charset="0"/>
                            <a:ea typeface="Cambria Math" panose="02040503050406030204" pitchFamily="18" charset="0"/>
                          </a:rPr>
                          <m:t>, </m:t>
                        </m:r>
                        <m:r>
                          <a:rPr lang="en-IN" b="1" i="0">
                            <a:latin typeface="Cambria Math" panose="02040503050406030204" pitchFamily="18" charset="0"/>
                            <a:ea typeface="Cambria Math" panose="02040503050406030204" pitchFamily="18" charset="0"/>
                          </a:rPr>
                          <m:t>𝐰</m:t>
                        </m:r>
                      </m:e>
                    </m:d>
                  </m:oMath>
                </a14:m>
                <a:r>
                  <a:rPr lang="en-IN" dirty="0" smtClean="0"/>
                  <a:t> to find out if the ML model is confident about its prediction or totally confused about which label is the correct one!</a:t>
                </a:r>
              </a:p>
              <a:p>
                <a:pPr lvl="2"/>
                <a:r>
                  <a:rPr lang="en-IN" dirty="0" smtClean="0"/>
                  <a:t>May use variance of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𝑌</m:t>
                        </m:r>
                        <m:r>
                          <a:rPr lang="en-IN">
                            <a:latin typeface="Cambria Math" panose="02040503050406030204" pitchFamily="18" charset="0"/>
                            <a:ea typeface="Cambria Math" panose="02040503050406030204" pitchFamily="18" charset="0"/>
                          </a:rPr>
                          <m:t> | </m:t>
                        </m:r>
                        <m:r>
                          <a:rPr lang="en-IN" b="1" i="0">
                            <a:latin typeface="Cambria Math" panose="02040503050406030204" pitchFamily="18" charset="0"/>
                            <a:ea typeface="Cambria Math" panose="02040503050406030204" pitchFamily="18" charset="0"/>
                          </a:rPr>
                          <m:t>𝐱</m:t>
                        </m:r>
                        <m:r>
                          <a:rPr lang="en-IN">
                            <a:latin typeface="Cambria Math" panose="02040503050406030204" pitchFamily="18" charset="0"/>
                            <a:ea typeface="Cambria Math" panose="02040503050406030204" pitchFamily="18" charset="0"/>
                          </a:rPr>
                          <m:t>, </m:t>
                        </m:r>
                        <m:r>
                          <a:rPr lang="en-IN" b="1" i="0">
                            <a:latin typeface="Cambria Math" panose="02040503050406030204" pitchFamily="18" charset="0"/>
                            <a:ea typeface="Cambria Math" panose="02040503050406030204" pitchFamily="18" charset="0"/>
                          </a:rPr>
                          <m:t>𝐰</m:t>
                        </m:r>
                      </m:e>
                    </m:d>
                  </m:oMath>
                </a14:m>
                <a:r>
                  <a:rPr lang="en-IN" dirty="0" smtClean="0"/>
                  <a:t> to find this as well (low variance = very confident prediction and high variance = less confident/confused prediction)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73437" cy="5746376"/>
              </a:xfrm>
              <a:blipFill>
                <a:blip r:embed="rId2"/>
                <a:stretch>
                  <a:fillRect l="-560" t="-2545" r="-815" b="-2969"/>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89915" y="81156"/>
            <a:ext cx="1928846" cy="1928846"/>
          </a:xfrm>
          <a:prstGeom prst="rect">
            <a:avLst/>
          </a:prstGeom>
        </p:spPr>
      </p:pic>
      <mc:AlternateContent xmlns:mc="http://schemas.openxmlformats.org/markup-compatibility/2006" xmlns:a14="http://schemas.microsoft.com/office/drawing/2010/main">
        <mc:Choice Requires="a14">
          <p:sp>
            <p:nvSpPr>
              <p:cNvPr id="6" name="Rectangular Callout 5"/>
              <p:cNvSpPr/>
              <p:nvPr/>
            </p:nvSpPr>
            <p:spPr>
              <a:xfrm>
                <a:off x="253352" y="162239"/>
                <a:ext cx="10352304" cy="1156723"/>
              </a:xfrm>
              <a:prstGeom prst="wedgeRectCallout">
                <a:avLst>
                  <a:gd name="adj1" fmla="val 56872"/>
                  <a:gd name="adj2" fmla="val 4697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Exactly! Suppose we have three classes and for a data point, the ML model gives us the PMF </a:t>
                </a:r>
                <a14:m>
                  <m:oMath xmlns:m="http://schemas.openxmlformats.org/officeDocument/2006/math">
                    <m:d>
                      <m:dPr>
                        <m:begChr m:val="["/>
                        <m:endChr m:val="]"/>
                        <m:ctrlPr>
                          <a:rPr lang="en-IN" sz="2400" b="0" i="1" smtClean="0">
                            <a:solidFill>
                              <a:schemeClr val="tx1"/>
                            </a:solidFill>
                            <a:latin typeface="Cambria Math" panose="02040503050406030204" pitchFamily="18" charset="0"/>
                          </a:rPr>
                        </m:ctrlPr>
                      </m:dPr>
                      <m:e>
                        <m:r>
                          <a:rPr lang="en-IN" sz="2400" b="0" i="1" smtClean="0">
                            <a:solidFill>
                              <a:schemeClr val="tx1"/>
                            </a:solidFill>
                            <a:latin typeface="Cambria Math" panose="02040503050406030204" pitchFamily="18" charset="0"/>
                          </a:rPr>
                          <m:t>0.3, 0.4, 0.3</m:t>
                        </m:r>
                      </m:e>
                    </m:d>
                  </m:oMath>
                </a14:m>
                <a:r>
                  <a:rPr lang="en-US" sz="2400" i="1" dirty="0" smtClean="0">
                    <a:solidFill>
                      <a:schemeClr val="tx1"/>
                    </a:solidFill>
                    <a:latin typeface="+mj-lt"/>
                  </a:rPr>
                  <a:t>.</a:t>
                </a:r>
                <a:r>
                  <a:rPr lang="en-US" sz="2400" dirty="0" smtClean="0">
                    <a:solidFill>
                      <a:schemeClr val="tx1"/>
                    </a:solidFill>
                    <a:latin typeface="+mj-lt"/>
                  </a:rPr>
                  <a:t> The second class does win being the mode but the model seems not very certain about this prediction (only 40% confidence).</a:t>
                </a:r>
                <a:endParaRPr lang="en-US" sz="2400" i="1" dirty="0">
                  <a:solidFill>
                    <a:schemeClr val="tx1"/>
                  </a:solidFill>
                  <a:latin typeface="+mj-lt"/>
                </a:endParaRPr>
              </a:p>
            </p:txBody>
          </p:sp>
        </mc:Choice>
        <mc:Fallback xmlns="">
          <p:sp>
            <p:nvSpPr>
              <p:cNvPr id="6" name="Rectangular Callout 5"/>
              <p:cNvSpPr>
                <a:spLocks noRot="1" noChangeAspect="1" noMove="1" noResize="1" noEditPoints="1" noAdjustHandles="1" noChangeArrowheads="1" noChangeShapeType="1" noTextEdit="1"/>
              </p:cNvSpPr>
              <p:nvPr/>
            </p:nvSpPr>
            <p:spPr>
              <a:xfrm>
                <a:off x="253352" y="162239"/>
                <a:ext cx="10352304" cy="1156723"/>
              </a:xfrm>
              <a:prstGeom prst="wedgeRectCallout">
                <a:avLst>
                  <a:gd name="adj1" fmla="val 56872"/>
                  <a:gd name="adj2" fmla="val 46970"/>
                </a:avLst>
              </a:prstGeom>
              <a:blipFill>
                <a:blip r:embed="rId4"/>
                <a:stretch>
                  <a:fillRect l="-439" t="-4103" b="-11795"/>
                </a:stretch>
              </a:blipFill>
              <a:ln w="38100">
                <a:solidFill>
                  <a:schemeClr val="accent1"/>
                </a:solidFill>
              </a:ln>
            </p:spPr>
            <p:txBody>
              <a:bodyPr/>
              <a:lstStyle/>
              <a:p>
                <a:r>
                  <a:rPr lang="en-IN">
                    <a:noFill/>
                  </a:rPr>
                  <a:t> </a:t>
                </a:r>
              </a:p>
            </p:txBody>
          </p:sp>
        </mc:Fallback>
      </mc:AlternateContent>
      <p:grpSp>
        <p:nvGrpSpPr>
          <p:cNvPr id="7" name="Group 6"/>
          <p:cNvGrpSpPr/>
          <p:nvPr/>
        </p:nvGrpSpPr>
        <p:grpSpPr>
          <a:xfrm>
            <a:off x="10722046" y="2137174"/>
            <a:ext cx="1468606" cy="1238929"/>
            <a:chOff x="12383748" y="1219011"/>
            <a:chExt cx="1862104" cy="1570887"/>
          </a:xfrm>
        </p:grpSpPr>
        <p:sp>
          <p:nvSpPr>
            <p:cNvPr id="8" name="Freeform 7"/>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reeform 8"/>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reeform 9"/>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14" name="Rectangular Callout 13"/>
              <p:cNvSpPr/>
              <p:nvPr/>
            </p:nvSpPr>
            <p:spPr>
              <a:xfrm>
                <a:off x="253352" y="1802664"/>
                <a:ext cx="10352304" cy="1156723"/>
              </a:xfrm>
              <a:prstGeom prst="wedgeRectCallout">
                <a:avLst>
                  <a:gd name="adj1" fmla="val 54589"/>
                  <a:gd name="adj2" fmla="val 4697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True! Suppose on another data point, the model gives us the PMF </a:t>
                </a:r>
                <a14:m>
                  <m:oMath xmlns:m="http://schemas.openxmlformats.org/officeDocument/2006/math">
                    <m:d>
                      <m:dPr>
                        <m:begChr m:val="["/>
                        <m:endChr m:val="]"/>
                        <m:ctrlPr>
                          <a:rPr lang="en-IN" sz="2400" b="0" i="1" smtClean="0">
                            <a:solidFill>
                              <a:schemeClr val="tx1"/>
                            </a:solidFill>
                            <a:latin typeface="Cambria Math" panose="02040503050406030204" pitchFamily="18" charset="0"/>
                          </a:rPr>
                        </m:ctrlPr>
                      </m:dPr>
                      <m:e>
                        <m:r>
                          <a:rPr lang="en-IN" sz="2400" b="0" i="1" smtClean="0">
                            <a:solidFill>
                              <a:schemeClr val="tx1"/>
                            </a:solidFill>
                            <a:latin typeface="Cambria Math" panose="02040503050406030204" pitchFamily="18" charset="0"/>
                          </a:rPr>
                          <m:t>0.05, 0.1, 0.85</m:t>
                        </m:r>
                      </m:e>
                    </m:d>
                  </m:oMath>
                </a14:m>
                <a:r>
                  <a:rPr lang="en-US" sz="2400" i="1" dirty="0" smtClean="0">
                    <a:solidFill>
                      <a:schemeClr val="tx1"/>
                    </a:solidFill>
                    <a:latin typeface="+mj-lt"/>
                  </a:rPr>
                  <a:t>.</a:t>
                </a:r>
                <a:r>
                  <a:rPr lang="en-US" sz="2400" dirty="0" smtClean="0">
                    <a:solidFill>
                      <a:schemeClr val="tx1"/>
                    </a:solidFill>
                    <a:latin typeface="+mj-lt"/>
                  </a:rPr>
                  <a:t> The third class wins being the mode and I extremely certain about this prediction (since I am giving a very high 85% confidence in this prediction).</a:t>
                </a:r>
                <a:endParaRPr lang="en-US" sz="2400" i="1" dirty="0">
                  <a:solidFill>
                    <a:schemeClr val="tx1"/>
                  </a:solidFill>
                  <a:latin typeface="+mj-lt"/>
                </a:endParaRPr>
              </a:p>
            </p:txBody>
          </p:sp>
        </mc:Choice>
        <mc:Fallback xmlns="">
          <p:sp>
            <p:nvSpPr>
              <p:cNvPr id="14" name="Rectangular Callout 13"/>
              <p:cNvSpPr>
                <a:spLocks noRot="1" noChangeAspect="1" noMove="1" noResize="1" noEditPoints="1" noAdjustHandles="1" noChangeArrowheads="1" noChangeShapeType="1" noTextEdit="1"/>
              </p:cNvSpPr>
              <p:nvPr/>
            </p:nvSpPr>
            <p:spPr>
              <a:xfrm>
                <a:off x="253352" y="1802664"/>
                <a:ext cx="10352304" cy="1156723"/>
              </a:xfrm>
              <a:prstGeom prst="wedgeRectCallout">
                <a:avLst>
                  <a:gd name="adj1" fmla="val 54589"/>
                  <a:gd name="adj2" fmla="val 46970"/>
                </a:avLst>
              </a:prstGeom>
              <a:blipFill>
                <a:blip r:embed="rId5"/>
                <a:stretch>
                  <a:fillRect l="-505" t="-4103" b="-11795"/>
                </a:stretch>
              </a:blipFill>
              <a:ln w="38100">
                <a:solidFill>
                  <a:schemeClr val="accent1"/>
                </a:solidFill>
              </a:ln>
            </p:spPr>
            <p:txBody>
              <a:bodyPr/>
              <a:lstStyle/>
              <a:p>
                <a:r>
                  <a:rPr lang="en-IN">
                    <a:noFill/>
                  </a:rPr>
                  <a:t> </a:t>
                </a:r>
              </a:p>
            </p:txBody>
          </p:sp>
        </mc:Fallback>
      </mc:AlternateContent>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12874" y="4325488"/>
            <a:ext cx="1813917" cy="1813917"/>
          </a:xfrm>
          <a:prstGeom prst="rect">
            <a:avLst/>
          </a:prstGeom>
        </p:spPr>
      </p:pic>
      <p:sp>
        <p:nvSpPr>
          <p:cNvPr id="16" name="Rectangular Callout 15"/>
          <p:cNvSpPr/>
          <p:nvPr/>
        </p:nvSpPr>
        <p:spPr>
          <a:xfrm>
            <a:off x="253352" y="4404321"/>
            <a:ext cx="10352304" cy="1156723"/>
          </a:xfrm>
          <a:prstGeom prst="wedgeRectCallout">
            <a:avLst>
              <a:gd name="adj1" fmla="val 56574"/>
              <a:gd name="adj2" fmla="val 54076"/>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Warning! Just because a prediction is made with more confidence does not mean it must be correct. It may happen that the 40% confidence prediction in the first case is correct but the high 85% confidence prediction in the second case is wrong!</a:t>
            </a:r>
            <a:endParaRPr lang="en-US" sz="2400" i="1" dirty="0">
              <a:solidFill>
                <a:schemeClr val="tx1"/>
              </a:solidFill>
              <a:latin typeface="+mj-lt"/>
            </a:endParaRPr>
          </a:p>
        </p:txBody>
      </p:sp>
      <p:sp>
        <p:nvSpPr>
          <p:cNvPr id="17" name="Rectangular Callout 16"/>
          <p:cNvSpPr/>
          <p:nvPr/>
        </p:nvSpPr>
        <p:spPr>
          <a:xfrm>
            <a:off x="253352" y="3086558"/>
            <a:ext cx="10352304" cy="1156723"/>
          </a:xfrm>
          <a:prstGeom prst="wedgeRectCallout">
            <a:avLst>
              <a:gd name="adj1" fmla="val 56971"/>
              <a:gd name="adj2" fmla="val -33857"/>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I could not agree more. However, in many ML applications (e.g. active learning) if we find that the model is making unsure predictions, we can switch to another model or just ask a human to step in. Thus, confidence info can be used fruitfully</a:t>
            </a:r>
            <a:endParaRPr lang="en-US" sz="2400" i="1" dirty="0">
              <a:solidFill>
                <a:schemeClr val="tx1"/>
              </a:solidFill>
              <a:latin typeface="+mj-lt"/>
            </a:endParaRPr>
          </a:p>
        </p:txBody>
      </p:sp>
    </p:spTree>
    <p:extLst>
      <p:ext uri="{BB962C8B-B14F-4D97-AF65-F5344CB8AC3E}">
        <p14:creationId xmlns:p14="http://schemas.microsoft.com/office/powerpoint/2010/main" val="80297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par>
                          <p:cTn id="35" fill="hold">
                            <p:stCondLst>
                              <p:cond delay="0"/>
                            </p:stCondLst>
                            <p:childTnLst>
                              <p:par>
                                <p:cTn id="36" presetID="22" presetClass="entr" presetSubtype="2" fill="hold" grpId="0"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right)">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par>
                          <p:cTn id="43" fill="hold">
                            <p:stCondLst>
                              <p:cond delay="0"/>
                            </p:stCondLst>
                            <p:childTnLst>
                              <p:par>
                                <p:cTn id="44" presetID="22" presetClass="entr" presetSubtype="2" fill="hold" grpId="0" nodeType="after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right)">
                                      <p:cBhvr>
                                        <p:cTn id="46" dur="500"/>
                                        <p:tgtEl>
                                          <p:spTgt spid="14"/>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par>
                          <p:cTn id="51" fill="hold">
                            <p:stCondLst>
                              <p:cond delay="0"/>
                            </p:stCondLst>
                            <p:childTnLst>
                              <p:par>
                                <p:cTn id="52" presetID="22" presetClass="entr" presetSubtype="2"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wipe(right)">
                                      <p:cBhvr>
                                        <p:cTn id="54" dur="500"/>
                                        <p:tgtEl>
                                          <p:spTgt spid="16"/>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ipe(right)">
                                      <p:cBhvr>
                                        <p:cTn id="59" dur="500"/>
                                        <p:tgtEl>
                                          <p:spTgt spid="17"/>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P spid="14" grpId="0" animBg="1"/>
      <p:bldP spid="16" grpId="0" animBg="1"/>
      <p:bldP spid="1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Soft k-means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3"/>
                <a:ext cx="12076299" cy="5746377"/>
              </a:xfrm>
            </p:spPr>
            <p:txBody>
              <a:bodyPr>
                <a:normAutofit/>
              </a:bodyPr>
              <a:lstStyle/>
              <a:p>
                <a:r>
                  <a:rPr lang="en-IN" dirty="0" smtClean="0"/>
                  <a:t>At every time step, every data point, instead of choosing just one cluster i.e. one value of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𝑧</m:t>
                        </m:r>
                      </m:e>
                      <m:sub>
                        <m:r>
                          <a:rPr lang="en-IN" b="0" i="1" smtClean="0">
                            <a:latin typeface="Cambria Math" panose="02040503050406030204" pitchFamily="18" charset="0"/>
                          </a:rPr>
                          <m:t>𝑖</m:t>
                        </m:r>
                      </m:sub>
                    </m:sSub>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𝐶</m:t>
                        </m:r>
                      </m:e>
                    </m:d>
                  </m:oMath>
                </a14:m>
                <a:r>
                  <a:rPr lang="en-IN" dirty="0" smtClean="0"/>
                  <a:t>, instead chooses a distribution over all clusters i.e. a dist. over all </a:t>
                </a:r>
                <a14:m>
                  <m:oMath xmlns:m="http://schemas.openxmlformats.org/officeDocument/2006/math">
                    <m:r>
                      <a:rPr lang="en-IN" b="0" i="1" smtClean="0">
                        <a:latin typeface="Cambria Math" panose="02040503050406030204" pitchFamily="18" charset="0"/>
                      </a:rPr>
                      <m:t>𝐶</m:t>
                    </m:r>
                  </m:oMath>
                </a14:m>
                <a:r>
                  <a:rPr lang="en-IN" dirty="0" smtClean="0"/>
                  <a:t> possible values of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𝑧</m:t>
                        </m:r>
                      </m:e>
                      <m:sub>
                        <m:r>
                          <a:rPr lang="en-IN" b="0" i="1" smtClean="0">
                            <a:latin typeface="Cambria Math" panose="02040503050406030204" pitchFamily="18" charset="0"/>
                          </a:rPr>
                          <m:t>𝑖</m:t>
                        </m:r>
                      </m:sub>
                    </m:sSub>
                  </m:oMath>
                </a14:m>
                <a:r>
                  <a:rPr lang="en-IN" dirty="0" smtClean="0"/>
                  <a:t> (</a:t>
                </a:r>
                <a14:m>
                  <m:oMath xmlns:m="http://schemas.openxmlformats.org/officeDocument/2006/math">
                    <m:d>
                      <m:dPr>
                        <m:begChr m:val="{"/>
                        <m:endChr m:val="}"/>
                        <m:ctrlPr>
                          <a:rPr lang="en-IN" b="0" i="1" dirty="0" smtClean="0">
                            <a:latin typeface="Cambria Math" panose="02040503050406030204" pitchFamily="18" charset="0"/>
                          </a:rPr>
                        </m:ctrlPr>
                      </m:dPr>
                      <m:e>
                        <m:sSup>
                          <m:sSupPr>
                            <m:ctrlPr>
                              <a:rPr lang="en-IN" b="0" i="1" dirty="0" smtClean="0">
                                <a:latin typeface="Cambria Math" panose="02040503050406030204" pitchFamily="18" charset="0"/>
                              </a:rPr>
                            </m:ctrlPr>
                          </m:sSupPr>
                          <m:e>
                            <m:r>
                              <a:rPr lang="en-IN" b="1" i="0" dirty="0" smtClean="0">
                                <a:latin typeface="Cambria Math" panose="02040503050406030204" pitchFamily="18" charset="0"/>
                              </a:rPr>
                              <m:t>𝛍</m:t>
                            </m:r>
                          </m:e>
                          <m:sup>
                            <m:r>
                              <a:rPr lang="en-IN" b="0" i="1" dirty="0" smtClean="0">
                                <a:latin typeface="Cambria Math" panose="02040503050406030204" pitchFamily="18" charset="0"/>
                              </a:rPr>
                              <m:t>𝑗</m:t>
                            </m:r>
                          </m:sup>
                        </m:sSup>
                      </m:e>
                    </m:d>
                  </m:oMath>
                </a14:m>
                <a:r>
                  <a:rPr lang="en-IN" dirty="0" smtClean="0"/>
                  <a:t> denotes </a:t>
                </a:r>
                <a14:m>
                  <m:oMath xmlns:m="http://schemas.openxmlformats.org/officeDocument/2006/math">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1" i="0" smtClean="0">
                                <a:latin typeface="Cambria Math" panose="02040503050406030204" pitchFamily="18" charset="0"/>
                              </a:rPr>
                              <m:t>𝛍</m:t>
                            </m:r>
                          </m:e>
                          <m:sup>
                            <m:r>
                              <a:rPr lang="en-IN" b="0" i="1" smtClean="0">
                                <a:latin typeface="Cambria Math" panose="02040503050406030204" pitchFamily="18" charset="0"/>
                              </a:rPr>
                              <m:t>1</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1" i="0" smtClean="0">
                                <a:latin typeface="Cambria Math" panose="02040503050406030204" pitchFamily="18" charset="0"/>
                              </a:rPr>
                              <m:t>𝛍</m:t>
                            </m:r>
                          </m:e>
                          <m:sup>
                            <m:r>
                              <a:rPr lang="en-IN" b="0" i="1" smtClean="0">
                                <a:latin typeface="Cambria Math" panose="02040503050406030204" pitchFamily="18" charset="0"/>
                              </a:rPr>
                              <m:t>𝐶</m:t>
                            </m:r>
                          </m:sup>
                        </m:sSup>
                      </m:e>
                    </m:d>
                  </m:oMath>
                </a14:m>
                <a:r>
                  <a:rPr lang="en-IN" dirty="0" smtClean="0"/>
                  <a:t>)</a:t>
                </a:r>
              </a:p>
              <a:p>
                <a:pPr lvl="2"/>
                <a:r>
                  <a:rPr lang="en-IN" dirty="0" smtClean="0">
                    <a:ea typeface="Cambria Math" panose="02040503050406030204" pitchFamily="18" charset="0"/>
                  </a:rPr>
                  <a:t>Use Bayes rule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𝑧</m:t>
                            </m:r>
                          </m:e>
                          <m:sub>
                            <m:r>
                              <a:rPr lang="en-IN" b="0" i="1" smtClean="0">
                                <a:latin typeface="Cambria Math" panose="02040503050406030204" pitchFamily="18" charset="0"/>
                                <a:ea typeface="Cambria Math" panose="02040503050406030204" pitchFamily="18" charset="0"/>
                              </a:rPr>
                              <m:t>𝑖</m:t>
                            </m:r>
                          </m:sub>
                        </m:sSub>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𝑐</m:t>
                        </m:r>
                        <m:r>
                          <a:rPr lang="en-IN" b="1">
                            <a:latin typeface="Cambria Math" panose="02040503050406030204" pitchFamily="18" charset="0"/>
                          </a:rPr>
                          <m:t> </m:t>
                        </m:r>
                        <m:r>
                          <a:rPr lang="en-IN">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 </m:t>
                        </m:r>
                        <m:sSup>
                          <m:sSupPr>
                            <m:ctrlPr>
                              <a:rPr lang="en-IN" b="0" i="1" smtClean="0">
                                <a:latin typeface="Cambria Math" panose="02040503050406030204" pitchFamily="18" charset="0"/>
                              </a:rPr>
                            </m:ctrlPr>
                          </m:sSupPr>
                          <m:e>
                            <m:r>
                              <a:rPr lang="en-IN" b="1" i="0">
                                <a:latin typeface="Cambria Math" panose="02040503050406030204" pitchFamily="18" charset="0"/>
                              </a:rPr>
                              <m:t>𝐱</m:t>
                            </m:r>
                          </m:e>
                          <m:sup>
                            <m:r>
                              <a:rPr lang="en-IN" b="0" i="1" smtClean="0">
                                <a:latin typeface="Cambria Math" panose="02040503050406030204" pitchFamily="18" charset="0"/>
                              </a:rPr>
                              <m:t>𝑖</m:t>
                            </m:r>
                          </m:sup>
                        </m:sSup>
                        <m:r>
                          <a:rPr lang="en-IN" b="0" i="0" smtClean="0">
                            <a:latin typeface="Cambria Math" panose="02040503050406030204" pitchFamily="18" charset="0"/>
                          </a:rPr>
                          <m:t>,</m:t>
                        </m:r>
                        <m:d>
                          <m:dPr>
                            <m:begChr m:val="{"/>
                            <m:endChr m:val="}"/>
                            <m:ctrlPr>
                              <a:rPr lang="en-IN" b="0" i="1" smtClean="0">
                                <a:latin typeface="Cambria Math" panose="02040503050406030204" pitchFamily="18" charset="0"/>
                                <a:ea typeface="Cambria Math" panose="02040503050406030204" pitchFamily="18" charset="0"/>
                              </a:rPr>
                            </m:ctrlPr>
                          </m:dPr>
                          <m:e>
                            <m:sSup>
                              <m:sSupPr>
                                <m:ctrlPr>
                                  <a:rPr lang="en-IN" b="1" i="1" smtClean="0">
                                    <a:latin typeface="Cambria Math" panose="02040503050406030204" pitchFamily="18" charset="0"/>
                                  </a:rPr>
                                </m:ctrlPr>
                              </m:sSupPr>
                              <m:e>
                                <m:r>
                                  <a:rPr lang="en-IN" b="1">
                                    <a:latin typeface="Cambria Math" panose="02040503050406030204" pitchFamily="18" charset="0"/>
                                  </a:rPr>
                                  <m:t>𝛍</m:t>
                                </m:r>
                              </m:e>
                              <m:sup>
                                <m:r>
                                  <a:rPr lang="en-IN" b="0" i="1" smtClean="0">
                                    <a:latin typeface="Cambria Math" panose="02040503050406030204" pitchFamily="18" charset="0"/>
                                  </a:rPr>
                                  <m:t>𝑗</m:t>
                                </m:r>
                              </m:sup>
                            </m:sSup>
                          </m:e>
                        </m:d>
                      </m:e>
                    </m:d>
                    <m:r>
                      <a:rPr lang="en-IN" b="0" i="1" smtClean="0">
                        <a:latin typeface="Cambria Math" panose="02040503050406030204" pitchFamily="18" charset="0"/>
                      </a:rPr>
                      <m:t>∝</m:t>
                    </m:r>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b="1" i="1" smtClean="0">
                                <a:latin typeface="Cambria Math" panose="02040503050406030204" pitchFamily="18" charset="0"/>
                              </a:rPr>
                            </m:ctrlPr>
                          </m:sSupPr>
                          <m:e>
                            <m:r>
                              <a:rPr lang="en-IN" b="1" i="0">
                                <a:latin typeface="Cambria Math" panose="02040503050406030204" pitchFamily="18" charset="0"/>
                              </a:rPr>
                              <m:t>𝐱</m:t>
                            </m:r>
                          </m:e>
                          <m:sup>
                            <m:r>
                              <a:rPr lang="en-IN" b="1" i="1" smtClean="0">
                                <a:latin typeface="Cambria Math" panose="02040503050406030204" pitchFamily="18" charset="0"/>
                              </a:rPr>
                              <m:t>𝒊</m:t>
                            </m:r>
                          </m:sup>
                        </m:sSup>
                        <m:r>
                          <a:rPr lang="en-IN" b="1">
                            <a:latin typeface="Cambria Math" panose="02040503050406030204" pitchFamily="18" charset="0"/>
                          </a:rPr>
                          <m:t> </m:t>
                        </m:r>
                        <m:r>
                          <a:rPr lang="en-IN">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 </m:t>
                        </m:r>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𝑧</m:t>
                            </m:r>
                          </m:e>
                          <m:sub>
                            <m:r>
                              <a:rPr lang="en-IN">
                                <a:latin typeface="Cambria Math" panose="02040503050406030204" pitchFamily="18" charset="0"/>
                                <a:ea typeface="Cambria Math" panose="02040503050406030204" pitchFamily="18" charset="0"/>
                              </a:rPr>
                              <m:t>𝑖</m:t>
                            </m:r>
                          </m:sub>
                        </m:sSub>
                        <m:r>
                          <a:rPr lang="en-IN">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𝑐</m:t>
                        </m:r>
                        <m:r>
                          <a:rPr lang="en-IN" b="0" i="1" smtClean="0">
                            <a:latin typeface="Cambria Math" panose="02040503050406030204" pitchFamily="18" charset="0"/>
                            <a:ea typeface="Cambria Math" panose="02040503050406030204" pitchFamily="18" charset="0"/>
                          </a:rPr>
                          <m:t>,</m:t>
                        </m:r>
                        <m:d>
                          <m:dPr>
                            <m:begChr m:val="{"/>
                            <m:endChr m:val="}"/>
                            <m:ctrlPr>
                              <a:rPr lang="en-IN" i="1">
                                <a:latin typeface="Cambria Math" panose="02040503050406030204" pitchFamily="18" charset="0"/>
                                <a:ea typeface="Cambria Math" panose="02040503050406030204" pitchFamily="18" charset="0"/>
                              </a:rPr>
                            </m:ctrlPr>
                          </m:dPr>
                          <m:e>
                            <m:sSup>
                              <m:sSupPr>
                                <m:ctrlPr>
                                  <a:rPr lang="en-IN" b="1" i="1">
                                    <a:latin typeface="Cambria Math" panose="02040503050406030204" pitchFamily="18" charset="0"/>
                                  </a:rPr>
                                </m:ctrlPr>
                              </m:sSupPr>
                              <m:e>
                                <m:r>
                                  <a:rPr lang="en-IN" b="1">
                                    <a:latin typeface="Cambria Math" panose="02040503050406030204" pitchFamily="18" charset="0"/>
                                  </a:rPr>
                                  <m:t>𝛍</m:t>
                                </m:r>
                              </m:e>
                              <m:sup>
                                <m:r>
                                  <a:rPr lang="en-IN">
                                    <a:latin typeface="Cambria Math" panose="02040503050406030204" pitchFamily="18" charset="0"/>
                                  </a:rPr>
                                  <m:t>𝑗</m:t>
                                </m:r>
                              </m:sup>
                            </m:sSup>
                          </m:e>
                        </m:d>
                      </m:e>
                    </m:d>
                    <m:r>
                      <a:rPr lang="en-IN" b="0" i="1" smtClean="0">
                        <a:latin typeface="Cambria Math" panose="02040503050406030204" pitchFamily="18" charset="0"/>
                      </a:rPr>
                      <m:t>⋅</m:t>
                    </m:r>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𝑧</m:t>
                            </m:r>
                          </m:e>
                          <m:sub>
                            <m:r>
                              <a:rPr lang="en-IN">
                                <a:latin typeface="Cambria Math" panose="02040503050406030204" pitchFamily="18" charset="0"/>
                                <a:ea typeface="Cambria Math" panose="02040503050406030204" pitchFamily="18" charset="0"/>
                              </a:rPr>
                              <m:t>𝑖</m:t>
                            </m:r>
                          </m:sub>
                        </m:sSub>
                        <m:r>
                          <a:rPr lang="en-IN">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𝑐</m:t>
                        </m:r>
                        <m:r>
                          <a:rPr lang="en-IN" b="0" i="1" smtClean="0">
                            <a:latin typeface="Cambria Math" panose="02040503050406030204" pitchFamily="18" charset="0"/>
                            <a:ea typeface="Cambria Math" panose="02040503050406030204" pitchFamily="18" charset="0"/>
                          </a:rPr>
                          <m:t> | </m:t>
                        </m:r>
                        <m:d>
                          <m:dPr>
                            <m:begChr m:val="{"/>
                            <m:endChr m:val="}"/>
                            <m:ctrlPr>
                              <a:rPr lang="en-IN" i="1">
                                <a:latin typeface="Cambria Math" panose="02040503050406030204" pitchFamily="18" charset="0"/>
                                <a:ea typeface="Cambria Math" panose="02040503050406030204" pitchFamily="18" charset="0"/>
                              </a:rPr>
                            </m:ctrlPr>
                          </m:dPr>
                          <m:e>
                            <m:sSup>
                              <m:sSupPr>
                                <m:ctrlPr>
                                  <a:rPr lang="en-IN" b="1" i="1">
                                    <a:latin typeface="Cambria Math" panose="02040503050406030204" pitchFamily="18" charset="0"/>
                                  </a:rPr>
                                </m:ctrlPr>
                              </m:sSupPr>
                              <m:e>
                                <m:r>
                                  <a:rPr lang="en-IN" b="1">
                                    <a:latin typeface="Cambria Math" panose="02040503050406030204" pitchFamily="18" charset="0"/>
                                  </a:rPr>
                                  <m:t>𝛍</m:t>
                                </m:r>
                              </m:e>
                              <m:sup>
                                <m:r>
                                  <a:rPr lang="en-IN">
                                    <a:latin typeface="Cambria Math" panose="02040503050406030204" pitchFamily="18" charset="0"/>
                                  </a:rPr>
                                  <m:t>𝑗</m:t>
                                </m:r>
                              </m:sup>
                            </m:sSup>
                          </m:e>
                        </m:d>
                      </m:e>
                    </m:d>
                  </m:oMath>
                </a14:m>
                <a:endParaRPr lang="en-IN" dirty="0" smtClean="0"/>
              </a:p>
              <a:p>
                <a:pPr lvl="2"/>
                <a:r>
                  <a:rPr lang="en-IN" dirty="0" smtClean="0"/>
                  <a:t>Since we chose Gaussian likelihoods,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b="1" i="1">
                                <a:latin typeface="Cambria Math" panose="02040503050406030204" pitchFamily="18" charset="0"/>
                              </a:rPr>
                            </m:ctrlPr>
                          </m:sSupPr>
                          <m:e>
                            <m:r>
                              <a:rPr lang="en-IN" b="1" i="0">
                                <a:latin typeface="Cambria Math" panose="02040503050406030204" pitchFamily="18" charset="0"/>
                              </a:rPr>
                              <m:t>𝐱</m:t>
                            </m:r>
                          </m:e>
                          <m:sup>
                            <m:r>
                              <a:rPr lang="en-IN" b="1">
                                <a:latin typeface="Cambria Math" panose="02040503050406030204" pitchFamily="18" charset="0"/>
                              </a:rPr>
                              <m:t>𝒊</m:t>
                            </m:r>
                          </m:sup>
                        </m:sSup>
                        <m:r>
                          <a:rPr lang="en-IN" b="1">
                            <a:latin typeface="Cambria Math" panose="02040503050406030204" pitchFamily="18" charset="0"/>
                          </a:rPr>
                          <m:t> </m:t>
                        </m:r>
                        <m:r>
                          <a:rPr lang="en-IN">
                            <a:latin typeface="Cambria Math" panose="02040503050406030204" pitchFamily="18" charset="0"/>
                            <a:ea typeface="Cambria Math" panose="02040503050406030204" pitchFamily="18" charset="0"/>
                          </a:rPr>
                          <m:t>| </m:t>
                        </m:r>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𝑧</m:t>
                            </m:r>
                          </m:e>
                          <m:sub>
                            <m:r>
                              <a:rPr lang="en-IN">
                                <a:latin typeface="Cambria Math" panose="02040503050406030204" pitchFamily="18" charset="0"/>
                                <a:ea typeface="Cambria Math" panose="02040503050406030204" pitchFamily="18" charset="0"/>
                              </a:rPr>
                              <m:t>𝑖</m:t>
                            </m:r>
                          </m:sub>
                        </m:sSub>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𝑐</m:t>
                        </m:r>
                        <m:r>
                          <a:rPr lang="en-IN">
                            <a:latin typeface="Cambria Math" panose="02040503050406030204" pitchFamily="18" charset="0"/>
                            <a:ea typeface="Cambria Math" panose="02040503050406030204" pitchFamily="18" charset="0"/>
                          </a:rPr>
                          <m:t>,</m:t>
                        </m:r>
                        <m:d>
                          <m:dPr>
                            <m:begChr m:val="{"/>
                            <m:endChr m:val="}"/>
                            <m:ctrlPr>
                              <a:rPr lang="en-IN" i="1">
                                <a:latin typeface="Cambria Math" panose="02040503050406030204" pitchFamily="18" charset="0"/>
                                <a:ea typeface="Cambria Math" panose="02040503050406030204" pitchFamily="18" charset="0"/>
                              </a:rPr>
                            </m:ctrlPr>
                          </m:dPr>
                          <m:e>
                            <m:sSup>
                              <m:sSupPr>
                                <m:ctrlPr>
                                  <a:rPr lang="en-IN" b="1" i="1">
                                    <a:latin typeface="Cambria Math" panose="02040503050406030204" pitchFamily="18" charset="0"/>
                                  </a:rPr>
                                </m:ctrlPr>
                              </m:sSupPr>
                              <m:e>
                                <m:r>
                                  <a:rPr lang="en-IN" b="1">
                                    <a:latin typeface="Cambria Math" panose="02040503050406030204" pitchFamily="18" charset="0"/>
                                  </a:rPr>
                                  <m:t>𝛍</m:t>
                                </m:r>
                              </m:e>
                              <m:sup>
                                <m:r>
                                  <a:rPr lang="en-IN">
                                    <a:latin typeface="Cambria Math" panose="02040503050406030204" pitchFamily="18" charset="0"/>
                                  </a:rPr>
                                  <m:t>𝑗</m:t>
                                </m:r>
                              </m:sup>
                            </m:sSup>
                          </m:e>
                        </m:d>
                      </m:e>
                    </m:d>
                    <m:r>
                      <a:rPr lang="en-IN" b="0" i="1" smtClean="0">
                        <a:latin typeface="Cambria Math" panose="02040503050406030204" pitchFamily="18" charset="0"/>
                      </a:rPr>
                      <m:t>∝</m:t>
                    </m:r>
                    <m:r>
                      <a:rPr lang="en-IN">
                        <a:latin typeface="Cambria Math" panose="02040503050406030204" pitchFamily="18" charset="0"/>
                        <a:ea typeface="Cambria Math" panose="02040503050406030204" pitchFamily="18" charset="0"/>
                      </a:rPr>
                      <m:t>𝒩</m:t>
                    </m:r>
                    <m:d>
                      <m:dPr>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b="1" i="0">
                                <a:latin typeface="Cambria Math" panose="02040503050406030204" pitchFamily="18" charset="0"/>
                                <a:ea typeface="Cambria Math" panose="02040503050406030204" pitchFamily="18" charset="0"/>
                              </a:rPr>
                              <m:t>𝐱</m:t>
                            </m:r>
                          </m:e>
                          <m:sup>
                            <m:r>
                              <a:rPr lang="en-IN">
                                <a:latin typeface="Cambria Math" panose="02040503050406030204" pitchFamily="18" charset="0"/>
                                <a:ea typeface="Cambria Math" panose="02040503050406030204" pitchFamily="18" charset="0"/>
                              </a:rPr>
                              <m:t>𝑖</m:t>
                            </m:r>
                          </m:sup>
                        </m:sSup>
                        <m:r>
                          <a:rPr lang="en-IN">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rPr>
                            </m:ctrlPr>
                          </m:sSupPr>
                          <m:e>
                            <m:r>
                              <a:rPr lang="en-IN" b="1">
                                <a:latin typeface="Cambria Math" panose="02040503050406030204" pitchFamily="18" charset="0"/>
                              </a:rPr>
                              <m:t>𝛍</m:t>
                            </m:r>
                          </m:e>
                          <m:sup>
                            <m:r>
                              <a:rPr lang="en-IN">
                                <a:latin typeface="Cambria Math" panose="02040503050406030204" pitchFamily="18" charset="0"/>
                              </a:rPr>
                              <m:t>𝑐</m:t>
                            </m:r>
                          </m:sup>
                        </m:sSup>
                        <m:r>
                          <a:rPr lang="en-IN">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𝐼</m:t>
                            </m:r>
                          </m:e>
                          <m:sub>
                            <m:r>
                              <a:rPr lang="en-IN">
                                <a:latin typeface="Cambria Math" panose="02040503050406030204" pitchFamily="18" charset="0"/>
                                <a:ea typeface="Cambria Math" panose="02040503050406030204" pitchFamily="18" charset="0"/>
                              </a:rPr>
                              <m:t>𝑑</m:t>
                            </m:r>
                          </m:sub>
                        </m:sSub>
                      </m:e>
                    </m:d>
                  </m:oMath>
                </a14:m>
                <a:endParaRPr lang="en-IN" dirty="0" smtClean="0"/>
              </a:p>
              <a:p>
                <a:pPr lvl="2"/>
                <a:r>
                  <a:rPr lang="en-IN" dirty="0"/>
                  <a:t>For sake of simplicity, </a:t>
                </a:r>
                <a:r>
                  <a:rPr lang="en-IN" dirty="0" smtClean="0"/>
                  <a:t>we assume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𝑧</m:t>
                            </m:r>
                          </m:e>
                          <m:sub>
                            <m:r>
                              <a:rPr lang="en-IN">
                                <a:latin typeface="Cambria Math" panose="02040503050406030204" pitchFamily="18" charset="0"/>
                                <a:ea typeface="Cambria Math" panose="02040503050406030204" pitchFamily="18" charset="0"/>
                              </a:rPr>
                              <m:t>𝑖</m:t>
                            </m:r>
                          </m:sub>
                        </m:sSub>
                        <m:r>
                          <a:rPr lang="en-IN">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𝑐</m:t>
                        </m:r>
                        <m:r>
                          <a:rPr lang="en-IN">
                            <a:latin typeface="Cambria Math" panose="02040503050406030204" pitchFamily="18" charset="0"/>
                            <a:ea typeface="Cambria Math" panose="02040503050406030204" pitchFamily="18" charset="0"/>
                          </a:rPr>
                          <m:t> | </m:t>
                        </m:r>
                        <m:d>
                          <m:dPr>
                            <m:begChr m:val="{"/>
                            <m:endChr m:val="}"/>
                            <m:ctrlPr>
                              <a:rPr lang="en-IN" i="1">
                                <a:latin typeface="Cambria Math" panose="02040503050406030204" pitchFamily="18" charset="0"/>
                                <a:ea typeface="Cambria Math" panose="02040503050406030204" pitchFamily="18" charset="0"/>
                              </a:rPr>
                            </m:ctrlPr>
                          </m:dPr>
                          <m:e>
                            <m:sSup>
                              <m:sSupPr>
                                <m:ctrlPr>
                                  <a:rPr lang="en-IN" b="1" i="1">
                                    <a:latin typeface="Cambria Math" panose="02040503050406030204" pitchFamily="18" charset="0"/>
                                  </a:rPr>
                                </m:ctrlPr>
                              </m:sSupPr>
                              <m:e>
                                <m:r>
                                  <a:rPr lang="en-IN" b="1">
                                    <a:latin typeface="Cambria Math" panose="02040503050406030204" pitchFamily="18" charset="0"/>
                                  </a:rPr>
                                  <m:t>𝛍</m:t>
                                </m:r>
                              </m:e>
                              <m:sup>
                                <m:r>
                                  <a:rPr lang="en-IN">
                                    <a:latin typeface="Cambria Math" panose="02040503050406030204" pitchFamily="18" charset="0"/>
                                  </a:rPr>
                                  <m:t>𝑗</m:t>
                                </m:r>
                              </m:sup>
                            </m:sSup>
                          </m:e>
                        </m:d>
                      </m:e>
                    </m:d>
                    <m:r>
                      <a:rPr lang="en-IN" b="1">
                        <a:latin typeface="Cambria Math" panose="02040503050406030204" pitchFamily="18" charset="0"/>
                      </a:rPr>
                      <m:t>=</m:t>
                    </m:r>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𝑧</m:t>
                            </m:r>
                          </m:e>
                          <m:sub>
                            <m:r>
                              <a:rPr lang="en-IN">
                                <a:latin typeface="Cambria Math" panose="02040503050406030204" pitchFamily="18" charset="0"/>
                                <a:ea typeface="Cambria Math" panose="02040503050406030204" pitchFamily="18" charset="0"/>
                              </a:rPr>
                              <m:t>𝑖</m:t>
                            </m:r>
                          </m:sub>
                        </m:sSub>
                        <m:r>
                          <a:rPr lang="en-IN">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𝑐</m:t>
                        </m:r>
                      </m:e>
                    </m:d>
                    <m:r>
                      <a:rPr lang="en-IN" b="1">
                        <a:latin typeface="Cambria Math" panose="02040503050406030204" pitchFamily="18" charset="0"/>
                      </a:rPr>
                      <m:t>=</m:t>
                    </m:r>
                    <m:r>
                      <a:rPr lang="en-IN" b="0" i="1" smtClean="0">
                        <a:latin typeface="Cambria Math" panose="02040503050406030204" pitchFamily="18" charset="0"/>
                      </a:rPr>
                      <m:t>1/</m:t>
                    </m:r>
                    <m:r>
                      <a:rPr lang="en-IN" b="0" i="1" smtClean="0">
                        <a:latin typeface="Cambria Math" panose="02040503050406030204" pitchFamily="18" charset="0"/>
                      </a:rPr>
                      <m:t>𝐶</m:t>
                    </m:r>
                  </m:oMath>
                </a14:m>
                <a:endParaRPr lang="en-IN" dirty="0" smtClean="0"/>
              </a:p>
              <a:p>
                <a:pPr lvl="2"/>
                <a:r>
                  <a:rPr lang="en-IN" dirty="0" smtClean="0"/>
                  <a:t>i.e. assume that until we see data, all clusters are </a:t>
                </a:r>
                <a:r>
                  <a:rPr lang="en-IN" dirty="0" err="1" smtClean="0"/>
                  <a:t>equi</a:t>
                </a:r>
                <a:r>
                  <a:rPr lang="en-IN" dirty="0" smtClean="0"/>
                  <a:t>-probable</a:t>
                </a:r>
              </a:p>
              <a:p>
                <a:r>
                  <a:rPr lang="en-IN" dirty="0" smtClean="0"/>
                  <a:t>Once “partial” assignments are made, proceed to centroid update step</a:t>
                </a:r>
              </a:p>
              <a:p>
                <a:pPr lvl="2"/>
                <a:r>
                  <a:rPr lang="en-IN" dirty="0" smtClean="0"/>
                  <a:t>Pretend that </a:t>
                </a:r>
                <a14:m>
                  <m:oMath xmlns:m="http://schemas.openxmlformats.org/officeDocument/2006/math">
                    <m:sSubSup>
                      <m:sSubSupPr>
                        <m:ctrlPr>
                          <a:rPr lang="en-IN" i="1">
                            <a:latin typeface="Cambria Math" panose="02040503050406030204" pitchFamily="18" charset="0"/>
                          </a:rPr>
                        </m:ctrlPr>
                      </m:sSubSupPr>
                      <m:e>
                        <m:r>
                          <a:rPr lang="en-IN">
                            <a:latin typeface="Cambria Math" panose="02040503050406030204" pitchFamily="18" charset="0"/>
                          </a:rPr>
                          <m:t>𝜋</m:t>
                        </m:r>
                      </m:e>
                      <m:sub>
                        <m:r>
                          <a:rPr lang="en-IN" b="0" i="1" smtClean="0">
                            <a:latin typeface="Cambria Math" panose="02040503050406030204" pitchFamily="18" charset="0"/>
                          </a:rPr>
                          <m:t>𝑐</m:t>
                        </m:r>
                      </m:sub>
                      <m:sup>
                        <m:r>
                          <a:rPr lang="en-IN">
                            <a:latin typeface="Cambria Math" panose="02040503050406030204" pitchFamily="18" charset="0"/>
                          </a:rPr>
                          <m:t>𝑖</m:t>
                        </m:r>
                      </m:sup>
                    </m:sSubSup>
                  </m:oMath>
                </a14:m>
                <a:r>
                  <a:rPr lang="en-IN" dirty="0" smtClean="0"/>
                  <a:t>-</a:t>
                </a:r>
                <a:r>
                  <a:rPr lang="en-IN" dirty="0" err="1" smtClean="0"/>
                  <a:t>th</a:t>
                </a:r>
                <a:r>
                  <a:rPr lang="en-IN" dirty="0" smtClean="0"/>
                  <a:t> portion of the </a:t>
                </a:r>
                <a14:m>
                  <m:oMath xmlns:m="http://schemas.openxmlformats.org/officeDocument/2006/math">
                    <m:r>
                      <a:rPr lang="en-IN" i="1" dirty="0" smtClean="0">
                        <a:latin typeface="Cambria Math" panose="02040503050406030204" pitchFamily="18" charset="0"/>
                      </a:rPr>
                      <m:t>𝑖</m:t>
                    </m:r>
                  </m:oMath>
                </a14:m>
                <a:r>
                  <a:rPr lang="en-IN" dirty="0" err="1" smtClean="0"/>
                  <a:t>-th</a:t>
                </a:r>
                <a:r>
                  <a:rPr lang="en-IN" dirty="0" smtClean="0"/>
                  <a:t> data point went to </a:t>
                </a:r>
                <a14:m>
                  <m:oMath xmlns:m="http://schemas.openxmlformats.org/officeDocument/2006/math">
                    <m:r>
                      <a:rPr lang="en-IN" i="1" dirty="0" smtClean="0">
                        <a:latin typeface="Cambria Math" panose="02040503050406030204" pitchFamily="18" charset="0"/>
                      </a:rPr>
                      <m:t>𝑐</m:t>
                    </m:r>
                  </m:oMath>
                </a14:m>
                <a:r>
                  <a:rPr lang="en-IN" dirty="0" smtClean="0"/>
                  <a:t>-</a:t>
                </a:r>
                <a:r>
                  <a:rPr lang="en-IN" dirty="0" err="1" smtClean="0"/>
                  <a:t>th</a:t>
                </a:r>
                <a:r>
                  <a:rPr lang="en-IN" dirty="0" smtClean="0"/>
                  <a:t> cluster</a:t>
                </a:r>
              </a:p>
              <a:p>
                <a:pPr lvl="2"/>
                <a:r>
                  <a:rPr lang="en-IN" dirty="0" smtClean="0"/>
                  <a:t>“Number” of points assigned to cluster </a:t>
                </a:r>
                <a14:m>
                  <m:oMath xmlns:m="http://schemas.openxmlformats.org/officeDocument/2006/math">
                    <m:r>
                      <a:rPr lang="en-IN" i="1" dirty="0" smtClean="0">
                        <a:latin typeface="Cambria Math" panose="02040503050406030204" pitchFamily="18" charset="0"/>
                      </a:rPr>
                      <m:t>𝑐</m:t>
                    </m:r>
                  </m:oMath>
                </a14:m>
                <a:r>
                  <a:rPr lang="en-IN" dirty="0" smtClean="0"/>
                  <a:t> becomes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𝑐</m:t>
                        </m:r>
                      </m:sub>
                    </m:sSub>
                    <m:r>
                      <a:rPr lang="en-IN" b="0" i="1" smtClean="0">
                        <a:latin typeface="Cambria Math" panose="02040503050406030204" pitchFamily="18" charset="0"/>
                      </a:rPr>
                      <m:t>=</m:t>
                    </m:r>
                    <m:nary>
                      <m:naryPr>
                        <m:chr m:val="∑"/>
                        <m:limLoc m:val="subSup"/>
                        <m:ctrlPr>
                          <a:rPr lang="en-IN" b="0" i="1" smtClean="0">
                            <a:latin typeface="Cambria Math" panose="02040503050406030204" pitchFamily="18" charset="0"/>
                          </a:rPr>
                        </m:ctrlPr>
                      </m:naryPr>
                      <m:sub>
                        <m:r>
                          <m:rPr>
                            <m:brk m:alnAt="25"/>
                          </m:rPr>
                          <a:rPr lang="en-IN" b="0" i="1" smtClean="0">
                            <a:latin typeface="Cambria Math" panose="02040503050406030204" pitchFamily="18" charset="0"/>
                          </a:rPr>
                          <m:t>𝑖</m:t>
                        </m:r>
                        <m:r>
                          <a:rPr lang="en-IN" b="0" i="1" smtClean="0">
                            <a:latin typeface="Cambria Math" panose="02040503050406030204" pitchFamily="18" charset="0"/>
                          </a:rPr>
                          <m:t>=1</m:t>
                        </m:r>
                      </m:sub>
                      <m:sup>
                        <m:r>
                          <a:rPr lang="en-IN" b="0" i="1" smtClean="0">
                            <a:latin typeface="Cambria Math" panose="02040503050406030204" pitchFamily="18" charset="0"/>
                          </a:rPr>
                          <m:t>𝑛</m:t>
                        </m:r>
                      </m:sup>
                      <m:e>
                        <m:sSubSup>
                          <m:sSubSupPr>
                            <m:ctrlPr>
                              <a:rPr lang="en-IN" i="1">
                                <a:latin typeface="Cambria Math" panose="02040503050406030204" pitchFamily="18" charset="0"/>
                              </a:rPr>
                            </m:ctrlPr>
                          </m:sSubSupPr>
                          <m:e>
                            <m:r>
                              <a:rPr lang="en-IN">
                                <a:latin typeface="Cambria Math" panose="02040503050406030204" pitchFamily="18" charset="0"/>
                              </a:rPr>
                              <m:t>𝜋</m:t>
                            </m:r>
                          </m:e>
                          <m:sub>
                            <m:r>
                              <a:rPr lang="en-IN">
                                <a:latin typeface="Cambria Math" panose="02040503050406030204" pitchFamily="18" charset="0"/>
                              </a:rPr>
                              <m:t>𝑐</m:t>
                            </m:r>
                          </m:sub>
                          <m:sup>
                            <m:r>
                              <a:rPr lang="en-IN">
                                <a:latin typeface="Cambria Math" panose="02040503050406030204" pitchFamily="18" charset="0"/>
                              </a:rPr>
                              <m:t>𝑖</m:t>
                            </m:r>
                          </m:sup>
                        </m:sSubSup>
                      </m:e>
                    </m:nary>
                  </m:oMath>
                </a14:m>
                <a:endParaRPr lang="en-IN" dirty="0" smtClean="0"/>
              </a:p>
              <a:p>
                <a:pPr lvl="2"/>
                <a:r>
                  <a:rPr lang="en-IN" dirty="0" smtClean="0"/>
                  <a:t>Rest of the update modified accordingly </a:t>
                </a:r>
                <a14:m>
                  <m:oMath xmlns:m="http://schemas.openxmlformats.org/officeDocument/2006/math">
                    <m:sSup>
                      <m:sSupPr>
                        <m:ctrlPr>
                          <a:rPr lang="en-IN" i="1">
                            <a:latin typeface="Cambria Math" panose="02040503050406030204" pitchFamily="18" charset="0"/>
                          </a:rPr>
                        </m:ctrlPr>
                      </m:sSupPr>
                      <m:e>
                        <m:r>
                          <a:rPr lang="en-IN" b="1" i="0">
                            <a:latin typeface="Cambria Math" panose="02040503050406030204" pitchFamily="18" charset="0"/>
                          </a:rPr>
                          <m:t>𝛍</m:t>
                        </m:r>
                      </m:e>
                      <m:sup>
                        <m:r>
                          <a:rPr lang="en-IN">
                            <a:latin typeface="Cambria Math" panose="02040503050406030204" pitchFamily="18" charset="0"/>
                          </a:rPr>
                          <m:t>𝑐</m:t>
                        </m:r>
                      </m:sup>
                    </m:sSup>
                    <m:r>
                      <a:rPr lang="en-IN">
                        <a:latin typeface="Cambria Math" panose="02040503050406030204" pitchFamily="18" charset="0"/>
                      </a:rPr>
                      <m:t>=</m:t>
                    </m:r>
                    <m:f>
                      <m:fPr>
                        <m:ctrlPr>
                          <a:rPr lang="en-IN" i="1">
                            <a:latin typeface="Cambria Math" panose="02040503050406030204" pitchFamily="18" charset="0"/>
                          </a:rPr>
                        </m:ctrlPr>
                      </m:fPr>
                      <m:num>
                        <m:r>
                          <a:rPr lang="en-IN">
                            <a:latin typeface="Cambria Math" panose="02040503050406030204" pitchFamily="18" charset="0"/>
                          </a:rPr>
                          <m:t>1</m:t>
                        </m:r>
                      </m:num>
                      <m:den>
                        <m:sSub>
                          <m:sSubPr>
                            <m:ctrlPr>
                              <a:rPr lang="en-IN" i="1">
                                <a:latin typeface="Cambria Math" panose="02040503050406030204" pitchFamily="18" charset="0"/>
                              </a:rPr>
                            </m:ctrlPr>
                          </m:sSubPr>
                          <m:e>
                            <m:r>
                              <a:rPr lang="en-IN">
                                <a:latin typeface="Cambria Math" panose="02040503050406030204" pitchFamily="18" charset="0"/>
                              </a:rPr>
                              <m:t>𝑛</m:t>
                            </m:r>
                          </m:e>
                          <m:sub>
                            <m:r>
                              <a:rPr lang="en-IN">
                                <a:latin typeface="Cambria Math" panose="02040503050406030204" pitchFamily="18" charset="0"/>
                              </a:rPr>
                              <m:t>𝑐</m:t>
                            </m:r>
                          </m:sub>
                        </m:sSub>
                      </m:den>
                    </m:f>
                    <m:nary>
                      <m:naryPr>
                        <m:chr m:val="∑"/>
                        <m:limLoc m:val="subSup"/>
                        <m:ctrlPr>
                          <a:rPr lang="en-IN" i="1">
                            <a:latin typeface="Cambria Math" panose="02040503050406030204" pitchFamily="18" charset="0"/>
                          </a:rPr>
                        </m:ctrlPr>
                      </m:naryPr>
                      <m:sub>
                        <m:r>
                          <m:rPr>
                            <m:brk m:alnAt="25"/>
                          </m:rPr>
                          <a:rPr lang="en-IN">
                            <a:latin typeface="Cambria Math" panose="02040503050406030204" pitchFamily="18" charset="0"/>
                          </a:rPr>
                          <m:t>𝑖</m:t>
                        </m:r>
                        <m:r>
                          <a:rPr lang="en-IN">
                            <a:latin typeface="Cambria Math" panose="02040503050406030204" pitchFamily="18" charset="0"/>
                          </a:rPr>
                          <m:t>=1</m:t>
                        </m:r>
                      </m:sub>
                      <m:sup>
                        <m:r>
                          <a:rPr lang="en-IN">
                            <a:latin typeface="Cambria Math" panose="02040503050406030204" pitchFamily="18" charset="0"/>
                          </a:rPr>
                          <m:t>𝑛</m:t>
                        </m:r>
                      </m:sup>
                      <m:e>
                        <m:sSubSup>
                          <m:sSubSupPr>
                            <m:ctrlPr>
                              <a:rPr lang="en-IN" i="1">
                                <a:latin typeface="Cambria Math" panose="02040503050406030204" pitchFamily="18" charset="0"/>
                              </a:rPr>
                            </m:ctrlPr>
                          </m:sSubSupPr>
                          <m:e>
                            <m:r>
                              <a:rPr lang="en-IN">
                                <a:latin typeface="Cambria Math" panose="02040503050406030204" pitchFamily="18" charset="0"/>
                              </a:rPr>
                              <m:t>𝜋</m:t>
                            </m:r>
                          </m:e>
                          <m:sub>
                            <m:r>
                              <a:rPr lang="en-IN">
                                <a:latin typeface="Cambria Math" panose="02040503050406030204" pitchFamily="18" charset="0"/>
                              </a:rPr>
                              <m:t>𝑐</m:t>
                            </m:r>
                          </m:sub>
                          <m:sup>
                            <m:r>
                              <a:rPr lang="en-IN">
                                <a:latin typeface="Cambria Math" panose="02040503050406030204" pitchFamily="18" charset="0"/>
                              </a:rPr>
                              <m:t>𝑖</m:t>
                            </m:r>
                          </m:sup>
                        </m:sSubSup>
                        <m:r>
                          <a:rPr lang="en-IN">
                            <a:latin typeface="Cambria Math" panose="02040503050406030204" pitchFamily="18" charset="0"/>
                          </a:rPr>
                          <m:t>⋅</m:t>
                        </m:r>
                        <m:sSup>
                          <m:sSupPr>
                            <m:ctrlPr>
                              <a:rPr lang="en-IN" i="1">
                                <a:latin typeface="Cambria Math" panose="02040503050406030204" pitchFamily="18" charset="0"/>
                              </a:rPr>
                            </m:ctrlPr>
                          </m:sSupPr>
                          <m:e>
                            <m:r>
                              <a:rPr lang="en-IN" b="1" i="0">
                                <a:latin typeface="Cambria Math" panose="02040503050406030204" pitchFamily="18" charset="0"/>
                              </a:rPr>
                              <m:t>𝐱</m:t>
                            </m:r>
                          </m:e>
                          <m:sup>
                            <m:r>
                              <a:rPr lang="en-IN">
                                <a:latin typeface="Cambria Math" panose="02040503050406030204" pitchFamily="18" charset="0"/>
                              </a:rPr>
                              <m:t>𝑖</m:t>
                            </m:r>
                          </m:sup>
                        </m:sSup>
                      </m:e>
                    </m:nary>
                  </m:oMath>
                </a14:m>
                <a:endParaRPr lang="en-IN" dirty="0" smtClean="0"/>
              </a:p>
              <a:p>
                <a:pPr lvl="2"/>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3"/>
                <a:ext cx="12076299" cy="5746377"/>
              </a:xfrm>
              <a:blipFill>
                <a:blip r:embed="rId2"/>
                <a:stretch>
                  <a:fillRect l="-555" t="-2545" r="-1716"/>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30</a:t>
            </a:fld>
            <a:endParaRPr lang="en-US"/>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06830" y="644221"/>
            <a:ext cx="1722822" cy="1722822"/>
          </a:xfrm>
          <a:prstGeom prst="rect">
            <a:avLst/>
          </a:prstGeom>
        </p:spPr>
      </p:pic>
      <mc:AlternateContent xmlns:mc="http://schemas.openxmlformats.org/markup-compatibility/2006" xmlns:a14="http://schemas.microsoft.com/office/drawing/2010/main">
        <mc:Choice Requires="a14">
          <p:sp>
            <p:nvSpPr>
              <p:cNvPr id="16" name="Rectangular Callout 15"/>
              <p:cNvSpPr/>
              <p:nvPr/>
            </p:nvSpPr>
            <p:spPr>
              <a:xfrm>
                <a:off x="3269114" y="282090"/>
                <a:ext cx="7526494" cy="1659070"/>
              </a:xfrm>
              <a:prstGeom prst="wedgeRectCallout">
                <a:avLst>
                  <a:gd name="adj1" fmla="val 58252"/>
                  <a:gd name="adj2" fmla="val 43494"/>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We can now calculate </a:t>
                </a:r>
                <a14:m>
                  <m:oMath xmlns:m="http://schemas.openxmlformats.org/officeDocument/2006/math">
                    <m:sSubSup>
                      <m:sSubSupPr>
                        <m:ctrlPr>
                          <a:rPr lang="en-IN" sz="2400" i="1">
                            <a:solidFill>
                              <a:schemeClr val="tx1"/>
                            </a:solidFill>
                            <a:latin typeface="Cambria Math" panose="02040503050406030204" pitchFamily="18" charset="0"/>
                          </a:rPr>
                        </m:ctrlPr>
                      </m:sSubSupPr>
                      <m:e>
                        <m:r>
                          <a:rPr lang="en-IN" sz="2400" i="1">
                            <a:solidFill>
                              <a:schemeClr val="tx1"/>
                            </a:solidFill>
                            <a:latin typeface="Cambria Math" panose="02040503050406030204" pitchFamily="18" charset="0"/>
                          </a:rPr>
                          <m:t>𝜋</m:t>
                        </m:r>
                      </m:e>
                      <m:sub>
                        <m:r>
                          <a:rPr lang="en-IN" sz="2400" i="1">
                            <a:solidFill>
                              <a:schemeClr val="tx1"/>
                            </a:solidFill>
                            <a:latin typeface="Cambria Math" panose="02040503050406030204" pitchFamily="18" charset="0"/>
                          </a:rPr>
                          <m:t>𝑐</m:t>
                        </m:r>
                      </m:sub>
                      <m:sup>
                        <m:r>
                          <a:rPr lang="en-IN" sz="2400" i="1">
                            <a:solidFill>
                              <a:schemeClr val="tx1"/>
                            </a:solidFill>
                            <a:latin typeface="Cambria Math" panose="02040503050406030204" pitchFamily="18" charset="0"/>
                          </a:rPr>
                          <m:t>𝑖</m:t>
                        </m:r>
                      </m:sup>
                    </m:sSubSup>
                    <m:r>
                      <a:rPr lang="en-IN" sz="2400" i="1">
                        <a:solidFill>
                          <a:schemeClr val="tx1"/>
                        </a:solidFill>
                        <a:latin typeface="Cambria Math" panose="02040503050406030204" pitchFamily="18" charset="0"/>
                      </a:rPr>
                      <m:t>=</m:t>
                    </m:r>
                    <m:r>
                      <a:rPr lang="en-IN" sz="2400">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sSub>
                          <m:sSubPr>
                            <m:ctrlPr>
                              <a:rPr lang="en-IN" sz="2400" i="1">
                                <a:solidFill>
                                  <a:schemeClr val="tx1"/>
                                </a:solidFill>
                                <a:latin typeface="Cambria Math" panose="02040503050406030204" pitchFamily="18" charset="0"/>
                                <a:ea typeface="Cambria Math" panose="02040503050406030204" pitchFamily="18" charset="0"/>
                              </a:rPr>
                            </m:ctrlPr>
                          </m:sSubPr>
                          <m:e>
                            <m:r>
                              <a:rPr lang="en-IN" sz="2400">
                                <a:solidFill>
                                  <a:schemeClr val="tx1"/>
                                </a:solidFill>
                                <a:latin typeface="Cambria Math" panose="02040503050406030204" pitchFamily="18" charset="0"/>
                                <a:ea typeface="Cambria Math" panose="02040503050406030204" pitchFamily="18" charset="0"/>
                              </a:rPr>
                              <m:t>𝑧</m:t>
                            </m:r>
                          </m:e>
                          <m:sub>
                            <m:r>
                              <a:rPr lang="en-IN" sz="2400">
                                <a:solidFill>
                                  <a:schemeClr val="tx1"/>
                                </a:solidFill>
                                <a:latin typeface="Cambria Math" panose="02040503050406030204" pitchFamily="18" charset="0"/>
                                <a:ea typeface="Cambria Math" panose="02040503050406030204" pitchFamily="18" charset="0"/>
                              </a:rPr>
                              <m:t>𝑖</m:t>
                            </m:r>
                          </m:sub>
                        </m:sSub>
                        <m:r>
                          <a:rPr lang="en-IN" sz="2400">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𝑐</m:t>
                        </m:r>
                        <m:r>
                          <a:rPr lang="en-IN" sz="2400" b="1">
                            <a:solidFill>
                              <a:schemeClr val="tx1"/>
                            </a:solidFill>
                            <a:latin typeface="Cambria Math" panose="02040503050406030204" pitchFamily="18" charset="0"/>
                          </a:rPr>
                          <m:t> </m:t>
                        </m:r>
                        <m:r>
                          <a:rPr lang="en-IN" sz="2400">
                            <a:solidFill>
                              <a:schemeClr val="tx1"/>
                            </a:solidFill>
                            <a:latin typeface="Cambria Math" panose="02040503050406030204" pitchFamily="18" charset="0"/>
                            <a:ea typeface="Cambria Math" panose="02040503050406030204" pitchFamily="18" charset="0"/>
                          </a:rPr>
                          <m:t>| </m:t>
                        </m:r>
                        <m:sSup>
                          <m:sSupPr>
                            <m:ctrlPr>
                              <a:rPr lang="en-IN" sz="2400" i="1">
                                <a:solidFill>
                                  <a:schemeClr val="tx1"/>
                                </a:solidFill>
                                <a:latin typeface="Cambria Math" panose="02040503050406030204" pitchFamily="18" charset="0"/>
                              </a:rPr>
                            </m:ctrlPr>
                          </m:sSupPr>
                          <m:e>
                            <m:r>
                              <a:rPr lang="en-IN" sz="2400" b="1">
                                <a:solidFill>
                                  <a:schemeClr val="tx1"/>
                                </a:solidFill>
                                <a:latin typeface="Cambria Math" panose="02040503050406030204" pitchFamily="18" charset="0"/>
                              </a:rPr>
                              <m:t>𝐱</m:t>
                            </m:r>
                          </m:e>
                          <m:sup>
                            <m:r>
                              <a:rPr lang="en-IN" sz="2400">
                                <a:solidFill>
                                  <a:schemeClr val="tx1"/>
                                </a:solidFill>
                                <a:latin typeface="Cambria Math" panose="02040503050406030204" pitchFamily="18" charset="0"/>
                              </a:rPr>
                              <m:t>𝑖</m:t>
                            </m:r>
                          </m:sup>
                        </m:sSup>
                        <m:r>
                          <a:rPr lang="en-IN" sz="2400">
                            <a:solidFill>
                              <a:schemeClr val="tx1"/>
                            </a:solidFill>
                            <a:latin typeface="Cambria Math" panose="02040503050406030204" pitchFamily="18" charset="0"/>
                          </a:rPr>
                          <m:t>,</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sSup>
                              <m:sSupPr>
                                <m:ctrlPr>
                                  <a:rPr lang="en-IN" sz="2400" b="1" i="1">
                                    <a:solidFill>
                                      <a:schemeClr val="tx1"/>
                                    </a:solidFill>
                                    <a:latin typeface="Cambria Math" panose="02040503050406030204" pitchFamily="18" charset="0"/>
                                  </a:rPr>
                                </m:ctrlPr>
                              </m:sSupPr>
                              <m:e>
                                <m:r>
                                  <a:rPr lang="en-IN" sz="2400" b="1">
                                    <a:solidFill>
                                      <a:schemeClr val="tx1"/>
                                    </a:solidFill>
                                    <a:latin typeface="Cambria Math" panose="02040503050406030204" pitchFamily="18" charset="0"/>
                                  </a:rPr>
                                  <m:t>𝛍</m:t>
                                </m:r>
                              </m:e>
                              <m:sup>
                                <m:r>
                                  <a:rPr lang="en-IN" sz="2400">
                                    <a:solidFill>
                                      <a:schemeClr val="tx1"/>
                                    </a:solidFill>
                                    <a:latin typeface="Cambria Math" panose="02040503050406030204" pitchFamily="18" charset="0"/>
                                  </a:rPr>
                                  <m:t>𝑗</m:t>
                                </m:r>
                              </m:sup>
                            </m:sSup>
                          </m:e>
                        </m:d>
                      </m:e>
                    </m:d>
                  </m:oMath>
                </a14:m>
                <a:r>
                  <a:rPr lang="en-IN" sz="2400" dirty="0" smtClean="0">
                    <a:solidFill>
                      <a:schemeClr val="tx1"/>
                    </a:solidFill>
                    <a:latin typeface="+mj-lt"/>
                  </a:rPr>
                  <a:t> as follows: let </a:t>
                </a:r>
                <a14:m>
                  <m:oMath xmlns:m="http://schemas.openxmlformats.org/officeDocument/2006/math">
                    <m:sSubSup>
                      <m:sSubSupPr>
                        <m:ctrlPr>
                          <a:rPr lang="en-IN" sz="2400" b="0" i="1" smtClean="0">
                            <a:solidFill>
                              <a:schemeClr val="tx1"/>
                            </a:solidFill>
                            <a:latin typeface="Cambria Math" panose="02040503050406030204" pitchFamily="18" charset="0"/>
                          </a:rPr>
                        </m:ctrlPr>
                      </m:sSubSupPr>
                      <m:e>
                        <m:r>
                          <a:rPr lang="en-IN" sz="2400" b="0" i="1" smtClean="0">
                            <a:solidFill>
                              <a:schemeClr val="tx1"/>
                            </a:solidFill>
                            <a:latin typeface="Cambria Math" panose="02040503050406030204" pitchFamily="18" charset="0"/>
                          </a:rPr>
                          <m:t>𝑝</m:t>
                        </m:r>
                      </m:e>
                      <m:sub>
                        <m:r>
                          <a:rPr lang="en-IN" sz="2400" b="0" i="1" smtClean="0">
                            <a:solidFill>
                              <a:schemeClr val="tx1"/>
                            </a:solidFill>
                            <a:latin typeface="Cambria Math" panose="02040503050406030204" pitchFamily="18" charset="0"/>
                          </a:rPr>
                          <m:t>𝑐</m:t>
                        </m:r>
                      </m:sub>
                      <m:sup>
                        <m:r>
                          <a:rPr lang="en-IN" sz="2400" b="0" i="1" smtClean="0">
                            <a:solidFill>
                              <a:schemeClr val="tx1"/>
                            </a:solidFill>
                            <a:latin typeface="Cambria Math" panose="02040503050406030204" pitchFamily="18" charset="0"/>
                          </a:rPr>
                          <m:t>𝑖</m:t>
                        </m:r>
                      </m:sup>
                    </m:sSubSup>
                    <m:r>
                      <a:rPr lang="en-IN" sz="2400" b="0" i="1" smtClean="0">
                        <a:solidFill>
                          <a:schemeClr val="tx1"/>
                        </a:solidFill>
                        <a:latin typeface="Cambria Math" panose="02040503050406030204" pitchFamily="18" charset="0"/>
                      </a:rPr>
                      <m:t>=</m:t>
                    </m:r>
                    <m:r>
                      <a:rPr lang="en-IN" sz="2400">
                        <a:solidFill>
                          <a:schemeClr val="tx1"/>
                        </a:solidFill>
                        <a:latin typeface="Cambria Math" panose="02040503050406030204" pitchFamily="18" charset="0"/>
                        <a:ea typeface="Cambria Math" panose="02040503050406030204" pitchFamily="18" charset="0"/>
                      </a:rPr>
                      <m:t>𝒩</m:t>
                    </m:r>
                    <m:d>
                      <m:dPr>
                        <m:ctrlPr>
                          <a:rPr lang="en-IN" sz="2400" i="1">
                            <a:solidFill>
                              <a:schemeClr val="tx1"/>
                            </a:solidFill>
                            <a:latin typeface="Cambria Math" panose="02040503050406030204" pitchFamily="18" charset="0"/>
                            <a:ea typeface="Cambria Math" panose="02040503050406030204" pitchFamily="18" charset="0"/>
                          </a:rPr>
                        </m:ctrlPr>
                      </m:dPr>
                      <m:e>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b="1">
                                <a:solidFill>
                                  <a:schemeClr val="tx1"/>
                                </a:solidFill>
                                <a:latin typeface="Cambria Math" panose="02040503050406030204" pitchFamily="18" charset="0"/>
                                <a:ea typeface="Cambria Math" panose="02040503050406030204" pitchFamily="18" charset="0"/>
                              </a:rPr>
                              <m:t>𝐱</m:t>
                            </m:r>
                          </m:e>
                          <m:sup>
                            <m:r>
                              <a:rPr lang="en-IN" sz="2400">
                                <a:solidFill>
                                  <a:schemeClr val="tx1"/>
                                </a:solidFill>
                                <a:latin typeface="Cambria Math" panose="02040503050406030204" pitchFamily="18" charset="0"/>
                                <a:ea typeface="Cambria Math" panose="02040503050406030204" pitchFamily="18" charset="0"/>
                              </a:rPr>
                              <m:t>𝑖</m:t>
                            </m:r>
                          </m:sup>
                        </m:sSup>
                        <m:r>
                          <a:rPr lang="en-IN" sz="2400">
                            <a:solidFill>
                              <a:schemeClr val="tx1"/>
                            </a:solidFill>
                            <a:latin typeface="Cambria Math" panose="02040503050406030204" pitchFamily="18" charset="0"/>
                            <a:ea typeface="Cambria Math" panose="02040503050406030204" pitchFamily="18" charset="0"/>
                          </a:rPr>
                          <m:t>;</m:t>
                        </m:r>
                        <m:sSup>
                          <m:sSupPr>
                            <m:ctrlPr>
                              <a:rPr lang="en-IN" sz="2400" i="1">
                                <a:solidFill>
                                  <a:schemeClr val="tx1"/>
                                </a:solidFill>
                                <a:latin typeface="Cambria Math" panose="02040503050406030204" pitchFamily="18" charset="0"/>
                              </a:rPr>
                            </m:ctrlPr>
                          </m:sSupPr>
                          <m:e>
                            <m:r>
                              <a:rPr lang="en-IN" sz="2400" b="1">
                                <a:solidFill>
                                  <a:schemeClr val="tx1"/>
                                </a:solidFill>
                                <a:latin typeface="Cambria Math" panose="02040503050406030204" pitchFamily="18" charset="0"/>
                              </a:rPr>
                              <m:t>𝛍</m:t>
                            </m:r>
                          </m:e>
                          <m:sup>
                            <m:r>
                              <a:rPr lang="en-IN" sz="2400">
                                <a:solidFill>
                                  <a:schemeClr val="tx1"/>
                                </a:solidFill>
                                <a:latin typeface="Cambria Math" panose="02040503050406030204" pitchFamily="18" charset="0"/>
                              </a:rPr>
                              <m:t>𝑐</m:t>
                            </m:r>
                          </m:sup>
                        </m:sSup>
                        <m:r>
                          <a:rPr lang="en-IN" sz="2400">
                            <a:solidFill>
                              <a:schemeClr val="tx1"/>
                            </a:solidFill>
                            <a:latin typeface="Cambria Math" panose="02040503050406030204" pitchFamily="18" charset="0"/>
                            <a:ea typeface="Cambria Math" panose="02040503050406030204" pitchFamily="18" charset="0"/>
                          </a:rPr>
                          <m:t>,</m:t>
                        </m:r>
                        <m:sSub>
                          <m:sSubPr>
                            <m:ctrlPr>
                              <a:rPr lang="en-IN" sz="2400" i="1">
                                <a:solidFill>
                                  <a:schemeClr val="tx1"/>
                                </a:solidFill>
                                <a:latin typeface="Cambria Math" panose="02040503050406030204" pitchFamily="18" charset="0"/>
                                <a:ea typeface="Cambria Math" panose="02040503050406030204" pitchFamily="18" charset="0"/>
                              </a:rPr>
                            </m:ctrlPr>
                          </m:sSubPr>
                          <m:e>
                            <m:r>
                              <a:rPr lang="en-IN" sz="2400">
                                <a:solidFill>
                                  <a:schemeClr val="tx1"/>
                                </a:solidFill>
                                <a:latin typeface="Cambria Math" panose="02040503050406030204" pitchFamily="18" charset="0"/>
                                <a:ea typeface="Cambria Math" panose="02040503050406030204" pitchFamily="18" charset="0"/>
                              </a:rPr>
                              <m:t>𝐼</m:t>
                            </m:r>
                          </m:e>
                          <m:sub>
                            <m:r>
                              <a:rPr lang="en-IN" sz="2400">
                                <a:solidFill>
                                  <a:schemeClr val="tx1"/>
                                </a:solidFill>
                                <a:latin typeface="Cambria Math" panose="02040503050406030204" pitchFamily="18" charset="0"/>
                                <a:ea typeface="Cambria Math" panose="02040503050406030204" pitchFamily="18" charset="0"/>
                              </a:rPr>
                              <m:t>𝑑</m:t>
                            </m:r>
                          </m:sub>
                        </m:sSub>
                      </m:e>
                    </m:d>
                    <m:r>
                      <a:rPr lang="en-IN" sz="2400" b="0" i="0" smtClean="0">
                        <a:solidFill>
                          <a:schemeClr val="tx1"/>
                        </a:solidFill>
                        <a:latin typeface="Cambria Math" panose="02040503050406030204" pitchFamily="18" charset="0"/>
                        <a:ea typeface="Cambria Math" panose="02040503050406030204" pitchFamily="18" charset="0"/>
                      </a:rPr>
                      <m:t>/</m:t>
                    </m:r>
                    <m:r>
                      <m:rPr>
                        <m:sty m:val="p"/>
                      </m:rPr>
                      <a:rPr lang="en-IN" sz="2400" b="0" i="0" smtClean="0">
                        <a:solidFill>
                          <a:schemeClr val="tx1"/>
                        </a:solidFill>
                        <a:latin typeface="Cambria Math" panose="02040503050406030204" pitchFamily="18" charset="0"/>
                        <a:ea typeface="Cambria Math" panose="02040503050406030204" pitchFamily="18" charset="0"/>
                      </a:rPr>
                      <m:t>C</m:t>
                    </m:r>
                  </m:oMath>
                </a14:m>
                <a:r>
                  <a:rPr lang="en-IN" sz="2400" dirty="0" smtClean="0">
                    <a:solidFill>
                      <a:schemeClr val="tx1"/>
                    </a:solidFill>
                    <a:latin typeface="+mj-lt"/>
                  </a:rPr>
                  <a:t> and normalize to get </a:t>
                </a:r>
                <a14:m>
                  <m:oMath xmlns:m="http://schemas.openxmlformats.org/officeDocument/2006/math">
                    <m:sSubSup>
                      <m:sSubSupPr>
                        <m:ctrlPr>
                          <a:rPr lang="en-IN" sz="2400" i="1">
                            <a:solidFill>
                              <a:schemeClr val="tx1"/>
                            </a:solidFill>
                            <a:latin typeface="Cambria Math" panose="02040503050406030204" pitchFamily="18" charset="0"/>
                          </a:rPr>
                        </m:ctrlPr>
                      </m:sSubSupPr>
                      <m:e>
                        <m:r>
                          <a:rPr lang="en-IN" sz="2400" i="1">
                            <a:solidFill>
                              <a:schemeClr val="tx1"/>
                            </a:solidFill>
                            <a:latin typeface="Cambria Math" panose="02040503050406030204" pitchFamily="18" charset="0"/>
                          </a:rPr>
                          <m:t>𝜋</m:t>
                        </m:r>
                      </m:e>
                      <m:sub>
                        <m:r>
                          <a:rPr lang="en-IN" sz="2400" i="1">
                            <a:solidFill>
                              <a:schemeClr val="tx1"/>
                            </a:solidFill>
                            <a:latin typeface="Cambria Math" panose="02040503050406030204" pitchFamily="18" charset="0"/>
                          </a:rPr>
                          <m:t>𝑐</m:t>
                        </m:r>
                      </m:sub>
                      <m:sup>
                        <m:r>
                          <a:rPr lang="en-IN" sz="2400" i="1">
                            <a:solidFill>
                              <a:schemeClr val="tx1"/>
                            </a:solidFill>
                            <a:latin typeface="Cambria Math" panose="02040503050406030204" pitchFamily="18" charset="0"/>
                          </a:rPr>
                          <m:t>𝑖</m:t>
                        </m:r>
                      </m:sup>
                    </m:sSubSup>
                    <m:r>
                      <a:rPr lang="en-IN" sz="2400" i="1">
                        <a:solidFill>
                          <a:schemeClr val="tx1"/>
                        </a:solidFill>
                        <a:latin typeface="Cambria Math" panose="02040503050406030204" pitchFamily="18" charset="0"/>
                      </a:rPr>
                      <m:t>=</m:t>
                    </m:r>
                    <m:f>
                      <m:fPr>
                        <m:ctrlPr>
                          <a:rPr lang="en-IN" sz="2400" i="1">
                            <a:solidFill>
                              <a:schemeClr val="tx1"/>
                            </a:solidFill>
                            <a:latin typeface="Cambria Math" panose="02040503050406030204" pitchFamily="18" charset="0"/>
                          </a:rPr>
                        </m:ctrlPr>
                      </m:fPr>
                      <m:num>
                        <m:sSubSup>
                          <m:sSubSupPr>
                            <m:ctrlPr>
                              <a:rPr lang="en-IN" sz="2400" i="1">
                                <a:solidFill>
                                  <a:schemeClr val="tx1"/>
                                </a:solidFill>
                                <a:latin typeface="Cambria Math" panose="02040503050406030204" pitchFamily="18" charset="0"/>
                              </a:rPr>
                            </m:ctrlPr>
                          </m:sSubSupPr>
                          <m:e>
                            <m:r>
                              <a:rPr lang="en-IN" sz="2400" i="1">
                                <a:solidFill>
                                  <a:schemeClr val="tx1"/>
                                </a:solidFill>
                                <a:latin typeface="Cambria Math" panose="02040503050406030204" pitchFamily="18" charset="0"/>
                              </a:rPr>
                              <m:t>𝑝</m:t>
                            </m:r>
                          </m:e>
                          <m:sub>
                            <m:r>
                              <a:rPr lang="en-IN" sz="2400" i="1">
                                <a:solidFill>
                                  <a:schemeClr val="tx1"/>
                                </a:solidFill>
                                <a:latin typeface="Cambria Math" panose="02040503050406030204" pitchFamily="18" charset="0"/>
                              </a:rPr>
                              <m:t>𝑐</m:t>
                            </m:r>
                          </m:sub>
                          <m:sup>
                            <m:r>
                              <a:rPr lang="en-IN" sz="2400" i="1">
                                <a:solidFill>
                                  <a:schemeClr val="tx1"/>
                                </a:solidFill>
                                <a:latin typeface="Cambria Math" panose="02040503050406030204" pitchFamily="18" charset="0"/>
                              </a:rPr>
                              <m:t>𝑖</m:t>
                            </m:r>
                          </m:sup>
                        </m:sSubSup>
                      </m:num>
                      <m:den>
                        <m:nary>
                          <m:naryPr>
                            <m:chr m:val="∑"/>
                            <m:limLoc m:val="subSup"/>
                            <m:ctrlPr>
                              <a:rPr lang="en-IN" sz="2400" i="1">
                                <a:solidFill>
                                  <a:schemeClr val="tx1"/>
                                </a:solidFill>
                                <a:latin typeface="Cambria Math" panose="02040503050406030204" pitchFamily="18" charset="0"/>
                              </a:rPr>
                            </m:ctrlPr>
                          </m:naryPr>
                          <m:sub>
                            <m:r>
                              <m:rPr>
                                <m:brk m:alnAt="25"/>
                              </m:rPr>
                              <a:rPr lang="en-IN" sz="2400" i="1">
                                <a:solidFill>
                                  <a:schemeClr val="tx1"/>
                                </a:solidFill>
                                <a:latin typeface="Cambria Math" panose="02040503050406030204" pitchFamily="18" charset="0"/>
                              </a:rPr>
                              <m:t>𝑐</m:t>
                            </m:r>
                            <m:r>
                              <a:rPr lang="en-IN" sz="2400" i="1">
                                <a:solidFill>
                                  <a:schemeClr val="tx1"/>
                                </a:solidFill>
                                <a:latin typeface="Cambria Math" panose="02040503050406030204" pitchFamily="18" charset="0"/>
                              </a:rPr>
                              <m:t>=1</m:t>
                            </m:r>
                          </m:sub>
                          <m:sup>
                            <m:r>
                              <a:rPr lang="en-IN" sz="2400" i="1">
                                <a:solidFill>
                                  <a:schemeClr val="tx1"/>
                                </a:solidFill>
                                <a:latin typeface="Cambria Math" panose="02040503050406030204" pitchFamily="18" charset="0"/>
                              </a:rPr>
                              <m:t>𝐶</m:t>
                            </m:r>
                          </m:sup>
                          <m:e>
                            <m:sSubSup>
                              <m:sSubSupPr>
                                <m:ctrlPr>
                                  <a:rPr lang="en-IN" sz="2400" i="1">
                                    <a:solidFill>
                                      <a:schemeClr val="tx1"/>
                                    </a:solidFill>
                                    <a:latin typeface="Cambria Math" panose="02040503050406030204" pitchFamily="18" charset="0"/>
                                  </a:rPr>
                                </m:ctrlPr>
                              </m:sSubSupPr>
                              <m:e>
                                <m:r>
                                  <a:rPr lang="en-IN" sz="2400" i="1">
                                    <a:solidFill>
                                      <a:schemeClr val="tx1"/>
                                    </a:solidFill>
                                    <a:latin typeface="Cambria Math" panose="02040503050406030204" pitchFamily="18" charset="0"/>
                                  </a:rPr>
                                  <m:t>𝑝</m:t>
                                </m:r>
                              </m:e>
                              <m:sub>
                                <m:r>
                                  <a:rPr lang="en-IN" sz="2400" i="1">
                                    <a:solidFill>
                                      <a:schemeClr val="tx1"/>
                                    </a:solidFill>
                                    <a:latin typeface="Cambria Math" panose="02040503050406030204" pitchFamily="18" charset="0"/>
                                  </a:rPr>
                                  <m:t>𝑐</m:t>
                                </m:r>
                              </m:sub>
                              <m:sup>
                                <m:r>
                                  <a:rPr lang="en-IN" sz="2400" i="1">
                                    <a:solidFill>
                                      <a:schemeClr val="tx1"/>
                                    </a:solidFill>
                                    <a:latin typeface="Cambria Math" panose="02040503050406030204" pitchFamily="18" charset="0"/>
                                  </a:rPr>
                                  <m:t>𝑖</m:t>
                                </m:r>
                              </m:sup>
                            </m:sSubSup>
                          </m:e>
                        </m:nary>
                      </m:den>
                    </m:f>
                  </m:oMath>
                </a14:m>
                <a:r>
                  <a:rPr lang="en-IN" sz="2400" dirty="0" smtClean="0">
                    <a:solidFill>
                      <a:schemeClr val="tx1"/>
                    </a:solidFill>
                    <a:latin typeface="+mj-lt"/>
                  </a:rPr>
                  <a:t>. Note that we have </a:t>
                </a:r>
                <a14:m>
                  <m:oMath xmlns:m="http://schemas.openxmlformats.org/officeDocument/2006/math">
                    <m:sSubSup>
                      <m:sSubSupPr>
                        <m:ctrlPr>
                          <a:rPr lang="en-IN" sz="2400" i="1">
                            <a:solidFill>
                              <a:schemeClr val="tx1"/>
                            </a:solidFill>
                            <a:latin typeface="Cambria Math" panose="02040503050406030204" pitchFamily="18" charset="0"/>
                          </a:rPr>
                        </m:ctrlPr>
                      </m:sSubSupPr>
                      <m:e>
                        <m:r>
                          <a:rPr lang="en-IN" sz="2400" i="1">
                            <a:solidFill>
                              <a:schemeClr val="tx1"/>
                            </a:solidFill>
                            <a:latin typeface="Cambria Math" panose="02040503050406030204" pitchFamily="18" charset="0"/>
                          </a:rPr>
                          <m:t>𝜋</m:t>
                        </m:r>
                      </m:e>
                      <m:sub>
                        <m:r>
                          <a:rPr lang="en-IN" sz="2400" i="1">
                            <a:solidFill>
                              <a:schemeClr val="tx1"/>
                            </a:solidFill>
                            <a:latin typeface="Cambria Math" panose="02040503050406030204" pitchFamily="18" charset="0"/>
                          </a:rPr>
                          <m:t>𝑐</m:t>
                        </m:r>
                      </m:sub>
                      <m:sup>
                        <m:r>
                          <a:rPr lang="en-IN" sz="2400" i="1">
                            <a:solidFill>
                              <a:schemeClr val="tx1"/>
                            </a:solidFill>
                            <a:latin typeface="Cambria Math" panose="02040503050406030204" pitchFamily="18" charset="0"/>
                          </a:rPr>
                          <m:t>𝑖</m:t>
                        </m:r>
                      </m:sup>
                    </m:sSubSup>
                    <m:r>
                      <a:rPr lang="en-IN" sz="2400" i="1">
                        <a:solidFill>
                          <a:schemeClr val="tx1"/>
                        </a:solidFill>
                        <a:latin typeface="Cambria Math" panose="02040503050406030204" pitchFamily="18" charset="0"/>
                      </a:rPr>
                      <m:t>≥0</m:t>
                    </m:r>
                  </m:oMath>
                </a14:m>
                <a:r>
                  <a:rPr lang="en-IN" sz="2400" dirty="0">
                    <a:solidFill>
                      <a:schemeClr val="tx1"/>
                    </a:solidFill>
                  </a:rPr>
                  <a:t> and </a:t>
                </a:r>
                <a14:m>
                  <m:oMath xmlns:m="http://schemas.openxmlformats.org/officeDocument/2006/math">
                    <m:nary>
                      <m:naryPr>
                        <m:chr m:val="∑"/>
                        <m:limLoc m:val="subSup"/>
                        <m:ctrlPr>
                          <a:rPr lang="en-IN" sz="2400" i="1">
                            <a:solidFill>
                              <a:schemeClr val="tx1"/>
                            </a:solidFill>
                            <a:latin typeface="Cambria Math" panose="02040503050406030204" pitchFamily="18" charset="0"/>
                          </a:rPr>
                        </m:ctrlPr>
                      </m:naryPr>
                      <m:sub>
                        <m:r>
                          <m:rPr>
                            <m:brk m:alnAt="25"/>
                          </m:rPr>
                          <a:rPr lang="en-IN" sz="2400" i="1">
                            <a:solidFill>
                              <a:schemeClr val="tx1"/>
                            </a:solidFill>
                            <a:latin typeface="Cambria Math" panose="02040503050406030204" pitchFamily="18" charset="0"/>
                          </a:rPr>
                          <m:t>𝑐</m:t>
                        </m:r>
                        <m:r>
                          <a:rPr lang="en-IN" sz="2400" i="1">
                            <a:solidFill>
                              <a:schemeClr val="tx1"/>
                            </a:solidFill>
                            <a:latin typeface="Cambria Math" panose="02040503050406030204" pitchFamily="18" charset="0"/>
                          </a:rPr>
                          <m:t>=1</m:t>
                        </m:r>
                      </m:sub>
                      <m:sup>
                        <m:r>
                          <a:rPr lang="en-IN" sz="2400" i="1">
                            <a:solidFill>
                              <a:schemeClr val="tx1"/>
                            </a:solidFill>
                            <a:latin typeface="Cambria Math" panose="02040503050406030204" pitchFamily="18" charset="0"/>
                          </a:rPr>
                          <m:t>𝐶</m:t>
                        </m:r>
                      </m:sup>
                      <m:e>
                        <m:sSubSup>
                          <m:sSubSupPr>
                            <m:ctrlPr>
                              <a:rPr lang="en-IN" sz="2400" i="1">
                                <a:solidFill>
                                  <a:schemeClr val="tx1"/>
                                </a:solidFill>
                                <a:latin typeface="Cambria Math" panose="02040503050406030204" pitchFamily="18" charset="0"/>
                              </a:rPr>
                            </m:ctrlPr>
                          </m:sSubSupPr>
                          <m:e>
                            <m:r>
                              <a:rPr lang="en-IN" sz="2400">
                                <a:solidFill>
                                  <a:schemeClr val="tx1"/>
                                </a:solidFill>
                                <a:latin typeface="Cambria Math" panose="02040503050406030204" pitchFamily="18" charset="0"/>
                              </a:rPr>
                              <m:t>𝜋</m:t>
                            </m:r>
                          </m:e>
                          <m:sub>
                            <m:r>
                              <a:rPr lang="en-IN" sz="2400" i="1">
                                <a:solidFill>
                                  <a:schemeClr val="tx1"/>
                                </a:solidFill>
                                <a:latin typeface="Cambria Math" panose="02040503050406030204" pitchFamily="18" charset="0"/>
                              </a:rPr>
                              <m:t>𝑐</m:t>
                            </m:r>
                          </m:sub>
                          <m:sup>
                            <m:r>
                              <a:rPr lang="en-IN" sz="2400">
                                <a:solidFill>
                                  <a:schemeClr val="tx1"/>
                                </a:solidFill>
                                <a:latin typeface="Cambria Math" panose="02040503050406030204" pitchFamily="18" charset="0"/>
                              </a:rPr>
                              <m:t>𝑖</m:t>
                            </m:r>
                          </m:sup>
                        </m:sSubSup>
                      </m:e>
                    </m:nary>
                    <m:r>
                      <a:rPr lang="en-IN" sz="2400" i="1">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1</m:t>
                    </m:r>
                  </m:oMath>
                </a14:m>
                <a:endParaRPr lang="en-IN" sz="2400" dirty="0">
                  <a:solidFill>
                    <a:schemeClr val="tx1"/>
                  </a:solidFill>
                </a:endParaRPr>
              </a:p>
            </p:txBody>
          </p:sp>
        </mc:Choice>
        <mc:Fallback xmlns="">
          <p:sp>
            <p:nvSpPr>
              <p:cNvPr id="16" name="Rectangular Callout 15"/>
              <p:cNvSpPr>
                <a:spLocks noRot="1" noChangeAspect="1" noMove="1" noResize="1" noEditPoints="1" noAdjustHandles="1" noChangeArrowheads="1" noChangeShapeType="1" noTextEdit="1"/>
              </p:cNvSpPr>
              <p:nvPr/>
            </p:nvSpPr>
            <p:spPr>
              <a:xfrm>
                <a:off x="3269114" y="282090"/>
                <a:ext cx="7526494" cy="1659070"/>
              </a:xfrm>
              <a:prstGeom prst="wedgeRectCallout">
                <a:avLst>
                  <a:gd name="adj1" fmla="val 58252"/>
                  <a:gd name="adj2" fmla="val 43494"/>
                </a:avLst>
              </a:prstGeom>
              <a:blipFill>
                <a:blip r:embed="rId4"/>
                <a:stretch>
                  <a:fillRect l="-670" b="-49640"/>
                </a:stretch>
              </a:blipFill>
              <a:ln w="38100">
                <a:solidFill>
                  <a:schemeClr val="accent1"/>
                </a:solidFill>
              </a:ln>
            </p:spPr>
            <p:txBody>
              <a:bodyPr/>
              <a:lstStyle/>
              <a:p>
                <a:r>
                  <a:rPr lang="en-IN">
                    <a:noFill/>
                  </a:rPr>
                  <a:t> </a:t>
                </a:r>
              </a:p>
            </p:txBody>
          </p:sp>
        </mc:Fallback>
      </mc:AlternateContent>
      <p:grpSp>
        <p:nvGrpSpPr>
          <p:cNvPr id="17" name="Group 16"/>
          <p:cNvGrpSpPr/>
          <p:nvPr/>
        </p:nvGrpSpPr>
        <p:grpSpPr>
          <a:xfrm>
            <a:off x="10723393" y="2703290"/>
            <a:ext cx="1468606" cy="1238929"/>
            <a:chOff x="12383748" y="1219011"/>
            <a:chExt cx="1862104" cy="1570887"/>
          </a:xfrm>
        </p:grpSpPr>
        <p:sp>
          <p:nvSpPr>
            <p:cNvPr id="18" name="Freeform 17"/>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Freeform 18"/>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Freeform 19"/>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Rectangular Callout 22"/>
          <p:cNvSpPr/>
          <p:nvPr/>
        </p:nvSpPr>
        <p:spPr>
          <a:xfrm>
            <a:off x="5615475" y="2674785"/>
            <a:ext cx="5069845" cy="1295938"/>
          </a:xfrm>
          <a:prstGeom prst="wedgeRectCallout">
            <a:avLst>
              <a:gd name="adj1" fmla="val 62396"/>
              <a:gd name="adj2" fmla="val 44725"/>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mj-lt"/>
              </a:rPr>
              <a:t>A much more principled derivation of this algorithm </a:t>
            </a:r>
            <a:r>
              <a:rPr lang="en-IN" sz="2400" dirty="0" smtClean="0">
                <a:solidFill>
                  <a:schemeClr val="tx1"/>
                </a:solidFill>
                <a:latin typeface="+mj-lt"/>
              </a:rPr>
              <a:t>exists in the form of the EM algorithm which we will study soon!</a:t>
            </a:r>
            <a:endParaRPr lang="en-IN" sz="2400" dirty="0">
              <a:solidFill>
                <a:schemeClr val="tx1"/>
              </a:solidFill>
              <a:latin typeface="+mj-lt"/>
            </a:endParaRPr>
          </a:p>
        </p:txBody>
      </p:sp>
      <mc:AlternateContent xmlns:mc="http://schemas.openxmlformats.org/markup-compatibility/2006" xmlns:a14="http://schemas.microsoft.com/office/drawing/2010/main">
        <mc:Choice Requires="a14">
          <p:sp>
            <p:nvSpPr>
              <p:cNvPr id="24" name="TextBox 23"/>
              <p:cNvSpPr txBox="1"/>
              <p:nvPr/>
            </p:nvSpPr>
            <p:spPr>
              <a:xfrm>
                <a:off x="3063309" y="877818"/>
                <a:ext cx="6318732" cy="5240794"/>
              </a:xfrm>
              <a:prstGeom prst="rect">
                <a:avLst/>
              </a:prstGeom>
              <a:solidFill>
                <a:schemeClr val="bg1"/>
              </a:solidFill>
              <a:ln w="38100">
                <a:solidFill>
                  <a:srgbClr val="7030A0"/>
                </a:solidFill>
                <a:prstDash val="dash"/>
              </a:ln>
            </p:spPr>
            <p:txBody>
              <a:bodyPr wrap="square" rtlCol="0">
                <a:spAutoFit/>
              </a:bodyPr>
              <a:lstStyle/>
              <a:p>
                <a:pPr algn="ctr"/>
                <a:r>
                  <a:rPr lang="en-IN" sz="3600" dirty="0" smtClean="0">
                    <a:latin typeface="+mj-lt"/>
                  </a:rPr>
                  <a:t>SOFT K-MEANS ALGORITHM</a:t>
                </a:r>
              </a:p>
              <a:p>
                <a:pPr marL="514350" indent="-514350">
                  <a:buFont typeface="+mj-lt"/>
                  <a:buAutoNum type="arabicPeriod"/>
                </a:pPr>
                <a:r>
                  <a:rPr lang="en-IN" sz="3200" dirty="0" smtClean="0">
                    <a:latin typeface="+mj-lt"/>
                  </a:rPr>
                  <a:t>Initialize means </a:t>
                </a:r>
                <a14:m>
                  <m:oMath xmlns:m="http://schemas.openxmlformats.org/officeDocument/2006/math">
                    <m:sSub>
                      <m:sSubPr>
                        <m:ctrlPr>
                          <a:rPr lang="en-IN" sz="3200" b="0" i="1" smtClean="0">
                            <a:latin typeface="Cambria Math" panose="02040503050406030204" pitchFamily="18" charset="0"/>
                          </a:rPr>
                        </m:ctrlPr>
                      </m:sSubPr>
                      <m:e>
                        <m:d>
                          <m:dPr>
                            <m:begChr m:val="{"/>
                            <m:endChr m:val="}"/>
                            <m:ctrlPr>
                              <a:rPr lang="en-IN" sz="3200" i="1">
                                <a:latin typeface="Cambria Math" panose="02040503050406030204" pitchFamily="18" charset="0"/>
                              </a:rPr>
                            </m:ctrlPr>
                          </m:dPr>
                          <m:e>
                            <m:sSup>
                              <m:sSupPr>
                                <m:ctrlPr>
                                  <a:rPr lang="en-IN" sz="3200" i="1">
                                    <a:latin typeface="Cambria Math" panose="02040503050406030204" pitchFamily="18" charset="0"/>
                                  </a:rPr>
                                </m:ctrlPr>
                              </m:sSupPr>
                              <m:e>
                                <m:r>
                                  <a:rPr lang="en-IN" sz="3200" b="1" i="1">
                                    <a:latin typeface="Cambria Math" panose="02040503050406030204" pitchFamily="18" charset="0"/>
                                  </a:rPr>
                                  <m:t>𝝁</m:t>
                                </m:r>
                              </m:e>
                              <m:sup>
                                <m:r>
                                  <a:rPr lang="en-IN" sz="3200" b="0" i="1" smtClean="0">
                                    <a:latin typeface="Cambria Math" panose="02040503050406030204" pitchFamily="18" charset="0"/>
                                  </a:rPr>
                                  <m:t>𝑐</m:t>
                                </m:r>
                              </m:sup>
                            </m:sSup>
                          </m:e>
                        </m:d>
                      </m:e>
                      <m:sub>
                        <m:r>
                          <a:rPr lang="en-IN" sz="3200" b="0" i="1" smtClean="0">
                            <a:latin typeface="Cambria Math" panose="02040503050406030204" pitchFamily="18" charset="0"/>
                          </a:rPr>
                          <m:t>𝑐</m:t>
                        </m:r>
                        <m:r>
                          <a:rPr lang="en-IN" sz="3200" b="0" i="1" smtClean="0">
                            <a:latin typeface="Cambria Math" panose="02040503050406030204" pitchFamily="18" charset="0"/>
                          </a:rPr>
                          <m:t>=1…</m:t>
                        </m:r>
                        <m:r>
                          <a:rPr lang="en-IN" sz="3200" b="0" i="1" smtClean="0">
                            <a:latin typeface="Cambria Math" panose="02040503050406030204" pitchFamily="18" charset="0"/>
                          </a:rPr>
                          <m:t>𝐶</m:t>
                        </m:r>
                      </m:sub>
                    </m:sSub>
                  </m:oMath>
                </a14:m>
                <a:endParaRPr lang="en-US" sz="3200" b="1" dirty="0" smtClean="0">
                  <a:latin typeface="+mj-lt"/>
                </a:endParaRPr>
              </a:p>
              <a:p>
                <a:pPr marL="514350" indent="-514350">
                  <a:buFont typeface="+mj-lt"/>
                  <a:buAutoNum type="arabicPeriod"/>
                </a:pPr>
                <a:r>
                  <a:rPr lang="en-IN" sz="3200" dirty="0" smtClean="0">
                    <a:latin typeface="+mj-lt"/>
                  </a:rPr>
                  <a:t>For </a:t>
                </a:r>
                <a14:m>
                  <m:oMath xmlns:m="http://schemas.openxmlformats.org/officeDocument/2006/math">
                    <m:r>
                      <a:rPr lang="en-IN" sz="3200" b="0" i="1" smtClean="0">
                        <a:latin typeface="Cambria Math" panose="02040503050406030204" pitchFamily="18" charset="0"/>
                      </a:rPr>
                      <m:t>𝑖</m:t>
                    </m:r>
                    <m:r>
                      <a:rPr lang="en-IN" sz="3200" b="0" i="1" smtClean="0">
                        <a:latin typeface="Cambria Math" panose="02040503050406030204" pitchFamily="18" charset="0"/>
                      </a:rPr>
                      <m:t>∈</m:t>
                    </m:r>
                    <m:d>
                      <m:dPr>
                        <m:begChr m:val="["/>
                        <m:endChr m:val="]"/>
                        <m:ctrlPr>
                          <a:rPr lang="en-IN" sz="3200" b="0" i="1" smtClean="0">
                            <a:latin typeface="Cambria Math" panose="02040503050406030204" pitchFamily="18" charset="0"/>
                          </a:rPr>
                        </m:ctrlPr>
                      </m:dPr>
                      <m:e>
                        <m:r>
                          <a:rPr lang="en-IN" sz="3200" b="0" i="1" smtClean="0">
                            <a:latin typeface="Cambria Math" panose="02040503050406030204" pitchFamily="18" charset="0"/>
                          </a:rPr>
                          <m:t>𝑛</m:t>
                        </m:r>
                      </m:e>
                    </m:d>
                  </m:oMath>
                </a14:m>
                <a:r>
                  <a:rPr lang="en-IN" sz="3200" b="0" dirty="0" smtClean="0">
                    <a:latin typeface="+mj-lt"/>
                  </a:rPr>
                  <a:t>, u</a:t>
                </a:r>
                <a:r>
                  <a:rPr lang="en-IN" sz="3200" dirty="0" smtClean="0">
                    <a:latin typeface="+mj-lt"/>
                  </a:rPr>
                  <a:t>pdate </a:t>
                </a:r>
                <a14:m>
                  <m:oMath xmlns:m="http://schemas.openxmlformats.org/officeDocument/2006/math">
                    <m:sSubSup>
                      <m:sSubSupPr>
                        <m:ctrlPr>
                          <a:rPr lang="en-IN" sz="3200" b="0" i="1" smtClean="0">
                            <a:latin typeface="Cambria Math" panose="02040503050406030204" pitchFamily="18" charset="0"/>
                          </a:rPr>
                        </m:ctrlPr>
                      </m:sSubSupPr>
                      <m:e>
                        <m:r>
                          <a:rPr lang="en-IN" sz="3200" b="0" i="1" smtClean="0">
                            <a:latin typeface="Cambria Math" panose="02040503050406030204" pitchFamily="18" charset="0"/>
                          </a:rPr>
                          <m:t>𝜋</m:t>
                        </m:r>
                      </m:e>
                      <m:sub>
                        <m:r>
                          <a:rPr lang="en-IN" sz="3200" b="0" i="1" smtClean="0">
                            <a:latin typeface="Cambria Math" panose="02040503050406030204" pitchFamily="18" charset="0"/>
                          </a:rPr>
                          <m:t>𝑐</m:t>
                        </m:r>
                      </m:sub>
                      <m:sup>
                        <m:r>
                          <a:rPr lang="en-IN" sz="3200" b="0" i="1" smtClean="0">
                            <a:latin typeface="Cambria Math" panose="02040503050406030204" pitchFamily="18" charset="0"/>
                          </a:rPr>
                          <m:t>𝑖</m:t>
                        </m:r>
                      </m:sup>
                    </m:sSubSup>
                  </m:oMath>
                </a14:m>
                <a:r>
                  <a:rPr lang="en-US" sz="3200" dirty="0" smtClean="0">
                    <a:latin typeface="+mj-lt"/>
                  </a:rPr>
                  <a:t> using </a:t>
                </a:r>
                <a14:m>
                  <m:oMath xmlns:m="http://schemas.openxmlformats.org/officeDocument/2006/math">
                    <m:d>
                      <m:dPr>
                        <m:begChr m:val="{"/>
                        <m:endChr m:val="}"/>
                        <m:ctrlPr>
                          <a:rPr lang="en-IN" sz="3200" b="0" i="1" smtClean="0">
                            <a:latin typeface="Cambria Math" panose="02040503050406030204" pitchFamily="18" charset="0"/>
                          </a:rPr>
                        </m:ctrlPr>
                      </m:dPr>
                      <m:e>
                        <m:sSup>
                          <m:sSupPr>
                            <m:ctrlPr>
                              <a:rPr lang="en-IN" sz="3200" b="0" i="1" smtClean="0">
                                <a:latin typeface="Cambria Math" panose="02040503050406030204" pitchFamily="18" charset="0"/>
                              </a:rPr>
                            </m:ctrlPr>
                          </m:sSupPr>
                          <m:e>
                            <m:r>
                              <a:rPr lang="en-IN" sz="3200" b="1" i="1" smtClean="0">
                                <a:latin typeface="Cambria Math" panose="02040503050406030204" pitchFamily="18" charset="0"/>
                              </a:rPr>
                              <m:t>𝝁</m:t>
                            </m:r>
                          </m:e>
                          <m:sup>
                            <m:r>
                              <a:rPr lang="en-IN" sz="3200" b="0" i="1" smtClean="0">
                                <a:latin typeface="Cambria Math" panose="02040503050406030204" pitchFamily="18" charset="0"/>
                              </a:rPr>
                              <m:t>𝑐</m:t>
                            </m:r>
                          </m:sup>
                        </m:sSup>
                      </m:e>
                    </m:d>
                  </m:oMath>
                </a14:m>
                <a:endParaRPr lang="en-IN" sz="3200" b="0" dirty="0" smtClean="0">
                  <a:latin typeface="+mj-lt"/>
                </a:endParaRPr>
              </a:p>
              <a:p>
                <a:pPr marL="971550" lvl="1" indent="-514350">
                  <a:buFont typeface="+mj-lt"/>
                  <a:buAutoNum type="arabicPeriod"/>
                </a:pPr>
                <a:r>
                  <a:rPr lang="en-IN" sz="3200" dirty="0" smtClean="0">
                    <a:latin typeface="+mj-lt"/>
                  </a:rPr>
                  <a:t>Let </a:t>
                </a:r>
                <a14:m>
                  <m:oMath xmlns:m="http://schemas.openxmlformats.org/officeDocument/2006/math">
                    <m:sSubSup>
                      <m:sSubSupPr>
                        <m:ctrlPr>
                          <a:rPr lang="en-IN" sz="3200" b="0" i="1" smtClean="0">
                            <a:latin typeface="Cambria Math" panose="02040503050406030204" pitchFamily="18" charset="0"/>
                          </a:rPr>
                        </m:ctrlPr>
                      </m:sSubSupPr>
                      <m:e>
                        <m:r>
                          <a:rPr lang="en-IN" sz="3200" b="0" i="1" smtClean="0">
                            <a:latin typeface="Cambria Math" panose="02040503050406030204" pitchFamily="18" charset="0"/>
                          </a:rPr>
                          <m:t>𝑝</m:t>
                        </m:r>
                      </m:e>
                      <m:sub>
                        <m:r>
                          <a:rPr lang="en-IN" sz="3200" b="0" i="1" smtClean="0">
                            <a:latin typeface="Cambria Math" panose="02040503050406030204" pitchFamily="18" charset="0"/>
                          </a:rPr>
                          <m:t>𝑐</m:t>
                        </m:r>
                      </m:sub>
                      <m:sup>
                        <m:r>
                          <a:rPr lang="en-IN" sz="3200" b="0" i="1" smtClean="0">
                            <a:latin typeface="Cambria Math" panose="02040503050406030204" pitchFamily="18" charset="0"/>
                          </a:rPr>
                          <m:t>𝑖</m:t>
                        </m:r>
                      </m:sup>
                    </m:sSubSup>
                    <m:r>
                      <a:rPr lang="en-IN" sz="3200" b="0" i="1" smtClean="0">
                        <a:latin typeface="Cambria Math" panose="02040503050406030204" pitchFamily="18" charset="0"/>
                      </a:rPr>
                      <m:t>=</m:t>
                    </m:r>
                    <m:func>
                      <m:funcPr>
                        <m:ctrlPr>
                          <a:rPr lang="en-IN" sz="3200" b="0" i="1" smtClean="0">
                            <a:latin typeface="Cambria Math" panose="02040503050406030204" pitchFamily="18" charset="0"/>
                          </a:rPr>
                        </m:ctrlPr>
                      </m:funcPr>
                      <m:fName>
                        <m:r>
                          <m:rPr>
                            <m:sty m:val="p"/>
                          </m:rPr>
                          <a:rPr lang="en-IN" sz="3200" b="0" i="0" smtClean="0">
                            <a:latin typeface="Cambria Math" panose="02040503050406030204" pitchFamily="18" charset="0"/>
                          </a:rPr>
                          <m:t>exp</m:t>
                        </m:r>
                      </m:fName>
                      <m:e>
                        <m:d>
                          <m:dPr>
                            <m:ctrlPr>
                              <a:rPr lang="en-IN" sz="3200" b="0" i="1" smtClean="0">
                                <a:latin typeface="Cambria Math" panose="02040503050406030204" pitchFamily="18" charset="0"/>
                              </a:rPr>
                            </m:ctrlPr>
                          </m:dPr>
                          <m:e>
                            <m:r>
                              <a:rPr lang="en-IN" sz="3200" b="0" i="1" smtClean="0">
                                <a:latin typeface="Cambria Math" panose="02040503050406030204" pitchFamily="18" charset="0"/>
                              </a:rPr>
                              <m:t>−</m:t>
                            </m:r>
                            <m:f>
                              <m:fPr>
                                <m:ctrlPr>
                                  <a:rPr lang="en-IN" sz="3200" b="0" i="1" smtClean="0">
                                    <a:latin typeface="Cambria Math" panose="02040503050406030204" pitchFamily="18" charset="0"/>
                                  </a:rPr>
                                </m:ctrlPr>
                              </m:fPr>
                              <m:num>
                                <m:sSubSup>
                                  <m:sSubSupPr>
                                    <m:ctrlPr>
                                      <a:rPr lang="en-IN" sz="3200" i="1">
                                        <a:latin typeface="Cambria Math" panose="02040503050406030204" pitchFamily="18" charset="0"/>
                                      </a:rPr>
                                    </m:ctrlPr>
                                  </m:sSubSupPr>
                                  <m:e>
                                    <m:d>
                                      <m:dPr>
                                        <m:begChr m:val="‖"/>
                                        <m:endChr m:val="‖"/>
                                        <m:ctrlPr>
                                          <a:rPr lang="en-IN" sz="3200" i="1">
                                            <a:latin typeface="Cambria Math" panose="02040503050406030204" pitchFamily="18" charset="0"/>
                                          </a:rPr>
                                        </m:ctrlPr>
                                      </m:dPr>
                                      <m:e>
                                        <m:sSup>
                                          <m:sSupPr>
                                            <m:ctrlPr>
                                              <a:rPr lang="en-IN" sz="3200" i="1">
                                                <a:latin typeface="Cambria Math" panose="02040503050406030204" pitchFamily="18" charset="0"/>
                                              </a:rPr>
                                            </m:ctrlPr>
                                          </m:sSupPr>
                                          <m:e>
                                            <m:r>
                                              <a:rPr lang="en-IN" sz="3200" b="1">
                                                <a:latin typeface="Cambria Math" panose="02040503050406030204" pitchFamily="18" charset="0"/>
                                              </a:rPr>
                                              <m:t>𝐱</m:t>
                                            </m:r>
                                          </m:e>
                                          <m:sup>
                                            <m:r>
                                              <a:rPr lang="en-IN" sz="3200" i="1">
                                                <a:latin typeface="Cambria Math" panose="02040503050406030204" pitchFamily="18" charset="0"/>
                                              </a:rPr>
                                              <m:t>𝑖</m:t>
                                            </m:r>
                                          </m:sup>
                                        </m:sSup>
                                        <m:r>
                                          <a:rPr lang="en-IN" sz="3200" i="1">
                                            <a:latin typeface="Cambria Math" panose="02040503050406030204" pitchFamily="18" charset="0"/>
                                          </a:rPr>
                                          <m:t>−</m:t>
                                        </m:r>
                                        <m:sSup>
                                          <m:sSupPr>
                                            <m:ctrlPr>
                                              <a:rPr lang="en-IN" sz="3200" i="1">
                                                <a:latin typeface="Cambria Math" panose="02040503050406030204" pitchFamily="18" charset="0"/>
                                              </a:rPr>
                                            </m:ctrlPr>
                                          </m:sSupPr>
                                          <m:e>
                                            <m:r>
                                              <a:rPr lang="en-IN" sz="3200" b="1">
                                                <a:latin typeface="Cambria Math" panose="02040503050406030204" pitchFamily="18" charset="0"/>
                                              </a:rPr>
                                              <m:t>𝛍</m:t>
                                            </m:r>
                                          </m:e>
                                          <m:sup>
                                            <m:r>
                                              <a:rPr lang="en-IN" sz="3200" i="1">
                                                <a:latin typeface="Cambria Math" panose="02040503050406030204" pitchFamily="18" charset="0"/>
                                              </a:rPr>
                                              <m:t>𝑐</m:t>
                                            </m:r>
                                          </m:sup>
                                        </m:sSup>
                                      </m:e>
                                    </m:d>
                                  </m:e>
                                  <m:sub>
                                    <m:r>
                                      <a:rPr lang="en-IN" sz="3200" i="1">
                                        <a:latin typeface="Cambria Math" panose="02040503050406030204" pitchFamily="18" charset="0"/>
                                      </a:rPr>
                                      <m:t>2</m:t>
                                    </m:r>
                                  </m:sub>
                                  <m:sup>
                                    <m:r>
                                      <a:rPr lang="en-IN" sz="3200" i="1">
                                        <a:latin typeface="Cambria Math" panose="02040503050406030204" pitchFamily="18" charset="0"/>
                                      </a:rPr>
                                      <m:t>2</m:t>
                                    </m:r>
                                  </m:sup>
                                </m:sSubSup>
                              </m:num>
                              <m:den>
                                <m:r>
                                  <a:rPr lang="en-IN" sz="3200" b="0" i="1" smtClean="0">
                                    <a:latin typeface="Cambria Math" panose="02040503050406030204" pitchFamily="18" charset="0"/>
                                  </a:rPr>
                                  <m:t>2</m:t>
                                </m:r>
                              </m:den>
                            </m:f>
                          </m:e>
                        </m:d>
                      </m:e>
                    </m:func>
                  </m:oMath>
                </a14:m>
                <a:endParaRPr lang="en-US" sz="3200" dirty="0" smtClean="0">
                  <a:latin typeface="+mj-lt"/>
                </a:endParaRPr>
              </a:p>
              <a:p>
                <a:pPr marL="971550" lvl="1" indent="-514350">
                  <a:buFont typeface="+mj-lt"/>
                  <a:buAutoNum type="arabicPeriod"/>
                </a:pPr>
                <a:r>
                  <a:rPr lang="en-US" sz="3200" dirty="0" smtClean="0">
                    <a:latin typeface="+mj-lt"/>
                  </a:rPr>
                  <a:t>Let </a:t>
                </a:r>
                <a14:m>
                  <m:oMath xmlns:m="http://schemas.openxmlformats.org/officeDocument/2006/math">
                    <m:sSubSup>
                      <m:sSubSupPr>
                        <m:ctrlPr>
                          <a:rPr lang="en-IN" sz="3200" i="1">
                            <a:latin typeface="Cambria Math" panose="02040503050406030204" pitchFamily="18" charset="0"/>
                          </a:rPr>
                        </m:ctrlPr>
                      </m:sSubSupPr>
                      <m:e>
                        <m:r>
                          <a:rPr lang="en-IN" sz="3200" i="1">
                            <a:latin typeface="Cambria Math" panose="02040503050406030204" pitchFamily="18" charset="0"/>
                          </a:rPr>
                          <m:t>𝜋</m:t>
                        </m:r>
                      </m:e>
                      <m:sub>
                        <m:r>
                          <a:rPr lang="en-IN" sz="3200" i="1">
                            <a:latin typeface="Cambria Math" panose="02040503050406030204" pitchFamily="18" charset="0"/>
                          </a:rPr>
                          <m:t>𝑐</m:t>
                        </m:r>
                      </m:sub>
                      <m:sup>
                        <m:r>
                          <a:rPr lang="en-IN" sz="3200" i="1">
                            <a:latin typeface="Cambria Math" panose="02040503050406030204" pitchFamily="18" charset="0"/>
                          </a:rPr>
                          <m:t>𝑖</m:t>
                        </m:r>
                      </m:sup>
                    </m:sSubSup>
                    <m:r>
                      <a:rPr lang="en-IN" sz="3200" b="0" i="1" smtClean="0">
                        <a:latin typeface="Cambria Math" panose="02040503050406030204" pitchFamily="18" charset="0"/>
                      </a:rPr>
                      <m:t>=</m:t>
                    </m:r>
                    <m:f>
                      <m:fPr>
                        <m:ctrlPr>
                          <a:rPr lang="en-IN" sz="3200" b="0" i="1" smtClean="0">
                            <a:latin typeface="Cambria Math" panose="02040503050406030204" pitchFamily="18" charset="0"/>
                          </a:rPr>
                        </m:ctrlPr>
                      </m:fPr>
                      <m:num>
                        <m:sSubSup>
                          <m:sSubSupPr>
                            <m:ctrlPr>
                              <a:rPr lang="en-IN" sz="3200" b="0" i="1" smtClean="0">
                                <a:latin typeface="Cambria Math" panose="02040503050406030204" pitchFamily="18" charset="0"/>
                              </a:rPr>
                            </m:ctrlPr>
                          </m:sSubSupPr>
                          <m:e>
                            <m:r>
                              <a:rPr lang="en-IN" sz="3200" b="0" i="1" smtClean="0">
                                <a:latin typeface="Cambria Math" panose="02040503050406030204" pitchFamily="18" charset="0"/>
                              </a:rPr>
                              <m:t>𝑝</m:t>
                            </m:r>
                          </m:e>
                          <m:sub>
                            <m:r>
                              <a:rPr lang="en-IN" sz="3200" b="0" i="1" smtClean="0">
                                <a:latin typeface="Cambria Math" panose="02040503050406030204" pitchFamily="18" charset="0"/>
                              </a:rPr>
                              <m:t>𝑐</m:t>
                            </m:r>
                          </m:sub>
                          <m:sup>
                            <m:r>
                              <a:rPr lang="en-IN" sz="3200" b="0" i="1" smtClean="0">
                                <a:latin typeface="Cambria Math" panose="02040503050406030204" pitchFamily="18" charset="0"/>
                              </a:rPr>
                              <m:t>𝑖</m:t>
                            </m:r>
                          </m:sup>
                        </m:sSubSup>
                      </m:num>
                      <m:den>
                        <m:nary>
                          <m:naryPr>
                            <m:chr m:val="∑"/>
                            <m:limLoc m:val="subSup"/>
                            <m:ctrlPr>
                              <a:rPr lang="en-IN" sz="3200" b="0" i="1" smtClean="0">
                                <a:latin typeface="Cambria Math" panose="02040503050406030204" pitchFamily="18" charset="0"/>
                              </a:rPr>
                            </m:ctrlPr>
                          </m:naryPr>
                          <m:sub>
                            <m:r>
                              <m:rPr>
                                <m:brk m:alnAt="25"/>
                              </m:rPr>
                              <a:rPr lang="en-IN" sz="3200" b="0" i="1" smtClean="0">
                                <a:latin typeface="Cambria Math" panose="02040503050406030204" pitchFamily="18" charset="0"/>
                              </a:rPr>
                              <m:t>𝑐</m:t>
                            </m:r>
                            <m:r>
                              <a:rPr lang="en-IN" sz="3200" b="0" i="1" smtClean="0">
                                <a:latin typeface="Cambria Math" panose="02040503050406030204" pitchFamily="18" charset="0"/>
                              </a:rPr>
                              <m:t>=1</m:t>
                            </m:r>
                          </m:sub>
                          <m:sup>
                            <m:r>
                              <a:rPr lang="en-IN" sz="3200" b="0" i="1" smtClean="0">
                                <a:latin typeface="Cambria Math" panose="02040503050406030204" pitchFamily="18" charset="0"/>
                              </a:rPr>
                              <m:t>𝐶</m:t>
                            </m:r>
                          </m:sup>
                          <m:e>
                            <m:sSubSup>
                              <m:sSubSupPr>
                                <m:ctrlPr>
                                  <a:rPr lang="en-IN" sz="3200" i="1">
                                    <a:latin typeface="Cambria Math" panose="02040503050406030204" pitchFamily="18" charset="0"/>
                                  </a:rPr>
                                </m:ctrlPr>
                              </m:sSubSupPr>
                              <m:e>
                                <m:r>
                                  <a:rPr lang="en-IN" sz="3200" i="1">
                                    <a:latin typeface="Cambria Math" panose="02040503050406030204" pitchFamily="18" charset="0"/>
                                  </a:rPr>
                                  <m:t>𝑝</m:t>
                                </m:r>
                              </m:e>
                              <m:sub>
                                <m:r>
                                  <a:rPr lang="en-IN" sz="3200" i="1">
                                    <a:latin typeface="Cambria Math" panose="02040503050406030204" pitchFamily="18" charset="0"/>
                                  </a:rPr>
                                  <m:t>𝑐</m:t>
                                </m:r>
                              </m:sub>
                              <m:sup>
                                <m:r>
                                  <a:rPr lang="en-IN" sz="3200" i="1">
                                    <a:latin typeface="Cambria Math" panose="02040503050406030204" pitchFamily="18" charset="0"/>
                                  </a:rPr>
                                  <m:t>𝑖</m:t>
                                </m:r>
                              </m:sup>
                            </m:sSubSup>
                          </m:e>
                        </m:nary>
                      </m:den>
                    </m:f>
                  </m:oMath>
                </a14:m>
                <a:r>
                  <a:rPr lang="en-US" sz="3200" dirty="0" smtClean="0">
                    <a:latin typeface="+mj-lt"/>
                  </a:rPr>
                  <a:t> (normalize)</a:t>
                </a:r>
                <a:endParaRPr lang="en-US" sz="3200" dirty="0">
                  <a:latin typeface="+mj-lt"/>
                </a:endParaRPr>
              </a:p>
              <a:p>
                <a:pPr marL="514350" indent="-514350">
                  <a:buFont typeface="+mj-lt"/>
                  <a:buAutoNum type="arabicPeriod"/>
                </a:pPr>
                <a:r>
                  <a:rPr lang="en-IN" sz="3200" dirty="0" smtClean="0">
                    <a:latin typeface="+mj-lt"/>
                  </a:rPr>
                  <a:t>Let </a:t>
                </a:r>
                <a14:m>
                  <m:oMath xmlns:m="http://schemas.openxmlformats.org/officeDocument/2006/math">
                    <m:sSub>
                      <m:sSubPr>
                        <m:ctrlPr>
                          <a:rPr lang="en-IN" sz="3200" i="1">
                            <a:latin typeface="Cambria Math" panose="02040503050406030204" pitchFamily="18" charset="0"/>
                          </a:rPr>
                        </m:ctrlPr>
                      </m:sSubPr>
                      <m:e>
                        <m:r>
                          <a:rPr lang="en-IN" sz="3200" i="1">
                            <a:latin typeface="Cambria Math" panose="02040503050406030204" pitchFamily="18" charset="0"/>
                          </a:rPr>
                          <m:t>𝑛</m:t>
                        </m:r>
                      </m:e>
                      <m:sub>
                        <m:r>
                          <a:rPr lang="en-IN" sz="3200" i="1">
                            <a:latin typeface="Cambria Math" panose="02040503050406030204" pitchFamily="18" charset="0"/>
                          </a:rPr>
                          <m:t>𝑐</m:t>
                        </m:r>
                      </m:sub>
                    </m:sSub>
                    <m:r>
                      <a:rPr lang="en-IN" sz="3200" i="1">
                        <a:latin typeface="Cambria Math" panose="02040503050406030204" pitchFamily="18" charset="0"/>
                      </a:rPr>
                      <m:t>=</m:t>
                    </m:r>
                    <m:nary>
                      <m:naryPr>
                        <m:chr m:val="∑"/>
                        <m:limLoc m:val="subSup"/>
                        <m:ctrlPr>
                          <a:rPr lang="en-IN" sz="3200" i="1">
                            <a:latin typeface="Cambria Math" panose="02040503050406030204" pitchFamily="18" charset="0"/>
                          </a:rPr>
                        </m:ctrlPr>
                      </m:naryPr>
                      <m:sub>
                        <m:r>
                          <m:rPr>
                            <m:brk m:alnAt="25"/>
                          </m:rPr>
                          <a:rPr lang="en-IN" sz="3200" i="1">
                            <a:latin typeface="Cambria Math" panose="02040503050406030204" pitchFamily="18" charset="0"/>
                          </a:rPr>
                          <m:t>𝑖</m:t>
                        </m:r>
                        <m:r>
                          <a:rPr lang="en-IN" sz="3200" i="1">
                            <a:latin typeface="Cambria Math" panose="02040503050406030204" pitchFamily="18" charset="0"/>
                          </a:rPr>
                          <m:t>=1</m:t>
                        </m:r>
                      </m:sub>
                      <m:sup>
                        <m:r>
                          <a:rPr lang="en-IN" sz="3200" i="1">
                            <a:latin typeface="Cambria Math" panose="02040503050406030204" pitchFamily="18" charset="0"/>
                          </a:rPr>
                          <m:t>𝑛</m:t>
                        </m:r>
                      </m:sup>
                      <m:e>
                        <m:sSubSup>
                          <m:sSubSupPr>
                            <m:ctrlPr>
                              <a:rPr lang="en-IN" sz="3200" i="1">
                                <a:latin typeface="Cambria Math" panose="02040503050406030204" pitchFamily="18" charset="0"/>
                              </a:rPr>
                            </m:ctrlPr>
                          </m:sSubSupPr>
                          <m:e>
                            <m:r>
                              <a:rPr lang="en-IN" sz="3200">
                                <a:latin typeface="Cambria Math" panose="02040503050406030204" pitchFamily="18" charset="0"/>
                              </a:rPr>
                              <m:t>𝜋</m:t>
                            </m:r>
                          </m:e>
                          <m:sub>
                            <m:r>
                              <a:rPr lang="en-IN" sz="3200">
                                <a:latin typeface="Cambria Math" panose="02040503050406030204" pitchFamily="18" charset="0"/>
                              </a:rPr>
                              <m:t>𝑐</m:t>
                            </m:r>
                          </m:sub>
                          <m:sup>
                            <m:r>
                              <a:rPr lang="en-IN" sz="3200">
                                <a:latin typeface="Cambria Math" panose="02040503050406030204" pitchFamily="18" charset="0"/>
                              </a:rPr>
                              <m:t>𝑖</m:t>
                            </m:r>
                          </m:sup>
                        </m:sSubSup>
                      </m:e>
                    </m:nary>
                  </m:oMath>
                </a14:m>
                <a:endParaRPr lang="en-IN" sz="3200" dirty="0" smtClean="0">
                  <a:latin typeface="+mj-lt"/>
                </a:endParaRPr>
              </a:p>
              <a:p>
                <a:pPr marL="514350" indent="-514350">
                  <a:buFont typeface="+mj-lt"/>
                  <a:buAutoNum type="arabicPeriod"/>
                </a:pPr>
                <a:r>
                  <a:rPr lang="en-IN" sz="3200" dirty="0" smtClean="0">
                    <a:latin typeface="+mj-lt"/>
                  </a:rPr>
                  <a:t>Update </a:t>
                </a:r>
                <a14:m>
                  <m:oMath xmlns:m="http://schemas.openxmlformats.org/officeDocument/2006/math">
                    <m:sSup>
                      <m:sSupPr>
                        <m:ctrlPr>
                          <a:rPr lang="en-IN" sz="3200" i="1">
                            <a:latin typeface="Cambria Math" panose="02040503050406030204" pitchFamily="18" charset="0"/>
                          </a:rPr>
                        </m:ctrlPr>
                      </m:sSupPr>
                      <m:e>
                        <m:r>
                          <a:rPr lang="en-IN" sz="3200" b="1">
                            <a:latin typeface="Cambria Math" panose="02040503050406030204" pitchFamily="18" charset="0"/>
                          </a:rPr>
                          <m:t>𝛍</m:t>
                        </m:r>
                      </m:e>
                      <m:sup>
                        <m:r>
                          <a:rPr lang="en-IN" sz="3200">
                            <a:latin typeface="Cambria Math" panose="02040503050406030204" pitchFamily="18" charset="0"/>
                          </a:rPr>
                          <m:t>𝑐</m:t>
                        </m:r>
                      </m:sup>
                    </m:sSup>
                    <m:r>
                      <a:rPr lang="en-IN" sz="3200">
                        <a:latin typeface="Cambria Math" panose="02040503050406030204" pitchFamily="18" charset="0"/>
                      </a:rPr>
                      <m:t>=</m:t>
                    </m:r>
                    <m:f>
                      <m:fPr>
                        <m:ctrlPr>
                          <a:rPr lang="en-IN" sz="3200" i="1">
                            <a:latin typeface="Cambria Math" panose="02040503050406030204" pitchFamily="18" charset="0"/>
                          </a:rPr>
                        </m:ctrlPr>
                      </m:fPr>
                      <m:num>
                        <m:r>
                          <a:rPr lang="en-IN" sz="3200">
                            <a:latin typeface="Cambria Math" panose="02040503050406030204" pitchFamily="18" charset="0"/>
                          </a:rPr>
                          <m:t>1</m:t>
                        </m:r>
                      </m:num>
                      <m:den>
                        <m:sSub>
                          <m:sSubPr>
                            <m:ctrlPr>
                              <a:rPr lang="en-IN" sz="3200" i="1">
                                <a:latin typeface="Cambria Math" panose="02040503050406030204" pitchFamily="18" charset="0"/>
                              </a:rPr>
                            </m:ctrlPr>
                          </m:sSubPr>
                          <m:e>
                            <m:r>
                              <a:rPr lang="en-IN" sz="3200">
                                <a:latin typeface="Cambria Math" panose="02040503050406030204" pitchFamily="18" charset="0"/>
                              </a:rPr>
                              <m:t>𝑛</m:t>
                            </m:r>
                          </m:e>
                          <m:sub>
                            <m:r>
                              <a:rPr lang="en-IN" sz="3200">
                                <a:latin typeface="Cambria Math" panose="02040503050406030204" pitchFamily="18" charset="0"/>
                              </a:rPr>
                              <m:t>𝑐</m:t>
                            </m:r>
                          </m:sub>
                        </m:sSub>
                      </m:den>
                    </m:f>
                    <m:nary>
                      <m:naryPr>
                        <m:chr m:val="∑"/>
                        <m:limLoc m:val="subSup"/>
                        <m:ctrlPr>
                          <a:rPr lang="en-IN" sz="3200" i="1">
                            <a:latin typeface="Cambria Math" panose="02040503050406030204" pitchFamily="18" charset="0"/>
                          </a:rPr>
                        </m:ctrlPr>
                      </m:naryPr>
                      <m:sub>
                        <m:r>
                          <m:rPr>
                            <m:brk m:alnAt="25"/>
                          </m:rPr>
                          <a:rPr lang="en-IN" sz="3200">
                            <a:latin typeface="Cambria Math" panose="02040503050406030204" pitchFamily="18" charset="0"/>
                          </a:rPr>
                          <m:t>𝑖</m:t>
                        </m:r>
                        <m:r>
                          <a:rPr lang="en-IN" sz="3200">
                            <a:latin typeface="Cambria Math" panose="02040503050406030204" pitchFamily="18" charset="0"/>
                          </a:rPr>
                          <m:t>=1</m:t>
                        </m:r>
                      </m:sub>
                      <m:sup>
                        <m:r>
                          <a:rPr lang="en-IN" sz="3200">
                            <a:latin typeface="Cambria Math" panose="02040503050406030204" pitchFamily="18" charset="0"/>
                          </a:rPr>
                          <m:t>𝑛</m:t>
                        </m:r>
                      </m:sup>
                      <m:e>
                        <m:sSubSup>
                          <m:sSubSupPr>
                            <m:ctrlPr>
                              <a:rPr lang="en-IN" sz="3200" i="1">
                                <a:latin typeface="Cambria Math" panose="02040503050406030204" pitchFamily="18" charset="0"/>
                              </a:rPr>
                            </m:ctrlPr>
                          </m:sSubSupPr>
                          <m:e>
                            <m:r>
                              <a:rPr lang="en-IN" sz="3200">
                                <a:latin typeface="Cambria Math" panose="02040503050406030204" pitchFamily="18" charset="0"/>
                              </a:rPr>
                              <m:t>𝜋</m:t>
                            </m:r>
                          </m:e>
                          <m:sub>
                            <m:r>
                              <a:rPr lang="en-IN" sz="3200">
                                <a:latin typeface="Cambria Math" panose="02040503050406030204" pitchFamily="18" charset="0"/>
                              </a:rPr>
                              <m:t>𝑐</m:t>
                            </m:r>
                          </m:sub>
                          <m:sup>
                            <m:r>
                              <a:rPr lang="en-IN" sz="3200">
                                <a:latin typeface="Cambria Math" panose="02040503050406030204" pitchFamily="18" charset="0"/>
                              </a:rPr>
                              <m:t>𝑖</m:t>
                            </m:r>
                          </m:sup>
                        </m:sSubSup>
                        <m:r>
                          <a:rPr lang="en-IN" sz="3200">
                            <a:latin typeface="Cambria Math" panose="02040503050406030204" pitchFamily="18" charset="0"/>
                          </a:rPr>
                          <m:t>⋅</m:t>
                        </m:r>
                        <m:sSup>
                          <m:sSupPr>
                            <m:ctrlPr>
                              <a:rPr lang="en-IN" sz="3200" i="1">
                                <a:latin typeface="Cambria Math" panose="02040503050406030204" pitchFamily="18" charset="0"/>
                              </a:rPr>
                            </m:ctrlPr>
                          </m:sSupPr>
                          <m:e>
                            <m:r>
                              <a:rPr lang="en-IN" sz="3200" b="1">
                                <a:latin typeface="Cambria Math" panose="02040503050406030204" pitchFamily="18" charset="0"/>
                              </a:rPr>
                              <m:t>𝐱</m:t>
                            </m:r>
                          </m:e>
                          <m:sup>
                            <m:r>
                              <a:rPr lang="en-IN" sz="3200">
                                <a:latin typeface="Cambria Math" panose="02040503050406030204" pitchFamily="18" charset="0"/>
                              </a:rPr>
                              <m:t>𝑖</m:t>
                            </m:r>
                          </m:sup>
                        </m:sSup>
                      </m:e>
                    </m:nary>
                  </m:oMath>
                </a14:m>
                <a:endParaRPr lang="en-US" sz="3200" dirty="0">
                  <a:latin typeface="+mj-lt"/>
                </a:endParaRPr>
              </a:p>
              <a:p>
                <a:pPr marL="514350" indent="-514350">
                  <a:buFont typeface="+mj-lt"/>
                  <a:buAutoNum type="arabicPeriod"/>
                </a:pPr>
                <a:r>
                  <a:rPr lang="en-IN" sz="3200" dirty="0" smtClean="0">
                    <a:latin typeface="+mj-lt"/>
                  </a:rPr>
                  <a:t>Repeat until convergence</a:t>
                </a:r>
                <a:endParaRPr lang="en-US" sz="3200" dirty="0">
                  <a:latin typeface="+mj-lt"/>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063309" y="877818"/>
                <a:ext cx="6318732" cy="5240794"/>
              </a:xfrm>
              <a:prstGeom prst="rect">
                <a:avLst/>
              </a:prstGeom>
              <a:blipFill>
                <a:blip r:embed="rId5"/>
                <a:stretch>
                  <a:fillRect l="-2303" t="-1501" b="-2656"/>
                </a:stretch>
              </a:blipFill>
              <a:ln w="38100">
                <a:solidFill>
                  <a:srgbClr val="7030A0"/>
                </a:solidFill>
                <a:prstDash val="dash"/>
              </a:ln>
            </p:spPr>
            <p:txBody>
              <a:bodyPr/>
              <a:lstStyle/>
              <a:p>
                <a:r>
                  <a:rPr lang="en-IN">
                    <a:noFill/>
                  </a:rPr>
                  <a:t> </a:t>
                </a:r>
              </a:p>
            </p:txBody>
          </p:sp>
        </mc:Fallback>
      </mc:AlternateContent>
    </p:spTree>
    <p:extLst>
      <p:ext uri="{BB962C8B-B14F-4D97-AF65-F5344CB8AC3E}">
        <p14:creationId xmlns:p14="http://schemas.microsoft.com/office/powerpoint/2010/main" val="1352138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par>
                          <p:cTn id="27" fill="hold">
                            <p:stCondLst>
                              <p:cond delay="0"/>
                            </p:stCondLst>
                            <p:childTnLst>
                              <p:par>
                                <p:cTn id="28" presetID="22" presetClass="entr" presetSubtype="2"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right)">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par>
                          <p:cTn id="51" fill="hold">
                            <p:stCondLst>
                              <p:cond delay="0"/>
                            </p:stCondLst>
                            <p:childTnLst>
                              <p:par>
                                <p:cTn id="52" presetID="22" presetClass="entr" presetSubtype="2" fill="hold" grpId="0" nodeType="after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wipe(right)">
                                      <p:cBhvr>
                                        <p:cTn id="54" dur="500"/>
                                        <p:tgtEl>
                                          <p:spTgt spid="23"/>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wipe(up)">
                                      <p:cBhvr>
                                        <p:cTn id="5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6" grpId="0" animBg="1"/>
      <p:bldP spid="23" grpId="0" animBg="1"/>
      <p:bldP spid="2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Probabilistic Binary Classification</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3"/>
                <a:ext cx="11938645" cy="5874803"/>
              </a:xfrm>
            </p:spPr>
            <p:txBody>
              <a:bodyPr>
                <a:normAutofit/>
              </a:bodyPr>
              <a:lstStyle/>
              <a:p>
                <a:r>
                  <a:rPr lang="en-IN" dirty="0" smtClean="0"/>
                  <a:t>Find a way to map every data point </a:t>
                </a:r>
                <a14:m>
                  <m:oMath xmlns:m="http://schemas.openxmlformats.org/officeDocument/2006/math">
                    <m:r>
                      <a:rPr lang="en-IN" b="1" i="0" smtClean="0">
                        <a:latin typeface="Cambria Math" panose="02040503050406030204" pitchFamily="18" charset="0"/>
                      </a:rPr>
                      <m:t>𝐱</m:t>
                    </m:r>
                  </m:oMath>
                </a14:m>
                <a:r>
                  <a:rPr lang="en-IN" dirty="0" smtClean="0"/>
                  <a:t> to a Rademacher distribution</a:t>
                </a:r>
              </a:p>
              <a:p>
                <a:pPr lvl="2"/>
                <a:r>
                  <a:rPr lang="en-IN" dirty="0" smtClean="0"/>
                  <a:t>Another way of saying this: map every data point </a:t>
                </a:r>
                <a14:m>
                  <m:oMath xmlns:m="http://schemas.openxmlformats.org/officeDocument/2006/math">
                    <m:r>
                      <a:rPr lang="en-IN" b="1" i="0" smtClean="0">
                        <a:latin typeface="Cambria Math" panose="02040503050406030204" pitchFamily="18" charset="0"/>
                      </a:rPr>
                      <m:t>𝐱</m:t>
                    </m:r>
                  </m:oMath>
                </a14:m>
                <a:r>
                  <a:rPr lang="en-IN" dirty="0" smtClean="0"/>
                  <a:t> to a </a:t>
                </a:r>
                <a:r>
                  <a:rPr lang="en-IN" dirty="0" err="1" smtClean="0"/>
                  <a:t>prob</a:t>
                </a:r>
                <a:r>
                  <a:rPr lang="en-IN" dirty="0" smtClean="0"/>
                  <a: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𝑝</m:t>
                        </m:r>
                      </m:e>
                      <m:sub>
                        <m:r>
                          <a:rPr lang="en-IN" b="1" i="0" smtClean="0">
                            <a:latin typeface="Cambria Math" panose="02040503050406030204" pitchFamily="18" charset="0"/>
                          </a:rPr>
                          <m:t>𝐱</m:t>
                        </m:r>
                      </m:sub>
                    </m:sSub>
                    <m:r>
                      <a:rPr lang="en-IN" b="0" i="1" smtClean="0">
                        <a:latin typeface="Cambria Math" panose="02040503050406030204" pitchFamily="18" charset="0"/>
                      </a:rPr>
                      <m:t>∈[0,1]</m:t>
                    </m:r>
                  </m:oMath>
                </a14:m>
                <a:endParaRPr lang="en-IN" dirty="0" smtClean="0"/>
              </a:p>
              <a:p>
                <a:pPr lvl="2"/>
                <a:r>
                  <a:rPr lang="en-IN" dirty="0" smtClean="0"/>
                  <a:t>Will give us a PMF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1−</m:t>
                        </m:r>
                        <m:sSub>
                          <m:sSubPr>
                            <m:ctrlPr>
                              <a:rPr lang="en-IN" i="1">
                                <a:latin typeface="Cambria Math" panose="02040503050406030204" pitchFamily="18" charset="0"/>
                              </a:rPr>
                            </m:ctrlPr>
                          </m:sSubPr>
                          <m:e>
                            <m:r>
                              <a:rPr lang="en-IN" i="1">
                                <a:latin typeface="Cambria Math" panose="02040503050406030204" pitchFamily="18" charset="0"/>
                              </a:rPr>
                              <m:t>𝑝</m:t>
                            </m:r>
                          </m:e>
                          <m:sub>
                            <m:r>
                              <a:rPr lang="en-IN" b="1">
                                <a:latin typeface="Cambria Math" panose="02040503050406030204" pitchFamily="18" charset="0"/>
                              </a:rPr>
                              <m:t>𝐱</m:t>
                            </m:r>
                          </m:sub>
                        </m:sSub>
                        <m:r>
                          <a:rPr lang="en-IN" b="0" i="1" smtClean="0">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𝑝</m:t>
                            </m:r>
                          </m:e>
                          <m:sub>
                            <m:r>
                              <a:rPr lang="en-IN" b="1">
                                <a:latin typeface="Cambria Math" panose="02040503050406030204" pitchFamily="18" charset="0"/>
                              </a:rPr>
                              <m:t>𝐱</m:t>
                            </m:r>
                          </m:sub>
                        </m:sSub>
                      </m:e>
                    </m:d>
                  </m:oMath>
                </a14:m>
                <a:r>
                  <a:rPr lang="en-IN" dirty="0" smtClean="0"/>
                  <a:t> i.e. </a:t>
                </a:r>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−1</m:t>
                        </m:r>
                        <m:r>
                          <a:rPr lang="en-IN" b="0" i="0" smtClean="0">
                            <a:latin typeface="Cambria Math" panose="02040503050406030204" pitchFamily="18" charset="0"/>
                            <a:ea typeface="Cambria Math" panose="02040503050406030204" pitchFamily="18" charset="0"/>
                          </a:rPr>
                          <m:t> </m:t>
                        </m:r>
                        <m:r>
                          <a:rPr lang="en-IN">
                            <a:latin typeface="Cambria Math" panose="02040503050406030204" pitchFamily="18" charset="0"/>
                            <a:ea typeface="Cambria Math" panose="02040503050406030204" pitchFamily="18" charset="0"/>
                          </a:rPr>
                          <m:t>| </m:t>
                        </m:r>
                        <m:r>
                          <a:rPr lang="en-IN" b="1">
                            <a:latin typeface="Cambria Math" panose="02040503050406030204" pitchFamily="18" charset="0"/>
                            <a:ea typeface="Cambria Math" panose="02040503050406030204" pitchFamily="18" charset="0"/>
                          </a:rPr>
                          <m:t>𝐱</m:t>
                        </m:r>
                      </m:e>
                    </m:d>
                    <m:r>
                      <a:rPr lang="en-IN" b="0" i="1" smtClean="0">
                        <a:latin typeface="Cambria Math" panose="02040503050406030204" pitchFamily="18" charset="0"/>
                        <a:ea typeface="Cambria Math" panose="02040503050406030204" pitchFamily="18" charset="0"/>
                      </a:rPr>
                      <m:t>=1−</m:t>
                    </m:r>
                    <m:sSub>
                      <m:sSubPr>
                        <m:ctrlPr>
                          <a:rPr lang="en-IN" i="1">
                            <a:latin typeface="Cambria Math" panose="02040503050406030204" pitchFamily="18" charset="0"/>
                          </a:rPr>
                        </m:ctrlPr>
                      </m:sSubPr>
                      <m:e>
                        <m:r>
                          <a:rPr lang="en-IN" i="1">
                            <a:latin typeface="Cambria Math" panose="02040503050406030204" pitchFamily="18" charset="0"/>
                          </a:rPr>
                          <m:t>𝑝</m:t>
                        </m:r>
                      </m:e>
                      <m:sub>
                        <m:r>
                          <a:rPr lang="en-IN" b="1">
                            <a:latin typeface="Cambria Math" panose="02040503050406030204" pitchFamily="18" charset="0"/>
                          </a:rPr>
                          <m:t>𝐱</m:t>
                        </m:r>
                      </m:sub>
                    </m:sSub>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+1</m:t>
                        </m:r>
                        <m:r>
                          <a:rPr lang="en-IN" b="0" i="0" smtClean="0">
                            <a:latin typeface="Cambria Math" panose="02040503050406030204" pitchFamily="18" charset="0"/>
                            <a:ea typeface="Cambria Math" panose="02040503050406030204" pitchFamily="18" charset="0"/>
                          </a:rPr>
                          <m:t> </m:t>
                        </m:r>
                        <m:r>
                          <a:rPr lang="en-IN">
                            <a:latin typeface="Cambria Math" panose="02040503050406030204" pitchFamily="18" charset="0"/>
                            <a:ea typeface="Cambria Math" panose="02040503050406030204" pitchFamily="18" charset="0"/>
                          </a:rPr>
                          <m:t>| </m:t>
                        </m:r>
                        <m:r>
                          <a:rPr lang="en-IN" b="1">
                            <a:latin typeface="Cambria Math" panose="02040503050406030204" pitchFamily="18" charset="0"/>
                            <a:ea typeface="Cambria Math" panose="02040503050406030204" pitchFamily="18" charset="0"/>
                          </a:rPr>
                          <m:t>𝐱</m:t>
                        </m:r>
                      </m:e>
                    </m:d>
                    <m:r>
                      <a:rPr lang="en-IN" b="0" i="1" smtClean="0">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𝑝</m:t>
                        </m:r>
                      </m:e>
                      <m:sub>
                        <m:r>
                          <a:rPr lang="en-IN" b="1">
                            <a:latin typeface="Cambria Math" panose="02040503050406030204" pitchFamily="18" charset="0"/>
                          </a:rPr>
                          <m:t>𝐱</m:t>
                        </m:r>
                      </m:sub>
                    </m:sSub>
                  </m:oMath>
                </a14:m>
                <a:endParaRPr lang="en-IN" dirty="0" smtClean="0"/>
              </a:p>
              <a:p>
                <a:r>
                  <a:rPr lang="en-IN" dirty="0" smtClean="0"/>
                  <a:t>If using mode predictor i.e. </a:t>
                </a:r>
                <a14:m>
                  <m:oMath xmlns:m="http://schemas.openxmlformats.org/officeDocument/2006/math">
                    <m:acc>
                      <m:accPr>
                        <m:chr m:val="̂"/>
                        <m:ctrlPr>
                          <a:rPr lang="en-IN" i="1">
                            <a:latin typeface="Cambria Math" panose="02040503050406030204" pitchFamily="18" charset="0"/>
                          </a:rPr>
                        </m:ctrlPr>
                      </m:accPr>
                      <m:e>
                        <m:r>
                          <a:rPr lang="en-IN">
                            <a:latin typeface="Cambria Math" panose="02040503050406030204" pitchFamily="18" charset="0"/>
                          </a:rPr>
                          <m:t>𝑦</m:t>
                        </m:r>
                      </m:e>
                    </m:acc>
                    <m:r>
                      <a:rPr lang="en-IN" dirty="0">
                        <a:latin typeface="Cambria Math" panose="02040503050406030204" pitchFamily="18" charset="0"/>
                      </a:rPr>
                      <m:t>=</m:t>
                    </m:r>
                    <m:func>
                      <m:funcPr>
                        <m:ctrlPr>
                          <a:rPr lang="en-IN" i="1" dirty="0">
                            <a:latin typeface="Cambria Math" panose="02040503050406030204" pitchFamily="18" charset="0"/>
                          </a:rPr>
                        </m:ctrlPr>
                      </m:funcPr>
                      <m:fName>
                        <m:r>
                          <m:rPr>
                            <m:sty m:val="p"/>
                          </m:rPr>
                          <a:rPr lang="en-IN" dirty="0">
                            <a:latin typeface="Cambria Math" panose="02040503050406030204" pitchFamily="18" charset="0"/>
                          </a:rPr>
                          <m:t>arg</m:t>
                        </m:r>
                      </m:fName>
                      <m:e>
                        <m:func>
                          <m:funcPr>
                            <m:ctrlPr>
                              <a:rPr lang="en-IN" i="1" dirty="0">
                                <a:latin typeface="Cambria Math" panose="02040503050406030204" pitchFamily="18" charset="0"/>
                              </a:rPr>
                            </m:ctrlPr>
                          </m:funcPr>
                          <m:fName>
                            <m:limLow>
                              <m:limLowPr>
                                <m:ctrlPr>
                                  <a:rPr lang="en-IN" i="1" dirty="0">
                                    <a:latin typeface="Cambria Math" panose="02040503050406030204" pitchFamily="18" charset="0"/>
                                  </a:rPr>
                                </m:ctrlPr>
                              </m:limLowPr>
                              <m:e>
                                <m:r>
                                  <m:rPr>
                                    <m:sty m:val="p"/>
                                  </m:rPr>
                                  <a:rPr lang="en-IN" dirty="0">
                                    <a:latin typeface="Cambria Math" panose="02040503050406030204" pitchFamily="18" charset="0"/>
                                  </a:rPr>
                                  <m:t>max</m:t>
                                </m:r>
                              </m:e>
                              <m:lim>
                                <m:r>
                                  <a:rPr lang="en-IN" dirty="0">
                                    <a:latin typeface="Cambria Math" panose="02040503050406030204" pitchFamily="18" charset="0"/>
                                  </a:rPr>
                                  <m:t>𝑦</m:t>
                                </m:r>
                                <m:r>
                                  <a:rPr lang="en-IN" dirty="0">
                                    <a:latin typeface="Cambria Math" panose="02040503050406030204" pitchFamily="18" charset="0"/>
                                  </a:rPr>
                                  <m:t>∈</m:t>
                                </m:r>
                                <m:r>
                                  <a:rPr lang="en-IN" dirty="0">
                                    <a:latin typeface="Cambria Math" panose="02040503050406030204" pitchFamily="18" charset="0"/>
                                    <a:ea typeface="Cambria Math" panose="02040503050406030204" pitchFamily="18" charset="0"/>
                                  </a:rPr>
                                  <m:t>𝒴</m:t>
                                </m:r>
                              </m:lim>
                            </m:limLow>
                          </m:fName>
                          <m:e>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𝑌</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𝑦</m:t>
                                </m:r>
                                <m:r>
                                  <a:rPr lang="en-IN">
                                    <a:latin typeface="Cambria Math" panose="02040503050406030204" pitchFamily="18" charset="0"/>
                                    <a:ea typeface="Cambria Math" panose="02040503050406030204" pitchFamily="18" charset="0"/>
                                  </a:rPr>
                                  <m:t> | </m:t>
                                </m:r>
                                <m:r>
                                  <a:rPr lang="en-IN" b="1">
                                    <a:latin typeface="Cambria Math" panose="02040503050406030204" pitchFamily="18" charset="0"/>
                                    <a:ea typeface="Cambria Math" panose="02040503050406030204" pitchFamily="18" charset="0"/>
                                  </a:rPr>
                                  <m:t>𝐱</m:t>
                                </m:r>
                              </m:e>
                            </m:d>
                          </m:e>
                        </m:func>
                      </m:e>
                    </m:func>
                  </m:oMath>
                </a14:m>
                <a:r>
                  <a:rPr lang="en-IN" dirty="0" smtClean="0"/>
                  <a:t> then this PMF will give us the correct label only if the following happens</a:t>
                </a:r>
              </a:p>
              <a:p>
                <a:pPr lvl="2"/>
                <a:r>
                  <a:rPr lang="en-IN" dirty="0" smtClean="0"/>
                  <a:t>When the true label of </a:t>
                </a:r>
                <a14:m>
                  <m:oMath xmlns:m="http://schemas.openxmlformats.org/officeDocument/2006/math">
                    <m:r>
                      <a:rPr lang="en-IN" b="1" i="0" smtClean="0">
                        <a:latin typeface="Cambria Math" panose="02040503050406030204" pitchFamily="18" charset="0"/>
                      </a:rPr>
                      <m:t>𝐱</m:t>
                    </m:r>
                  </m:oMath>
                </a14:m>
                <a:r>
                  <a:rPr lang="en-IN" dirty="0" smtClean="0"/>
                  <a:t> is </a:t>
                </a:r>
                <a14:m>
                  <m:oMath xmlns:m="http://schemas.openxmlformats.org/officeDocument/2006/math">
                    <m:r>
                      <a:rPr lang="en-IN" b="0" i="1" smtClean="0">
                        <a:latin typeface="Cambria Math" panose="02040503050406030204" pitchFamily="18" charset="0"/>
                      </a:rPr>
                      <m:t>+1</m:t>
                    </m:r>
                  </m:oMath>
                </a14:m>
                <a:r>
                  <a:rPr lang="en-IN" dirty="0" smtClean="0"/>
                  <a:t>,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𝑝</m:t>
                        </m:r>
                      </m:e>
                      <m:sub>
                        <m:r>
                          <a:rPr lang="en-IN" b="1">
                            <a:latin typeface="Cambria Math" panose="02040503050406030204" pitchFamily="18" charset="0"/>
                          </a:rPr>
                          <m:t>𝐱</m:t>
                        </m:r>
                      </m:sub>
                    </m:sSub>
                    <m:r>
                      <a:rPr lang="en-IN" b="0" i="1" smtClean="0">
                        <a:latin typeface="Cambria Math" panose="02040503050406030204" pitchFamily="18" charset="0"/>
                      </a:rPr>
                      <m:t>&gt;1−</m:t>
                    </m:r>
                    <m:sSub>
                      <m:sSubPr>
                        <m:ctrlPr>
                          <a:rPr lang="en-IN" i="1">
                            <a:latin typeface="Cambria Math" panose="02040503050406030204" pitchFamily="18" charset="0"/>
                          </a:rPr>
                        </m:ctrlPr>
                      </m:sSubPr>
                      <m:e>
                        <m:r>
                          <a:rPr lang="en-IN">
                            <a:latin typeface="Cambria Math" panose="02040503050406030204" pitchFamily="18" charset="0"/>
                          </a:rPr>
                          <m:t>𝑝</m:t>
                        </m:r>
                      </m:e>
                      <m:sub>
                        <m:r>
                          <a:rPr lang="en-IN" b="1">
                            <a:latin typeface="Cambria Math" panose="02040503050406030204" pitchFamily="18" charset="0"/>
                          </a:rPr>
                          <m:t>𝐱</m:t>
                        </m:r>
                      </m:sub>
                    </m:sSub>
                  </m:oMath>
                </a14:m>
                <a:r>
                  <a:rPr lang="en-IN" dirty="0" smtClean="0"/>
                  <a:t>, in other words </a:t>
                </a:r>
                <a14:m>
                  <m:oMath xmlns:m="http://schemas.openxmlformats.org/officeDocument/2006/math">
                    <m:sSub>
                      <m:sSubPr>
                        <m:ctrlPr>
                          <a:rPr lang="en-IN" i="1">
                            <a:latin typeface="Cambria Math" panose="02040503050406030204" pitchFamily="18" charset="0"/>
                          </a:rPr>
                        </m:ctrlPr>
                      </m:sSubPr>
                      <m:e>
                        <m:r>
                          <a:rPr lang="en-IN">
                            <a:latin typeface="Cambria Math" panose="02040503050406030204" pitchFamily="18" charset="0"/>
                          </a:rPr>
                          <m:t>𝑝</m:t>
                        </m:r>
                      </m:e>
                      <m:sub>
                        <m:r>
                          <a:rPr lang="en-IN" b="1">
                            <a:latin typeface="Cambria Math" panose="02040503050406030204" pitchFamily="18" charset="0"/>
                          </a:rPr>
                          <m:t>𝐱</m:t>
                        </m:r>
                      </m:sub>
                    </m:sSub>
                    <m:r>
                      <a:rPr lang="en-IN" b="1" i="1" smtClean="0">
                        <a:latin typeface="Cambria Math" panose="02040503050406030204" pitchFamily="18" charset="0"/>
                      </a:rPr>
                      <m:t>&gt;</m:t>
                    </m:r>
                    <m:r>
                      <a:rPr lang="en-IN" b="0" i="1" smtClean="0">
                        <a:latin typeface="Cambria Math" panose="02040503050406030204" pitchFamily="18" charset="0"/>
                      </a:rPr>
                      <m:t>0.5</m:t>
                    </m:r>
                  </m:oMath>
                </a14:m>
                <a:endParaRPr lang="en-IN" dirty="0" smtClean="0"/>
              </a:p>
              <a:p>
                <a:pPr lvl="2"/>
                <a:r>
                  <a:rPr lang="en-IN" dirty="0"/>
                  <a:t>When the true label of </a:t>
                </a:r>
                <a14:m>
                  <m:oMath xmlns:m="http://schemas.openxmlformats.org/officeDocument/2006/math">
                    <m:r>
                      <a:rPr lang="en-IN" b="1" i="0">
                        <a:latin typeface="Cambria Math" panose="02040503050406030204" pitchFamily="18" charset="0"/>
                      </a:rPr>
                      <m:t>𝐱</m:t>
                    </m:r>
                  </m:oMath>
                </a14:m>
                <a:r>
                  <a:rPr lang="en-IN" dirty="0"/>
                  <a:t> is </a:t>
                </a:r>
                <a14:m>
                  <m:oMath xmlns:m="http://schemas.openxmlformats.org/officeDocument/2006/math">
                    <m:r>
                      <a:rPr lang="en-IN" b="0" i="1" smtClean="0">
                        <a:latin typeface="Cambria Math" panose="02040503050406030204" pitchFamily="18" charset="0"/>
                      </a:rPr>
                      <m:t>−</m:t>
                    </m:r>
                    <m:r>
                      <a:rPr lang="en-IN">
                        <a:latin typeface="Cambria Math" panose="02040503050406030204" pitchFamily="18" charset="0"/>
                      </a:rPr>
                      <m:t>1</m:t>
                    </m:r>
                  </m:oMath>
                </a14:m>
                <a:r>
                  <a:rPr lang="en-IN" dirty="0"/>
                  <a:t>, </a:t>
                </a:r>
                <a14:m>
                  <m:oMath xmlns:m="http://schemas.openxmlformats.org/officeDocument/2006/math">
                    <m:sSub>
                      <m:sSubPr>
                        <m:ctrlPr>
                          <a:rPr lang="en-IN" i="1">
                            <a:latin typeface="Cambria Math" panose="02040503050406030204" pitchFamily="18" charset="0"/>
                          </a:rPr>
                        </m:ctrlPr>
                      </m:sSubPr>
                      <m:e>
                        <m:r>
                          <a:rPr lang="en-IN" b="0" i="1" smtClean="0">
                            <a:latin typeface="Cambria Math" panose="02040503050406030204" pitchFamily="18" charset="0"/>
                          </a:rPr>
                          <m:t>1−</m:t>
                        </m:r>
                        <m:r>
                          <a:rPr lang="en-IN">
                            <a:latin typeface="Cambria Math" panose="02040503050406030204" pitchFamily="18" charset="0"/>
                          </a:rPr>
                          <m:t>𝑝</m:t>
                        </m:r>
                      </m:e>
                      <m:sub>
                        <m:r>
                          <a:rPr lang="en-IN" b="1">
                            <a:latin typeface="Cambria Math" panose="02040503050406030204" pitchFamily="18" charset="0"/>
                          </a:rPr>
                          <m:t>𝐱</m:t>
                        </m:r>
                      </m:sub>
                    </m:sSub>
                    <m:r>
                      <a:rPr lang="en-IN">
                        <a:latin typeface="Cambria Math" panose="02040503050406030204" pitchFamily="18" charset="0"/>
                      </a:rPr>
                      <m:t>&gt;</m:t>
                    </m:r>
                    <m:sSub>
                      <m:sSubPr>
                        <m:ctrlPr>
                          <a:rPr lang="en-IN" i="1">
                            <a:latin typeface="Cambria Math" panose="02040503050406030204" pitchFamily="18" charset="0"/>
                          </a:rPr>
                        </m:ctrlPr>
                      </m:sSubPr>
                      <m:e>
                        <m:r>
                          <a:rPr lang="en-IN">
                            <a:latin typeface="Cambria Math" panose="02040503050406030204" pitchFamily="18" charset="0"/>
                          </a:rPr>
                          <m:t>𝑝</m:t>
                        </m:r>
                      </m:e>
                      <m:sub>
                        <m:r>
                          <a:rPr lang="en-IN" b="1">
                            <a:latin typeface="Cambria Math" panose="02040503050406030204" pitchFamily="18" charset="0"/>
                          </a:rPr>
                          <m:t>𝐱</m:t>
                        </m:r>
                      </m:sub>
                    </m:sSub>
                  </m:oMath>
                </a14:m>
                <a:r>
                  <a:rPr lang="en-IN" dirty="0"/>
                  <a:t>, in other words </a:t>
                </a:r>
                <a14:m>
                  <m:oMath xmlns:m="http://schemas.openxmlformats.org/officeDocument/2006/math">
                    <m:sSub>
                      <m:sSubPr>
                        <m:ctrlPr>
                          <a:rPr lang="en-IN" i="1">
                            <a:latin typeface="Cambria Math" panose="02040503050406030204" pitchFamily="18" charset="0"/>
                          </a:rPr>
                        </m:ctrlPr>
                      </m:sSubPr>
                      <m:e>
                        <m:r>
                          <a:rPr lang="en-IN">
                            <a:latin typeface="Cambria Math" panose="02040503050406030204" pitchFamily="18" charset="0"/>
                          </a:rPr>
                          <m:t>𝑝</m:t>
                        </m:r>
                      </m:e>
                      <m:sub>
                        <m:r>
                          <a:rPr lang="en-IN" b="1">
                            <a:latin typeface="Cambria Math" panose="02040503050406030204" pitchFamily="18" charset="0"/>
                          </a:rPr>
                          <m:t>𝐱</m:t>
                        </m:r>
                      </m:sub>
                    </m:sSub>
                    <m:r>
                      <a:rPr lang="en-IN" b="1" i="1" smtClean="0">
                        <a:latin typeface="Cambria Math" panose="02040503050406030204" pitchFamily="18" charset="0"/>
                      </a:rPr>
                      <m:t>&lt;</m:t>
                    </m:r>
                    <m:r>
                      <a:rPr lang="en-IN">
                        <a:latin typeface="Cambria Math" panose="02040503050406030204" pitchFamily="18" charset="0"/>
                      </a:rPr>
                      <m:t>0.5</m:t>
                    </m:r>
                  </m:oMath>
                </a14:m>
                <a:endParaRPr lang="en-IN" dirty="0" smtClean="0"/>
              </a:p>
              <a:p>
                <a:pPr lvl="2"/>
                <a:r>
                  <a:rPr lang="en-IN" dirty="0" smtClean="0"/>
                  <a:t>Note that if </a:t>
                </a:r>
                <a14:m>
                  <m:oMath xmlns:m="http://schemas.openxmlformats.org/officeDocument/2006/math">
                    <m:sSub>
                      <m:sSubPr>
                        <m:ctrlPr>
                          <a:rPr lang="en-IN" i="1">
                            <a:latin typeface="Cambria Math" panose="02040503050406030204" pitchFamily="18" charset="0"/>
                          </a:rPr>
                        </m:ctrlPr>
                      </m:sSubPr>
                      <m:e>
                        <m:r>
                          <a:rPr lang="en-IN">
                            <a:latin typeface="Cambria Math" panose="02040503050406030204" pitchFamily="18" charset="0"/>
                          </a:rPr>
                          <m:t>𝑝</m:t>
                        </m:r>
                      </m:e>
                      <m:sub>
                        <m:r>
                          <a:rPr lang="en-IN" b="1">
                            <a:latin typeface="Cambria Math" panose="02040503050406030204" pitchFamily="18" charset="0"/>
                          </a:rPr>
                          <m:t>𝐱</m:t>
                        </m:r>
                      </m:sub>
                    </m:sSub>
                    <m:r>
                      <a:rPr lang="en-IN" b="1" i="1" smtClean="0">
                        <a:latin typeface="Cambria Math" panose="02040503050406030204" pitchFamily="18" charset="0"/>
                      </a:rPr>
                      <m:t>=</m:t>
                    </m:r>
                    <m:r>
                      <a:rPr lang="en-IN" b="0" i="1" smtClean="0">
                        <a:latin typeface="Cambria Math" panose="02040503050406030204" pitchFamily="18" charset="0"/>
                      </a:rPr>
                      <m:t>0.5</m:t>
                    </m:r>
                  </m:oMath>
                </a14:m>
                <a:r>
                  <a:rPr lang="en-IN" dirty="0" smtClean="0"/>
                  <a:t>, it means ML model is totally confused about label of </a:t>
                </a:r>
                <a14:m>
                  <m:oMath xmlns:m="http://schemas.openxmlformats.org/officeDocument/2006/math">
                    <m:r>
                      <a:rPr lang="en-IN" b="1" i="0" smtClean="0">
                        <a:latin typeface="Cambria Math" panose="02040503050406030204" pitchFamily="18" charset="0"/>
                      </a:rPr>
                      <m:t>𝐱</m:t>
                    </m:r>
                  </m:oMath>
                </a14:m>
                <a:endParaRPr lang="en-IN" b="1" i="0" dirty="0" smtClean="0"/>
              </a:p>
              <a:p>
                <a:pPr lvl="2"/>
                <a:r>
                  <a:rPr lang="en-IN" dirty="0" smtClean="0"/>
                  <a:t>Data points for whom </a:t>
                </a:r>
                <a14:m>
                  <m:oMath xmlns:m="http://schemas.openxmlformats.org/officeDocument/2006/math">
                    <m:sSub>
                      <m:sSubPr>
                        <m:ctrlPr>
                          <a:rPr lang="en-IN" i="1">
                            <a:latin typeface="Cambria Math" panose="02040503050406030204" pitchFamily="18" charset="0"/>
                          </a:rPr>
                        </m:ctrlPr>
                      </m:sSubPr>
                      <m:e>
                        <m:r>
                          <a:rPr lang="en-IN">
                            <a:latin typeface="Cambria Math" panose="02040503050406030204" pitchFamily="18" charset="0"/>
                          </a:rPr>
                          <m:t>𝑝</m:t>
                        </m:r>
                      </m:e>
                      <m:sub>
                        <m:r>
                          <a:rPr lang="en-IN" b="1">
                            <a:latin typeface="Cambria Math" panose="02040503050406030204" pitchFamily="18" charset="0"/>
                          </a:rPr>
                          <m:t>𝐱</m:t>
                        </m:r>
                      </m:sub>
                    </m:sSub>
                    <m:r>
                      <a:rPr lang="en-IN" b="1">
                        <a:latin typeface="Cambria Math" panose="02040503050406030204" pitchFamily="18" charset="0"/>
                      </a:rPr>
                      <m:t>=</m:t>
                    </m:r>
                    <m:r>
                      <a:rPr lang="en-IN">
                        <a:latin typeface="Cambria Math" panose="02040503050406030204" pitchFamily="18" charset="0"/>
                      </a:rPr>
                      <m:t>0.5</m:t>
                    </m:r>
                  </m:oMath>
                </a14:m>
                <a:r>
                  <a:rPr lang="en-IN" dirty="0" smtClean="0"/>
                  <a:t> are on decision boundary!!</a:t>
                </a:r>
              </a:p>
              <a:p>
                <a:r>
                  <a:rPr lang="en-IN" dirty="0" smtClean="0"/>
                  <a:t>Of course, as usual we want a healthy margin</a:t>
                </a:r>
              </a:p>
              <a:p>
                <a:pPr lvl="2"/>
                <a:r>
                  <a:rPr lang="en-IN" dirty="0"/>
                  <a:t>If true label of the data point </a:t>
                </a:r>
                <a14:m>
                  <m:oMath xmlns:m="http://schemas.openxmlformats.org/officeDocument/2006/math">
                    <m:r>
                      <a:rPr lang="en-IN" b="1" i="0">
                        <a:latin typeface="Cambria Math" panose="02040503050406030204" pitchFamily="18" charset="0"/>
                      </a:rPr>
                      <m:t>𝐱</m:t>
                    </m:r>
                  </m:oMath>
                </a14:m>
                <a:r>
                  <a:rPr lang="en-IN" dirty="0"/>
                  <a:t> is </a:t>
                </a:r>
                <a14:m>
                  <m:oMath xmlns:m="http://schemas.openxmlformats.org/officeDocument/2006/math">
                    <m:r>
                      <a:rPr lang="en-IN" i="0" dirty="0" smtClean="0">
                        <a:latin typeface="Cambria Math" panose="02040503050406030204" pitchFamily="18" charset="0"/>
                      </a:rPr>
                      <m:t>+</m:t>
                    </m:r>
                    <m:r>
                      <a:rPr lang="en-IN">
                        <a:latin typeface="Cambria Math" panose="02040503050406030204" pitchFamily="18" charset="0"/>
                      </a:rPr>
                      <m:t>1</m:t>
                    </m:r>
                  </m:oMath>
                </a14:m>
                <a:r>
                  <a:rPr lang="en-IN" dirty="0"/>
                  <a:t>, then we </a:t>
                </a:r>
                <a:r>
                  <a:rPr lang="en-IN" dirty="0" smtClean="0"/>
                  <a:t>want </a:t>
                </a:r>
                <a14:m>
                  <m:oMath xmlns:m="http://schemas.openxmlformats.org/officeDocument/2006/math">
                    <m:sSub>
                      <m:sSubPr>
                        <m:ctrlPr>
                          <a:rPr lang="en-IN" i="1">
                            <a:latin typeface="Cambria Math" panose="02040503050406030204" pitchFamily="18" charset="0"/>
                          </a:rPr>
                        </m:ctrlPr>
                      </m:sSubPr>
                      <m:e>
                        <m:r>
                          <a:rPr lang="en-IN">
                            <a:latin typeface="Cambria Math" panose="02040503050406030204" pitchFamily="18" charset="0"/>
                          </a:rPr>
                          <m:t>𝑝</m:t>
                        </m:r>
                      </m:e>
                      <m:sub>
                        <m:r>
                          <a:rPr lang="en-IN" b="1">
                            <a:latin typeface="Cambria Math" panose="02040503050406030204" pitchFamily="18" charset="0"/>
                          </a:rPr>
                          <m:t>𝐱</m:t>
                        </m:r>
                      </m:sub>
                    </m:sSub>
                    <m:r>
                      <a:rPr lang="en-IN" b="0" i="1" smtClean="0">
                        <a:latin typeface="Cambria Math" panose="02040503050406030204" pitchFamily="18" charset="0"/>
                      </a:rPr>
                      <m:t>≫0.5</m:t>
                    </m:r>
                  </m:oMath>
                </a14:m>
                <a:r>
                  <a:rPr lang="en-IN" dirty="0" smtClean="0"/>
                  <a:t> i.e. </a:t>
                </a:r>
                <a14:m>
                  <m:oMath xmlns:m="http://schemas.openxmlformats.org/officeDocument/2006/math">
                    <m:sSub>
                      <m:sSubPr>
                        <m:ctrlPr>
                          <a:rPr lang="en-IN" i="1">
                            <a:latin typeface="Cambria Math" panose="02040503050406030204" pitchFamily="18" charset="0"/>
                          </a:rPr>
                        </m:ctrlPr>
                      </m:sSubPr>
                      <m:e>
                        <m:r>
                          <a:rPr lang="en-IN">
                            <a:latin typeface="Cambria Math" panose="02040503050406030204" pitchFamily="18" charset="0"/>
                          </a:rPr>
                          <m:t>𝑝</m:t>
                        </m:r>
                      </m:e>
                      <m:sub>
                        <m:r>
                          <a:rPr lang="en-IN" b="1">
                            <a:latin typeface="Cambria Math" panose="02040503050406030204" pitchFamily="18" charset="0"/>
                          </a:rPr>
                          <m:t>𝐱</m:t>
                        </m:r>
                      </m:sub>
                    </m:sSub>
                    <m:r>
                      <a:rPr lang="en-IN">
                        <a:latin typeface="Cambria Math" panose="02040503050406030204" pitchFamily="18" charset="0"/>
                      </a:rPr>
                      <m:t>≈</m:t>
                    </m:r>
                    <m:r>
                      <a:rPr lang="en-IN" b="0" i="1" smtClean="0">
                        <a:latin typeface="Cambria Math" panose="02040503050406030204" pitchFamily="18" charset="0"/>
                      </a:rPr>
                      <m:t>1</m:t>
                    </m:r>
                  </m:oMath>
                </a14:m>
                <a:endParaRPr lang="en-IN" dirty="0" smtClean="0"/>
              </a:p>
              <a:p>
                <a:pPr lvl="2"/>
                <a:r>
                  <a:rPr lang="en-IN" dirty="0" smtClean="0"/>
                  <a:t>If </a:t>
                </a:r>
                <a:r>
                  <a:rPr lang="en-IN" dirty="0"/>
                  <a:t>true label of the data point </a:t>
                </a:r>
                <a14:m>
                  <m:oMath xmlns:m="http://schemas.openxmlformats.org/officeDocument/2006/math">
                    <m:r>
                      <a:rPr lang="en-IN" b="1" i="0">
                        <a:latin typeface="Cambria Math" panose="02040503050406030204" pitchFamily="18" charset="0"/>
                      </a:rPr>
                      <m:t>𝐱</m:t>
                    </m:r>
                  </m:oMath>
                </a14:m>
                <a:r>
                  <a:rPr lang="en-IN" dirty="0"/>
                  <a:t> is </a:t>
                </a:r>
                <a14:m>
                  <m:oMath xmlns:m="http://schemas.openxmlformats.org/officeDocument/2006/math">
                    <m:r>
                      <a:rPr lang="en-IN" b="0" i="0" smtClean="0">
                        <a:latin typeface="Cambria Math" panose="02040503050406030204" pitchFamily="18" charset="0"/>
                      </a:rPr>
                      <m:t>−</m:t>
                    </m:r>
                    <m:r>
                      <a:rPr lang="en-IN" i="1">
                        <a:latin typeface="Cambria Math" panose="02040503050406030204" pitchFamily="18" charset="0"/>
                      </a:rPr>
                      <m:t>1</m:t>
                    </m:r>
                  </m:oMath>
                </a14:m>
                <a:r>
                  <a:rPr lang="en-IN" dirty="0"/>
                  <a:t>, then we </a:t>
                </a:r>
                <a:r>
                  <a:rPr lang="en-IN" dirty="0" smtClean="0"/>
                  <a:t>want </a:t>
                </a:r>
                <a14:m>
                  <m:oMath xmlns:m="http://schemas.openxmlformats.org/officeDocument/2006/math">
                    <m:sSub>
                      <m:sSubPr>
                        <m:ctrlPr>
                          <a:rPr lang="en-IN" i="1">
                            <a:latin typeface="Cambria Math" panose="02040503050406030204" pitchFamily="18" charset="0"/>
                          </a:rPr>
                        </m:ctrlPr>
                      </m:sSubPr>
                      <m:e>
                        <m:r>
                          <a:rPr lang="en-IN">
                            <a:latin typeface="Cambria Math" panose="02040503050406030204" pitchFamily="18" charset="0"/>
                          </a:rPr>
                          <m:t>𝑝</m:t>
                        </m:r>
                      </m:e>
                      <m:sub>
                        <m:r>
                          <a:rPr lang="en-IN" b="1">
                            <a:latin typeface="Cambria Math" panose="02040503050406030204" pitchFamily="18" charset="0"/>
                          </a:rPr>
                          <m:t>𝐱</m:t>
                        </m:r>
                      </m:sub>
                    </m:sSub>
                    <m:r>
                      <a:rPr lang="en-IN" b="0" i="1" smtClean="0">
                        <a:latin typeface="Cambria Math" panose="02040503050406030204" pitchFamily="18" charset="0"/>
                      </a:rPr>
                      <m:t>≪0.5</m:t>
                    </m:r>
                  </m:oMath>
                </a14:m>
                <a:r>
                  <a:rPr lang="en-IN" dirty="0" smtClean="0"/>
                  <a:t> i.e.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𝑝</m:t>
                        </m:r>
                      </m:e>
                      <m:sub>
                        <m:r>
                          <a:rPr lang="en-IN" b="1">
                            <a:latin typeface="Cambria Math" panose="02040503050406030204" pitchFamily="18" charset="0"/>
                          </a:rPr>
                          <m:t>𝐱</m:t>
                        </m:r>
                      </m:sub>
                    </m:sSub>
                    <m:r>
                      <a:rPr lang="en-IN" b="0" i="1" smtClean="0">
                        <a:latin typeface="Cambria Math" panose="02040503050406030204" pitchFamily="18" charset="0"/>
                      </a:rPr>
                      <m:t>≈</m:t>
                    </m:r>
                    <m:r>
                      <a:rPr lang="en-IN" i="1">
                        <a:latin typeface="Cambria Math" panose="02040503050406030204" pitchFamily="18" charset="0"/>
                      </a:rPr>
                      <m:t>0</m:t>
                    </m:r>
                  </m:oMath>
                </a14:m>
                <a:endParaRPr lang="en-IN" dirty="0" smtClean="0"/>
              </a:p>
              <a:p>
                <a:endParaRPr lang="en-IN" dirty="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3"/>
                <a:ext cx="11938645" cy="5874803"/>
              </a:xfrm>
              <a:blipFill>
                <a:blip r:embed="rId2"/>
                <a:stretch>
                  <a:fillRect l="-562" t="-2490" b="-12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4</a:t>
            </a:fld>
            <a:endParaRPr lang="en-US"/>
          </a:p>
        </p:txBody>
      </p:sp>
    </p:spTree>
    <p:extLst>
      <p:ext uri="{BB962C8B-B14F-4D97-AF65-F5344CB8AC3E}">
        <p14:creationId xmlns:p14="http://schemas.microsoft.com/office/powerpoint/2010/main" val="480210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Probabilistic Binary Classification</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746376"/>
              </a:xfrm>
            </p:spPr>
            <p:txBody>
              <a:bodyPr>
                <a:normAutofit/>
              </a:bodyPr>
              <a:lstStyle/>
              <a:p>
                <a:r>
                  <a:rPr lang="en-IN" dirty="0" smtClean="0"/>
                  <a:t>How to map feature vectors </a:t>
                </a:r>
                <a14:m>
                  <m:oMath xmlns:m="http://schemas.openxmlformats.org/officeDocument/2006/math">
                    <m:r>
                      <a:rPr lang="en-IN" b="1">
                        <a:latin typeface="Cambria Math" panose="02040503050406030204" pitchFamily="18" charset="0"/>
                      </a:rPr>
                      <m:t>𝐱</m:t>
                    </m:r>
                  </m:oMath>
                </a14:m>
                <a:r>
                  <a:rPr lang="en-IN" dirty="0" smtClean="0"/>
                  <a:t> to probability values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𝑝</m:t>
                        </m:r>
                      </m:e>
                      <m:sub>
                        <m:r>
                          <a:rPr lang="en-IN" b="1">
                            <a:latin typeface="Cambria Math" panose="02040503050406030204" pitchFamily="18" charset="0"/>
                          </a:rPr>
                          <m:t>𝐱</m:t>
                        </m:r>
                      </m:sub>
                    </m:sSub>
                    <m:r>
                      <a:rPr lang="en-IN" i="1">
                        <a:latin typeface="Cambria Math" panose="02040503050406030204" pitchFamily="18" charset="0"/>
                      </a:rPr>
                      <m:t>∈[0,1]</m:t>
                    </m:r>
                  </m:oMath>
                </a14:m>
                <a:r>
                  <a:rPr lang="en-IN" dirty="0" smtClean="0"/>
                  <a:t>?	</a:t>
                </a:r>
              </a:p>
              <a:p>
                <a:r>
                  <a:rPr lang="en-IN" dirty="0" smtClean="0"/>
                  <a:t>Could treat it as a regression problem since </a:t>
                </a:r>
                <a:r>
                  <a:rPr lang="en-IN" dirty="0" err="1" smtClean="0"/>
                  <a:t>prob</a:t>
                </a:r>
                <a:r>
                  <a:rPr lang="en-IN" dirty="0" smtClean="0"/>
                  <a:t> values </a:t>
                </a:r>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ℝ</m:t>
                    </m:r>
                  </m:oMath>
                </a14:m>
                <a:r>
                  <a:rPr lang="en-IN" dirty="0" smtClean="0"/>
                  <a:t> </a:t>
                </a:r>
                <a:r>
                  <a:rPr lang="en-IN" dirty="0"/>
                  <a:t>after all </a:t>
                </a:r>
                <a:endParaRPr lang="en-IN" dirty="0" smtClean="0"/>
              </a:p>
              <a:p>
                <a:pPr lvl="2"/>
                <a:r>
                  <a:rPr lang="en-IN" dirty="0" smtClean="0"/>
                  <a:t>Will need to modify the training set a bit to do this (basically change all </a:t>
                </a:r>
                <a14:m>
                  <m:oMath xmlns:m="http://schemas.openxmlformats.org/officeDocument/2006/math">
                    <m:r>
                      <a:rPr lang="en-IN" b="0" i="1" smtClean="0">
                        <a:latin typeface="Cambria Math" panose="02040503050406030204" pitchFamily="18" charset="0"/>
                      </a:rPr>
                      <m:t>−1</m:t>
                    </m:r>
                  </m:oMath>
                </a14:m>
                <a:r>
                  <a:rPr lang="en-IN" dirty="0" smtClean="0"/>
                  <a:t> labels to </a:t>
                </a:r>
                <a14:m>
                  <m:oMath xmlns:m="http://schemas.openxmlformats.org/officeDocument/2006/math">
                    <m:r>
                      <a:rPr lang="en-IN" b="0" i="1" smtClean="0">
                        <a:latin typeface="Cambria Math" panose="02040503050406030204" pitchFamily="18" charset="0"/>
                      </a:rPr>
                      <m:t>0</m:t>
                    </m:r>
                  </m:oMath>
                </a14:m>
                <a:r>
                  <a:rPr lang="en-IN" dirty="0" smtClean="0"/>
                  <a:t> since we want </a:t>
                </a:r>
                <a14:m>
                  <m:oMath xmlns:m="http://schemas.openxmlformats.org/officeDocument/2006/math">
                    <m:sSub>
                      <m:sSubPr>
                        <m:ctrlPr>
                          <a:rPr lang="en-IN" i="1">
                            <a:latin typeface="Cambria Math" panose="02040503050406030204" pitchFamily="18" charset="0"/>
                          </a:rPr>
                        </m:ctrlPr>
                      </m:sSubPr>
                      <m:e>
                        <m:r>
                          <a:rPr lang="en-IN">
                            <a:latin typeface="Cambria Math" panose="02040503050406030204" pitchFamily="18" charset="0"/>
                          </a:rPr>
                          <m:t>𝑝</m:t>
                        </m:r>
                      </m:e>
                      <m:sub>
                        <m:r>
                          <a:rPr lang="en-IN" b="1" i="0">
                            <a:latin typeface="Cambria Math" panose="02040503050406030204" pitchFamily="18" charset="0"/>
                          </a:rPr>
                          <m:t>𝐱</m:t>
                        </m:r>
                      </m:sub>
                    </m:sSub>
                    <m:r>
                      <a:rPr lang="en-IN" b="0" i="1" smtClean="0">
                        <a:latin typeface="Cambria Math" panose="02040503050406030204" pitchFamily="18" charset="0"/>
                      </a:rPr>
                      <m:t>=0</m:t>
                    </m:r>
                  </m:oMath>
                </a14:m>
                <a:r>
                  <a:rPr lang="en-IN" dirty="0" smtClean="0"/>
                  <a:t> if the label is </a:t>
                </a:r>
                <a14:m>
                  <m:oMath xmlns:m="http://schemas.openxmlformats.org/officeDocument/2006/math">
                    <m:r>
                      <a:rPr lang="en-IN" b="0" i="1" smtClean="0">
                        <a:latin typeface="Cambria Math" panose="02040503050406030204" pitchFamily="18" charset="0"/>
                      </a:rPr>
                      <m:t>−1</m:t>
                    </m:r>
                  </m:oMath>
                </a14:m>
                <a:endParaRPr lang="en-IN" dirty="0" smtClean="0"/>
              </a:p>
              <a:p>
                <a:r>
                  <a:rPr lang="en-IN" dirty="0" smtClean="0"/>
                  <a:t>Could use </a:t>
                </a:r>
                <a:r>
                  <a:rPr lang="en-IN" dirty="0" err="1" smtClean="0"/>
                  <a:t>kNN</a:t>
                </a:r>
                <a:r>
                  <a:rPr lang="en-IN" dirty="0" smtClean="0"/>
                  <a:t>, DT </a:t>
                </a:r>
                <a:r>
                  <a:rPr lang="en-IN" dirty="0" err="1" smtClean="0"/>
                  <a:t>etc</a:t>
                </a:r>
                <a:r>
                  <a:rPr lang="en-IN" dirty="0" smtClean="0"/>
                  <a:t> to solve this regression problem</a:t>
                </a:r>
              </a:p>
              <a:p>
                <a:r>
                  <a:rPr lang="en-IN" dirty="0" smtClean="0"/>
                  <a:t>Using linear models to do this presents a challenge</a:t>
                </a:r>
              </a:p>
              <a:p>
                <a:pPr lvl="2"/>
                <a:r>
                  <a:rPr lang="en-IN" dirty="0" smtClean="0"/>
                  <a:t>If we learn a linear model </a:t>
                </a:r>
                <a14:m>
                  <m:oMath xmlns:m="http://schemas.openxmlformats.org/officeDocument/2006/math">
                    <m:r>
                      <a:rPr lang="en-IN" b="1" i="0" smtClean="0">
                        <a:latin typeface="Cambria Math" panose="02040503050406030204" pitchFamily="18" charset="0"/>
                      </a:rPr>
                      <m:t>𝐰</m:t>
                    </m:r>
                  </m:oMath>
                </a14:m>
                <a:r>
                  <a:rPr lang="en-IN" dirty="0" smtClean="0"/>
                  <a:t> using ridge regression it may happen that for some data point </a:t>
                </a:r>
                <a14:m>
                  <m:oMath xmlns:m="http://schemas.openxmlformats.org/officeDocument/2006/math">
                    <m:r>
                      <a:rPr lang="en-IN" b="1" i="0" smtClean="0">
                        <a:latin typeface="Cambria Math" panose="02040503050406030204" pitchFamily="18" charset="0"/>
                      </a:rPr>
                      <m:t>𝐱</m:t>
                    </m:r>
                  </m:oMath>
                </a14:m>
                <a:r>
                  <a:rPr lang="en-IN" dirty="0" smtClean="0"/>
                  <a:t>, we have </a:t>
                </a:r>
                <a14:m>
                  <m:oMath xmlns:m="http://schemas.openxmlformats.org/officeDocument/2006/math">
                    <m:sSup>
                      <m:sSupPr>
                        <m:ctrlPr>
                          <a:rPr lang="en-IN" b="0" i="1" smtClean="0">
                            <a:latin typeface="Cambria Math" panose="02040503050406030204" pitchFamily="18" charset="0"/>
                          </a:rPr>
                        </m:ctrlPr>
                      </m:sSupPr>
                      <m:e>
                        <m:r>
                          <a:rPr lang="en-IN" b="1" i="0" smtClean="0">
                            <a:latin typeface="Cambria Math" panose="02040503050406030204" pitchFamily="18" charset="0"/>
                          </a:rPr>
                          <m:t>𝐰</m:t>
                        </m:r>
                      </m:e>
                      <m:sup>
                        <m:r>
                          <a:rPr lang="en-IN" b="0" i="1" smtClean="0">
                            <a:latin typeface="Cambria Math" panose="02040503050406030204" pitchFamily="18" charset="0"/>
                          </a:rPr>
                          <m:t>⊤</m:t>
                        </m:r>
                      </m:sup>
                    </m:sSup>
                    <m:r>
                      <a:rPr lang="en-IN" b="1" i="0" smtClean="0">
                        <a:latin typeface="Cambria Math" panose="02040503050406030204" pitchFamily="18" charset="0"/>
                      </a:rPr>
                      <m:t>𝐱</m:t>
                    </m:r>
                    <m:r>
                      <a:rPr lang="en-IN" b="0" i="1" smtClean="0">
                        <a:latin typeface="Cambria Math" panose="02040503050406030204" pitchFamily="18" charset="0"/>
                      </a:rPr>
                      <m:t>&lt;0</m:t>
                    </m:r>
                  </m:oMath>
                </a14:m>
                <a:r>
                  <a:rPr lang="en-IN" dirty="0" smtClean="0"/>
                  <a:t> or else </a:t>
                </a:r>
                <a14:m>
                  <m:oMath xmlns:m="http://schemas.openxmlformats.org/officeDocument/2006/math">
                    <m:sSup>
                      <m:sSupPr>
                        <m:ctrlPr>
                          <a:rPr lang="en-IN" b="0" i="1" smtClean="0">
                            <a:latin typeface="Cambria Math" panose="02040503050406030204" pitchFamily="18" charset="0"/>
                          </a:rPr>
                        </m:ctrlPr>
                      </m:sSupPr>
                      <m:e>
                        <m:r>
                          <a:rPr lang="en-IN" b="1" i="0" smtClean="0">
                            <a:latin typeface="Cambria Math" panose="02040503050406030204" pitchFamily="18" charset="0"/>
                          </a:rPr>
                          <m:t>𝐰</m:t>
                        </m:r>
                      </m:e>
                      <m:sup>
                        <m:r>
                          <a:rPr lang="en-IN" b="0" i="1" smtClean="0">
                            <a:latin typeface="Cambria Math" panose="02040503050406030204" pitchFamily="18" charset="0"/>
                          </a:rPr>
                          <m:t>⊤</m:t>
                        </m:r>
                      </m:sup>
                    </m:sSup>
                    <m:r>
                      <a:rPr lang="en-IN" b="1" i="0" smtClean="0">
                        <a:latin typeface="Cambria Math" panose="02040503050406030204" pitchFamily="18" charset="0"/>
                      </a:rPr>
                      <m:t>𝐱</m:t>
                    </m:r>
                    <m:r>
                      <a:rPr lang="en-IN" b="0" i="1" smtClean="0">
                        <a:latin typeface="Cambria Math" panose="02040503050406030204" pitchFamily="18" charset="0"/>
                      </a:rPr>
                      <m:t>&gt;1</m:t>
                    </m:r>
                  </m:oMath>
                </a14:m>
                <a:endParaRPr lang="en-IN" b="0" i="1" dirty="0" smtClean="0">
                  <a:latin typeface="Cambria Math" panose="02040503050406030204" pitchFamily="18" charset="0"/>
                </a:endParaRPr>
              </a:p>
              <a:p>
                <a:pPr lvl="2"/>
                <a14:m>
                  <m:oMath xmlns:m="http://schemas.openxmlformats.org/officeDocument/2006/math">
                    <m:sSub>
                      <m:sSubPr>
                        <m:ctrlPr>
                          <a:rPr lang="en-IN" i="1">
                            <a:latin typeface="Cambria Math" panose="02040503050406030204" pitchFamily="18" charset="0"/>
                          </a:rPr>
                        </m:ctrlPr>
                      </m:sSubPr>
                      <m:e>
                        <m:r>
                          <a:rPr lang="en-IN">
                            <a:latin typeface="Cambria Math" panose="02040503050406030204" pitchFamily="18" charset="0"/>
                          </a:rPr>
                          <m:t>𝑝</m:t>
                        </m:r>
                      </m:e>
                      <m:sub>
                        <m:r>
                          <a:rPr lang="en-IN" b="1" i="0">
                            <a:latin typeface="Cambria Math" panose="02040503050406030204" pitchFamily="18" charset="0"/>
                          </a:rPr>
                          <m:t>𝐱</m:t>
                        </m:r>
                      </m:sub>
                    </m:sSub>
                  </m:oMath>
                </a14:m>
                <a:r>
                  <a:rPr lang="en-IN" dirty="0" smtClean="0"/>
                  <a:t> wont make sense in this case – not a valid PMF!!</a:t>
                </a:r>
                <a:endParaRPr lang="en-IN" dirty="0"/>
              </a:p>
              <a:p>
                <a:pPr lvl="2"/>
                <a:r>
                  <a:rPr lang="en-IN" dirty="0" err="1" smtClean="0"/>
                  <a:t>kNN</a:t>
                </a:r>
                <a:r>
                  <a:rPr lang="en-IN" dirty="0" smtClean="0"/>
                  <a:t>, DT don’t suffer from this problem since they always predict a </a:t>
                </a:r>
                <a14:m>
                  <m:oMath xmlns:m="http://schemas.openxmlformats.org/officeDocument/2006/math">
                    <m:sSub>
                      <m:sSubPr>
                        <m:ctrlPr>
                          <a:rPr lang="en-IN" i="1">
                            <a:latin typeface="Cambria Math" panose="02040503050406030204" pitchFamily="18" charset="0"/>
                          </a:rPr>
                        </m:ctrlPr>
                      </m:sSubPr>
                      <m:e>
                        <m:r>
                          <a:rPr lang="en-IN">
                            <a:latin typeface="Cambria Math" panose="02040503050406030204" pitchFamily="18" charset="0"/>
                          </a:rPr>
                          <m:t>𝑝</m:t>
                        </m:r>
                      </m:e>
                      <m:sub>
                        <m:r>
                          <a:rPr lang="en-IN" b="1" i="0">
                            <a:latin typeface="Cambria Math" panose="02040503050406030204" pitchFamily="18" charset="0"/>
                          </a:rPr>
                          <m:t>𝐱</m:t>
                        </m:r>
                      </m:sub>
                    </m:sSub>
                    <m:r>
                      <a:rPr lang="en-IN">
                        <a:latin typeface="Cambria Math" panose="02040503050406030204" pitchFamily="18" charset="0"/>
                      </a:rPr>
                      <m:t>∈[0,1]</m:t>
                    </m:r>
                  </m:oMath>
                </a14:m>
                <a:endParaRPr lang="en-IN" dirty="0" smtClean="0"/>
              </a:p>
              <a:p>
                <a:pPr lvl="2"/>
                <a:r>
                  <a:rPr lang="en-IN" dirty="0" err="1" smtClean="0"/>
                  <a:t>kNN</a:t>
                </a:r>
                <a:r>
                  <a:rPr lang="en-IN" dirty="0" smtClean="0"/>
                  <a:t>, DT use averages of a bunch of train labels to obtain test prediction – the average of a bunch of 0s and 1s is always a value in the range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0,1</m:t>
                        </m:r>
                      </m:e>
                    </m:d>
                  </m:oMath>
                </a14:m>
                <a:endParaRPr lang="en-IN" dirty="0" smtClean="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746376"/>
              </a:xfrm>
              <a:blipFill>
                <a:blip r:embed="rId2"/>
                <a:stretch>
                  <a:fillRect l="-562" t="-25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5</a:t>
            </a:fld>
            <a:endParaRPr lang="en-US"/>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27964" y="0"/>
            <a:ext cx="1864034" cy="1864034"/>
          </a:xfrm>
          <a:prstGeom prst="rect">
            <a:avLst/>
          </a:prstGeom>
        </p:spPr>
      </p:pic>
      <p:sp>
        <p:nvSpPr>
          <p:cNvPr id="18" name="Rectangular Callout 17"/>
          <p:cNvSpPr/>
          <p:nvPr/>
        </p:nvSpPr>
        <p:spPr>
          <a:xfrm>
            <a:off x="6626831" y="304722"/>
            <a:ext cx="3937729" cy="917903"/>
          </a:xfrm>
          <a:prstGeom prst="wedgeRectCallout">
            <a:avLst>
              <a:gd name="adj1" fmla="val 68150"/>
              <a:gd name="adj2" fmla="val 50522"/>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0" dirty="0" smtClean="0">
                <a:solidFill>
                  <a:schemeClr val="tx1"/>
                </a:solidFill>
                <a:latin typeface="+mj-lt"/>
              </a:rPr>
              <a:t>So can we never use linear models to do probabilistic ML?</a:t>
            </a:r>
            <a:endParaRPr lang="en-US" sz="2400" i="1" dirty="0">
              <a:solidFill>
                <a:schemeClr val="tx1"/>
              </a:solidFill>
              <a:latin typeface="+mj-lt"/>
            </a:endParaRPr>
          </a:p>
        </p:txBody>
      </p:sp>
      <p:grpSp>
        <p:nvGrpSpPr>
          <p:cNvPr id="19" name="Group 18"/>
          <p:cNvGrpSpPr/>
          <p:nvPr/>
        </p:nvGrpSpPr>
        <p:grpSpPr>
          <a:xfrm>
            <a:off x="10564560" y="2137174"/>
            <a:ext cx="1468606" cy="1238929"/>
            <a:chOff x="12383748" y="1219011"/>
            <a:chExt cx="1862104" cy="1570887"/>
          </a:xfrm>
        </p:grpSpPr>
        <p:sp>
          <p:nvSpPr>
            <p:cNvPr id="20" name="Freeform 19"/>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Freeform 20"/>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Freeform 21"/>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25" name="Rectangular Callout 24"/>
              <p:cNvSpPr/>
              <p:nvPr/>
            </p:nvSpPr>
            <p:spPr>
              <a:xfrm>
                <a:off x="4433450" y="1587044"/>
                <a:ext cx="5768956" cy="1242053"/>
              </a:xfrm>
              <a:prstGeom prst="wedgeRectCallout">
                <a:avLst>
                  <a:gd name="adj1" fmla="val 61194"/>
                  <a:gd name="adj2" fmla="val 5642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We can – one way to solve the problem of using linear methods to map </a:t>
                </a:r>
                <a14:m>
                  <m:oMath xmlns:m="http://schemas.openxmlformats.org/officeDocument/2006/math">
                    <m:r>
                      <a:rPr lang="en-IN" sz="2400" b="1" i="0">
                        <a:solidFill>
                          <a:schemeClr val="tx1"/>
                        </a:solidFill>
                        <a:latin typeface="Cambria Math" panose="02040503050406030204" pitchFamily="18" charset="0"/>
                      </a:rPr>
                      <m:t>𝐱</m:t>
                    </m:r>
                    <m:r>
                      <a:rPr lang="en-IN" sz="2400" i="1">
                        <a:solidFill>
                          <a:schemeClr val="tx1"/>
                        </a:solidFill>
                        <a:latin typeface="Cambria Math" panose="02040503050406030204" pitchFamily="18" charset="0"/>
                      </a:rPr>
                      <m:t>↦</m:t>
                    </m:r>
                    <m:d>
                      <m:dPr>
                        <m:begChr m:val="["/>
                        <m:endChr m:val="]"/>
                        <m:ctrlPr>
                          <a:rPr lang="en-IN" sz="2400" i="1">
                            <a:solidFill>
                              <a:schemeClr val="tx1"/>
                            </a:solidFill>
                            <a:latin typeface="Cambria Math" panose="02040503050406030204" pitchFamily="18" charset="0"/>
                          </a:rPr>
                        </m:ctrlPr>
                      </m:dPr>
                      <m:e>
                        <m:r>
                          <a:rPr lang="en-IN" sz="2400" i="1">
                            <a:solidFill>
                              <a:schemeClr val="tx1"/>
                            </a:solidFill>
                            <a:latin typeface="Cambria Math" panose="02040503050406030204" pitchFamily="18" charset="0"/>
                          </a:rPr>
                          <m:t>0,1</m:t>
                        </m:r>
                      </m:e>
                    </m:d>
                  </m:oMath>
                </a14:m>
                <a:r>
                  <a:rPr lang="en-IN" sz="2400" dirty="0">
                    <a:solidFill>
                      <a:schemeClr val="tx1"/>
                    </a:solidFill>
                    <a:latin typeface="+mj-lt"/>
                  </a:rPr>
                  <a:t> is called </a:t>
                </a:r>
                <a:r>
                  <a:rPr lang="en-IN" sz="2400" i="1" dirty="0">
                    <a:solidFill>
                      <a:schemeClr val="tx1"/>
                    </a:solidFill>
                    <a:latin typeface="+mj-lt"/>
                  </a:rPr>
                  <a:t>logistic regression</a:t>
                </a:r>
                <a:r>
                  <a:rPr lang="en-IN" sz="2400" dirty="0">
                    <a:solidFill>
                      <a:schemeClr val="tx1"/>
                    </a:solidFill>
                    <a:latin typeface="+mj-lt"/>
                  </a:rPr>
                  <a:t> – have seen it before</a:t>
                </a:r>
              </a:p>
            </p:txBody>
          </p:sp>
        </mc:Choice>
        <mc:Fallback xmlns="">
          <p:sp>
            <p:nvSpPr>
              <p:cNvPr id="25" name="Rectangular Callout 24"/>
              <p:cNvSpPr>
                <a:spLocks noRot="1" noChangeAspect="1" noMove="1" noResize="1" noEditPoints="1" noAdjustHandles="1" noChangeArrowheads="1" noChangeShapeType="1" noTextEdit="1"/>
              </p:cNvSpPr>
              <p:nvPr/>
            </p:nvSpPr>
            <p:spPr>
              <a:xfrm>
                <a:off x="4433450" y="1587044"/>
                <a:ext cx="5768956" cy="1242053"/>
              </a:xfrm>
              <a:prstGeom prst="wedgeRectCallout">
                <a:avLst>
                  <a:gd name="adj1" fmla="val 61194"/>
                  <a:gd name="adj2" fmla="val 56420"/>
                </a:avLst>
              </a:prstGeom>
              <a:blipFill>
                <a:blip r:embed="rId4"/>
                <a:stretch>
                  <a:fillRect l="-1038" b="-893"/>
                </a:stretch>
              </a:blipFill>
              <a:ln w="38100">
                <a:solidFill>
                  <a:schemeClr val="accent1"/>
                </a:solidFill>
              </a:ln>
            </p:spPr>
            <p:txBody>
              <a:bodyPr/>
              <a:lstStyle/>
              <a:p>
                <a:r>
                  <a:rPr lang="en-IN">
                    <a:noFill/>
                  </a:rPr>
                  <a:t> </a:t>
                </a:r>
              </a:p>
            </p:txBody>
          </p:sp>
        </mc:Fallback>
      </mc:AlternateContent>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11814" y="3649243"/>
            <a:ext cx="1928846" cy="1928846"/>
          </a:xfrm>
          <a:prstGeom prst="rect">
            <a:avLst/>
          </a:prstGeom>
        </p:spPr>
      </p:pic>
      <mc:AlternateContent xmlns:mc="http://schemas.openxmlformats.org/markup-compatibility/2006" xmlns:a14="http://schemas.microsoft.com/office/drawing/2010/main">
        <mc:Choice Requires="a14">
          <p:sp>
            <p:nvSpPr>
              <p:cNvPr id="27" name="Rectangular Callout 26"/>
              <p:cNvSpPr/>
              <p:nvPr/>
            </p:nvSpPr>
            <p:spPr>
              <a:xfrm>
                <a:off x="1215792" y="3879942"/>
                <a:ext cx="9348768" cy="1156723"/>
              </a:xfrm>
              <a:prstGeom prst="wedgeRectCallout">
                <a:avLst>
                  <a:gd name="adj1" fmla="val 56872"/>
                  <a:gd name="adj2" fmla="val 4697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Ah! The name makes sense now – logistic regression </a:t>
                </a:r>
                <a:r>
                  <a:rPr lang="en-IN" sz="2400" dirty="0">
                    <a:solidFill>
                      <a:schemeClr val="tx1"/>
                    </a:solidFill>
                    <a:latin typeface="+mj-lt"/>
                  </a:rPr>
                  <a:t>is used to solve binary classification problems but since it does so by mapping </a:t>
                </a:r>
                <a14:m>
                  <m:oMath xmlns:m="http://schemas.openxmlformats.org/officeDocument/2006/math">
                    <m:r>
                      <a:rPr lang="en-IN" sz="2400" b="1" i="0">
                        <a:solidFill>
                          <a:schemeClr val="tx1"/>
                        </a:solidFill>
                        <a:latin typeface="Cambria Math" panose="02040503050406030204" pitchFamily="18" charset="0"/>
                      </a:rPr>
                      <m:t>𝐱</m:t>
                    </m:r>
                    <m:r>
                      <a:rPr lang="en-IN" sz="2400">
                        <a:solidFill>
                          <a:schemeClr val="tx1"/>
                        </a:solidFill>
                        <a:latin typeface="Cambria Math" panose="02040503050406030204" pitchFamily="18" charset="0"/>
                      </a:rPr>
                      <m:t>↦</m:t>
                    </m:r>
                    <m:d>
                      <m:dPr>
                        <m:begChr m:val="["/>
                        <m:endChr m:val="]"/>
                        <m:ctrlPr>
                          <a:rPr lang="en-IN" sz="2400" i="1">
                            <a:solidFill>
                              <a:schemeClr val="tx1"/>
                            </a:solidFill>
                            <a:latin typeface="Cambria Math" panose="02040503050406030204" pitchFamily="18" charset="0"/>
                          </a:rPr>
                        </m:ctrlPr>
                      </m:dPr>
                      <m:e>
                        <m:r>
                          <a:rPr lang="en-IN" sz="2400">
                            <a:solidFill>
                              <a:schemeClr val="tx1"/>
                            </a:solidFill>
                            <a:latin typeface="Cambria Math" panose="02040503050406030204" pitchFamily="18" charset="0"/>
                          </a:rPr>
                          <m:t>0,1</m:t>
                        </m:r>
                      </m:e>
                    </m:d>
                  </m:oMath>
                </a14:m>
                <a:r>
                  <a:rPr lang="en-IN" sz="2400" dirty="0" smtClean="0">
                    <a:solidFill>
                      <a:schemeClr val="tx1"/>
                    </a:solidFill>
                    <a:latin typeface="+mj-lt"/>
                  </a:rPr>
                  <a:t>, experts </a:t>
                </a:r>
                <a:r>
                  <a:rPr lang="en-IN" sz="2400" dirty="0">
                    <a:solidFill>
                      <a:schemeClr val="tx1"/>
                    </a:solidFill>
                    <a:latin typeface="+mj-lt"/>
                  </a:rPr>
                  <a:t>thought it would be cool to have the term “regression” in the name</a:t>
                </a:r>
                <a:endParaRPr lang="en-US" sz="2400" i="1" dirty="0">
                  <a:solidFill>
                    <a:schemeClr val="tx1"/>
                  </a:solidFill>
                  <a:latin typeface="+mj-lt"/>
                </a:endParaRPr>
              </a:p>
            </p:txBody>
          </p:sp>
        </mc:Choice>
        <mc:Fallback xmlns="">
          <p:sp>
            <p:nvSpPr>
              <p:cNvPr id="27" name="Rectangular Callout 26"/>
              <p:cNvSpPr>
                <a:spLocks noRot="1" noChangeAspect="1" noMove="1" noResize="1" noEditPoints="1" noAdjustHandles="1" noChangeArrowheads="1" noChangeShapeType="1" noTextEdit="1"/>
              </p:cNvSpPr>
              <p:nvPr/>
            </p:nvSpPr>
            <p:spPr>
              <a:xfrm>
                <a:off x="1215792" y="3879942"/>
                <a:ext cx="9348768" cy="1156723"/>
              </a:xfrm>
              <a:prstGeom prst="wedgeRectCallout">
                <a:avLst>
                  <a:gd name="adj1" fmla="val 56872"/>
                  <a:gd name="adj2" fmla="val 46970"/>
                </a:avLst>
              </a:prstGeom>
              <a:blipFill>
                <a:blip r:embed="rId6"/>
                <a:stretch>
                  <a:fillRect l="-668" t="-3571" b="-11735"/>
                </a:stretch>
              </a:blipFill>
              <a:ln w="38100">
                <a:solidFill>
                  <a:schemeClr val="accent1"/>
                </a:solidFill>
              </a:ln>
            </p:spPr>
            <p:txBody>
              <a:bodyPr/>
              <a:lstStyle/>
              <a:p>
                <a:r>
                  <a:rPr lang="en-IN">
                    <a:noFill/>
                  </a:rPr>
                  <a:t> </a:t>
                </a:r>
              </a:p>
            </p:txBody>
          </p:sp>
        </mc:Fallback>
      </mc:AlternateContent>
      <p:sp>
        <p:nvSpPr>
          <p:cNvPr id="28" name="Rectangular Callout 27"/>
          <p:cNvSpPr/>
          <p:nvPr/>
        </p:nvSpPr>
        <p:spPr>
          <a:xfrm>
            <a:off x="3380198" y="2900615"/>
            <a:ext cx="6822208" cy="475488"/>
          </a:xfrm>
          <a:prstGeom prst="wedgeRectCallout">
            <a:avLst>
              <a:gd name="adj1" fmla="val 59537"/>
              <a:gd name="adj2" fmla="val 2401"/>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Yes, but there is a trick involved. Let us take a look at it</a:t>
            </a:r>
            <a:endParaRPr lang="en-IN" sz="2400" dirty="0">
              <a:solidFill>
                <a:schemeClr val="tx1"/>
              </a:solidFill>
              <a:latin typeface="+mj-lt"/>
            </a:endParaRPr>
          </a:p>
        </p:txBody>
      </p:sp>
    </p:spTree>
    <p:extLst>
      <p:ext uri="{BB962C8B-B14F-4D97-AF65-F5344CB8AC3E}">
        <p14:creationId xmlns:p14="http://schemas.microsoft.com/office/powerpoint/2010/main" val="2899527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par>
                          <p:cTn id="43" fill="hold">
                            <p:stCondLst>
                              <p:cond delay="0"/>
                            </p:stCondLst>
                            <p:childTnLst>
                              <p:par>
                                <p:cTn id="44" presetID="22" presetClass="entr" presetSubtype="2" fill="hold" grpId="0" nodeType="after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right)">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par>
                          <p:cTn id="51" fill="hold">
                            <p:stCondLst>
                              <p:cond delay="0"/>
                            </p:stCondLst>
                            <p:childTnLst>
                              <p:par>
                                <p:cTn id="52" presetID="22" presetClass="entr" presetSubtype="2" fill="hold" grpId="0" nodeType="after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wipe(right)">
                                      <p:cBhvr>
                                        <p:cTn id="54" dur="500"/>
                                        <p:tgtEl>
                                          <p:spTgt spid="25"/>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par>
                          <p:cTn id="59" fill="hold">
                            <p:stCondLst>
                              <p:cond delay="0"/>
                            </p:stCondLst>
                            <p:childTnLst>
                              <p:par>
                                <p:cTn id="60" presetID="22" presetClass="entr" presetSubtype="2" fill="hold" grpId="0" nodeType="after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right)">
                                      <p:cBhvr>
                                        <p:cTn id="62" dur="500"/>
                                        <p:tgtEl>
                                          <p:spTgt spid="2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2"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wipe(right)">
                                      <p:cBhvr>
                                        <p:cTn id="6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8" grpId="0" animBg="1"/>
      <p:bldP spid="25" grpId="0" animBg="1"/>
      <p:bldP spid="27" grpId="0" animBg="1"/>
      <p:bldP spid="2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Sigmoid Function</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3587459"/>
                <a:ext cx="11600328" cy="3270541"/>
              </a:xfrm>
            </p:spPr>
            <p:txBody>
              <a:bodyPr>
                <a:normAutofit/>
              </a:bodyPr>
              <a:lstStyle/>
              <a:p>
                <a:r>
                  <a:rPr lang="en-IN" b="1" dirty="0" smtClean="0"/>
                  <a:t>Trick</a:t>
                </a:r>
                <a:r>
                  <a:rPr lang="en-IN" dirty="0" smtClean="0"/>
                  <a:t>: learn a linear model </a:t>
                </a:r>
                <a14:m>
                  <m:oMath xmlns:m="http://schemas.openxmlformats.org/officeDocument/2006/math">
                    <m:r>
                      <a:rPr lang="en-IN" b="1" i="0" smtClean="0">
                        <a:latin typeface="Cambria Math" panose="02040503050406030204" pitchFamily="18" charset="0"/>
                      </a:rPr>
                      <m:t>𝐰</m:t>
                    </m:r>
                  </m:oMath>
                </a14:m>
                <a:r>
                  <a:rPr lang="en-IN" dirty="0" smtClean="0"/>
                  <a:t> and map </a:t>
                </a:r>
                <a14:m>
                  <m:oMath xmlns:m="http://schemas.openxmlformats.org/officeDocument/2006/math">
                    <m:r>
                      <a:rPr lang="en-IN" b="1" i="0" smtClean="0">
                        <a:latin typeface="Cambria Math" panose="02040503050406030204" pitchFamily="18" charset="0"/>
                      </a:rPr>
                      <m:t>𝐱</m:t>
                    </m:r>
                    <m:r>
                      <a:rPr lang="en-IN" b="0" i="1" smtClean="0">
                        <a:latin typeface="Cambria Math" panose="02040503050406030204" pitchFamily="18" charset="0"/>
                      </a:rPr>
                      <m:t>↦</m:t>
                    </m:r>
                    <m:r>
                      <a:rPr lang="en-IN" b="0" i="1" smtClean="0">
                        <a:latin typeface="Cambria Math" panose="02040503050406030204" pitchFamily="18" charset="0"/>
                      </a:rPr>
                      <m:t>𝜎</m:t>
                    </m:r>
                    <m:d>
                      <m:dPr>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1" i="0" smtClean="0">
                                <a:latin typeface="Cambria Math" panose="02040503050406030204" pitchFamily="18" charset="0"/>
                              </a:rPr>
                              <m:t>𝐰</m:t>
                            </m:r>
                          </m:e>
                          <m:sup>
                            <m:r>
                              <a:rPr lang="en-IN" b="0" i="1" smtClean="0">
                                <a:latin typeface="Cambria Math" panose="02040503050406030204" pitchFamily="18" charset="0"/>
                              </a:rPr>
                              <m:t>⊤</m:t>
                            </m:r>
                          </m:sup>
                        </m:sSup>
                        <m:r>
                          <a:rPr lang="en-IN" b="1" i="0" smtClean="0">
                            <a:latin typeface="Cambria Math" panose="02040503050406030204" pitchFamily="18" charset="0"/>
                          </a:rPr>
                          <m:t>𝐱</m:t>
                        </m:r>
                      </m:e>
                    </m:d>
                  </m:oMath>
                </a14:m>
                <a:endParaRPr lang="en-IN" b="0" dirty="0" smtClean="0"/>
              </a:p>
              <a:p>
                <a:pPr lvl="2"/>
                <a:r>
                  <a:rPr lang="en-IN" dirty="0" smtClean="0"/>
                  <a:t>May have an explicit/hidden bias term as well</a:t>
                </a:r>
              </a:p>
              <a:p>
                <a:pPr lvl="2"/>
                <a:r>
                  <a:rPr lang="en-IN" dirty="0" smtClean="0"/>
                  <a:t>This will always give us a value in the range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0,1</m:t>
                        </m:r>
                      </m:e>
                    </m:d>
                  </m:oMath>
                </a14:m>
                <a:r>
                  <a:rPr lang="en-IN" dirty="0" smtClean="0"/>
                  <a:t>, hence give a valid PMF</a:t>
                </a:r>
              </a:p>
              <a:p>
                <a:r>
                  <a:rPr lang="en-IN" dirty="0" smtClean="0"/>
                  <a:t>Note that </a:t>
                </a:r>
                <a14:m>
                  <m:oMath xmlns:m="http://schemas.openxmlformats.org/officeDocument/2006/math">
                    <m:r>
                      <a:rPr lang="en-IN" b="0" i="1" smtClean="0">
                        <a:latin typeface="Cambria Math" panose="02040503050406030204" pitchFamily="18" charset="0"/>
                      </a:rPr>
                      <m:t>𝜎</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&gt;0.5</m:t>
                    </m:r>
                  </m:oMath>
                </a14:m>
                <a:r>
                  <a:rPr lang="en-IN" dirty="0" smtClean="0"/>
                  <a:t> if </a:t>
                </a:r>
                <a14:m>
                  <m:oMath xmlns:m="http://schemas.openxmlformats.org/officeDocument/2006/math">
                    <m:r>
                      <a:rPr lang="en-IN" b="0" i="1" smtClean="0">
                        <a:latin typeface="Cambria Math" panose="02040503050406030204" pitchFamily="18" charset="0"/>
                      </a:rPr>
                      <m:t>𝑡</m:t>
                    </m:r>
                    <m:r>
                      <a:rPr lang="en-IN" b="0" i="1" smtClean="0">
                        <a:latin typeface="Cambria Math" panose="02040503050406030204" pitchFamily="18" charset="0"/>
                      </a:rPr>
                      <m:t>&gt;0</m:t>
                    </m:r>
                  </m:oMath>
                </a14:m>
                <a:r>
                  <a:rPr lang="en-IN" dirty="0" smtClean="0"/>
                  <a:t> and </a:t>
                </a:r>
                <a14:m>
                  <m:oMath xmlns:m="http://schemas.openxmlformats.org/officeDocument/2006/math">
                    <m:r>
                      <a:rPr lang="en-IN" b="0" i="1" smtClean="0">
                        <a:latin typeface="Cambria Math" panose="02040503050406030204" pitchFamily="18" charset="0"/>
                      </a:rPr>
                      <m:t>𝜎</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&lt;0.5</m:t>
                    </m:r>
                  </m:oMath>
                </a14:m>
                <a:r>
                  <a:rPr lang="en-IN" dirty="0" smtClean="0"/>
                  <a:t> if </a:t>
                </a:r>
                <a14:m>
                  <m:oMath xmlns:m="http://schemas.openxmlformats.org/officeDocument/2006/math">
                    <m:r>
                      <a:rPr lang="en-IN" b="0" i="1" smtClean="0">
                        <a:latin typeface="Cambria Math" panose="02040503050406030204" pitchFamily="18" charset="0"/>
                      </a:rPr>
                      <m:t>𝑡</m:t>
                    </m:r>
                    <m:r>
                      <a:rPr lang="en-IN" b="0" i="1" smtClean="0">
                        <a:latin typeface="Cambria Math" panose="02040503050406030204" pitchFamily="18" charset="0"/>
                      </a:rPr>
                      <m:t>&lt;0</m:t>
                    </m:r>
                  </m:oMath>
                </a14:m>
                <a:r>
                  <a:rPr lang="en-IN" dirty="0" smtClean="0"/>
                  <a:t> and also that </a:t>
                </a:r>
                <a14:m>
                  <m:oMath xmlns:m="http://schemas.openxmlformats.org/officeDocument/2006/math">
                    <m:r>
                      <a:rPr lang="en-IN" b="0" i="1" smtClean="0">
                        <a:latin typeface="Cambria Math" panose="02040503050406030204" pitchFamily="18" charset="0"/>
                      </a:rPr>
                      <m:t>𝜎</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→1</m:t>
                    </m:r>
                  </m:oMath>
                </a14:m>
                <a:r>
                  <a:rPr lang="en-IN" dirty="0" smtClean="0"/>
                  <a:t> as </a:t>
                </a:r>
                <a14:m>
                  <m:oMath xmlns:m="http://schemas.openxmlformats.org/officeDocument/2006/math">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smtClean="0"/>
                  <a:t> and </a:t>
                </a:r>
                <a14:m>
                  <m:oMath xmlns:m="http://schemas.openxmlformats.org/officeDocument/2006/math">
                    <m:r>
                      <a:rPr lang="en-IN" b="0" i="1" smtClean="0">
                        <a:latin typeface="Cambria Math" panose="02040503050406030204" pitchFamily="18" charset="0"/>
                      </a:rPr>
                      <m:t>𝜎</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→0</m:t>
                    </m:r>
                  </m:oMath>
                </a14:m>
                <a:r>
                  <a:rPr lang="en-IN" dirty="0" smtClean="0"/>
                  <a:t> as </a:t>
                </a:r>
                <a14:m>
                  <m:oMath xmlns:m="http://schemas.openxmlformats.org/officeDocument/2006/math">
                    <m:r>
                      <a:rPr lang="en-IN" b="0" i="1" smtClean="0">
                        <a:latin typeface="Cambria Math" panose="02040503050406030204" pitchFamily="18" charset="0"/>
                      </a:rPr>
                      <m:t>𝑡</m:t>
                    </m:r>
                    <m:r>
                      <a:rPr lang="en-IN" b="0" i="1" smtClean="0">
                        <a:latin typeface="Cambria Math" panose="02040503050406030204" pitchFamily="18" charset="0"/>
                      </a:rPr>
                      <m:t>→−∞</m:t>
                    </m:r>
                  </m:oMath>
                </a14:m>
                <a:endParaRPr lang="en-IN" dirty="0" smtClean="0"/>
              </a:p>
              <a:p>
                <a:pPr lvl="2"/>
                <a:r>
                  <a:rPr lang="en-IN" dirty="0" smtClean="0"/>
                  <a:t>This means that our sigmoidal map will predict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𝑝</m:t>
                        </m:r>
                      </m:e>
                      <m:sub>
                        <m:r>
                          <a:rPr lang="en-IN" b="1" i="0" smtClean="0">
                            <a:latin typeface="Cambria Math" panose="02040503050406030204" pitchFamily="18" charset="0"/>
                          </a:rPr>
                          <m:t>𝐱</m:t>
                        </m:r>
                      </m:sub>
                    </m:sSub>
                    <m:r>
                      <a:rPr lang="en-IN" b="0" i="1" smtClean="0">
                        <a:latin typeface="Cambria Math" panose="02040503050406030204" pitchFamily="18" charset="0"/>
                      </a:rPr>
                      <m:t>≈1</m:t>
                    </m:r>
                  </m:oMath>
                </a14:m>
                <a:r>
                  <a:rPr lang="en-IN" dirty="0" smtClean="0"/>
                  <a:t> if </a:t>
                </a:r>
                <a14:m>
                  <m:oMath xmlns:m="http://schemas.openxmlformats.org/officeDocument/2006/math">
                    <m:sSup>
                      <m:sSupPr>
                        <m:ctrlPr>
                          <a:rPr lang="en-IN" b="0" i="1" smtClean="0">
                            <a:latin typeface="Cambria Math" panose="02040503050406030204" pitchFamily="18" charset="0"/>
                          </a:rPr>
                        </m:ctrlPr>
                      </m:sSupPr>
                      <m:e>
                        <m:r>
                          <a:rPr lang="en-IN" b="1" i="0" smtClean="0">
                            <a:latin typeface="Cambria Math" panose="02040503050406030204" pitchFamily="18" charset="0"/>
                          </a:rPr>
                          <m:t>𝐰</m:t>
                        </m:r>
                      </m:e>
                      <m:sup>
                        <m:r>
                          <a:rPr lang="en-IN" b="0" i="1" smtClean="0">
                            <a:latin typeface="Cambria Math" panose="02040503050406030204" pitchFamily="18" charset="0"/>
                          </a:rPr>
                          <m:t>⊤</m:t>
                        </m:r>
                      </m:sup>
                    </m:sSup>
                    <m:r>
                      <a:rPr lang="en-IN" b="1" i="0" smtClean="0">
                        <a:latin typeface="Cambria Math" panose="02040503050406030204" pitchFamily="18" charset="0"/>
                      </a:rPr>
                      <m:t>𝐱</m:t>
                    </m:r>
                    <m:r>
                      <a:rPr lang="en-IN" b="0" i="1" smtClean="0">
                        <a:latin typeface="Cambria Math" panose="02040503050406030204" pitchFamily="18" charset="0"/>
                      </a:rPr>
                      <m:t>≫0</m:t>
                    </m:r>
                  </m:oMath>
                </a14:m>
                <a:r>
                  <a:rPr lang="en-IN" dirty="0" smtClean="0"/>
                  <a:t> and </a:t>
                </a:r>
                <a14:m>
                  <m:oMath xmlns:m="http://schemas.openxmlformats.org/officeDocument/2006/math">
                    <m:sSub>
                      <m:sSubPr>
                        <m:ctrlPr>
                          <a:rPr lang="en-IN" i="1">
                            <a:latin typeface="Cambria Math" panose="02040503050406030204" pitchFamily="18" charset="0"/>
                          </a:rPr>
                        </m:ctrlPr>
                      </m:sSubPr>
                      <m:e>
                        <m:r>
                          <a:rPr lang="en-IN">
                            <a:latin typeface="Cambria Math" panose="02040503050406030204" pitchFamily="18" charset="0"/>
                          </a:rPr>
                          <m:t>𝑝</m:t>
                        </m:r>
                      </m:e>
                      <m:sub>
                        <m:r>
                          <a:rPr lang="en-IN" b="1" i="0">
                            <a:latin typeface="Cambria Math" panose="02040503050406030204" pitchFamily="18" charset="0"/>
                          </a:rPr>
                          <m:t>𝐱</m:t>
                        </m:r>
                      </m:sub>
                    </m:sSub>
                    <m:r>
                      <a:rPr lang="en-IN">
                        <a:latin typeface="Cambria Math" panose="02040503050406030204" pitchFamily="18" charset="0"/>
                      </a:rPr>
                      <m:t>≈</m:t>
                    </m:r>
                    <m:r>
                      <a:rPr lang="en-IN" b="0" i="1" smtClean="0">
                        <a:latin typeface="Cambria Math" panose="02040503050406030204" pitchFamily="18" charset="0"/>
                      </a:rPr>
                      <m:t>0</m:t>
                    </m:r>
                  </m:oMath>
                </a14:m>
                <a:r>
                  <a:rPr lang="en-IN" dirty="0"/>
                  <a:t> if </a:t>
                </a:r>
                <a14:m>
                  <m:oMath xmlns:m="http://schemas.openxmlformats.org/officeDocument/2006/math">
                    <m:sSup>
                      <m:sSupPr>
                        <m:ctrlPr>
                          <a:rPr lang="en-IN" i="1">
                            <a:latin typeface="Cambria Math" panose="02040503050406030204" pitchFamily="18" charset="0"/>
                          </a:rPr>
                        </m:ctrlPr>
                      </m:sSupPr>
                      <m:e>
                        <m:r>
                          <a:rPr lang="en-IN" b="1" i="0">
                            <a:latin typeface="Cambria Math" panose="02040503050406030204" pitchFamily="18" charset="0"/>
                          </a:rPr>
                          <m:t>𝐰</m:t>
                        </m:r>
                      </m:e>
                      <m:sup>
                        <m:r>
                          <a:rPr lang="en-IN">
                            <a:latin typeface="Cambria Math" panose="02040503050406030204" pitchFamily="18" charset="0"/>
                          </a:rPr>
                          <m:t>⊤</m:t>
                        </m:r>
                      </m:sup>
                    </m:sSup>
                    <m:r>
                      <a:rPr lang="en-IN" b="1" i="0">
                        <a:latin typeface="Cambria Math" panose="02040503050406030204" pitchFamily="18" charset="0"/>
                      </a:rPr>
                      <m:t>𝐱</m:t>
                    </m:r>
                    <m:r>
                      <a:rPr lang="en-IN" b="0" i="1" smtClean="0">
                        <a:latin typeface="Cambria Math" panose="02040503050406030204" pitchFamily="18" charset="0"/>
                      </a:rPr>
                      <m:t>≪</m:t>
                    </m:r>
                    <m:r>
                      <a:rPr lang="en-IN">
                        <a:latin typeface="Cambria Math" panose="02040503050406030204" pitchFamily="18" charset="0"/>
                      </a:rPr>
                      <m:t>0</m:t>
                    </m:r>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3587459"/>
                <a:ext cx="11600328" cy="3270541"/>
              </a:xfrm>
              <a:blipFill>
                <a:blip r:embed="rId4"/>
                <a:stretch>
                  <a:fillRect l="-578" t="-4469" b="-2607"/>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6</a:t>
            </a:fld>
            <a:endParaRPr lang="en-US"/>
          </a:p>
        </p:txBody>
      </p:sp>
      <p:grpSp>
        <p:nvGrpSpPr>
          <p:cNvPr id="5" name="Group 4"/>
          <p:cNvGrpSpPr/>
          <p:nvPr/>
        </p:nvGrpSpPr>
        <p:grpSpPr>
          <a:xfrm>
            <a:off x="435967" y="1111624"/>
            <a:ext cx="5593039" cy="2288264"/>
            <a:chOff x="2454442" y="1188485"/>
            <a:chExt cx="7498080" cy="2883001"/>
          </a:xfrm>
        </p:grpSpPr>
        <p:cxnSp>
          <p:nvCxnSpPr>
            <p:cNvPr id="6" name="Straight Connector 5"/>
            <p:cNvCxnSpPr/>
            <p:nvPr/>
          </p:nvCxnSpPr>
          <p:spPr>
            <a:xfrm>
              <a:off x="6205889" y="1188485"/>
              <a:ext cx="0" cy="288300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454442" y="4071486"/>
              <a:ext cx="74980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TextBox 8"/>
          <p:cNvSpPr txBox="1"/>
          <p:nvPr/>
        </p:nvSpPr>
        <p:spPr>
          <a:xfrm>
            <a:off x="3338909" y="3036177"/>
            <a:ext cx="372223" cy="461665"/>
          </a:xfrm>
          <a:prstGeom prst="rect">
            <a:avLst/>
          </a:prstGeom>
          <a:noFill/>
        </p:spPr>
        <p:txBody>
          <a:bodyPr wrap="square" rtlCol="0">
            <a:spAutoFit/>
          </a:bodyPr>
          <a:lstStyle/>
          <a:p>
            <a:pPr algn="ctr"/>
            <a:r>
              <a:rPr lang="en-IN" sz="2400" dirty="0"/>
              <a:t>0</a:t>
            </a:r>
            <a:endParaRPr lang="en-US" sz="2400" dirty="0"/>
          </a:p>
        </p:txBody>
      </p:sp>
      <p:sp>
        <p:nvSpPr>
          <p:cNvPr id="10" name="TextBox 9"/>
          <p:cNvSpPr txBox="1"/>
          <p:nvPr/>
        </p:nvSpPr>
        <p:spPr>
          <a:xfrm>
            <a:off x="3232483" y="2049014"/>
            <a:ext cx="598010" cy="461665"/>
          </a:xfrm>
          <a:prstGeom prst="rect">
            <a:avLst/>
          </a:prstGeom>
          <a:noFill/>
        </p:spPr>
        <p:txBody>
          <a:bodyPr wrap="square" rtlCol="0">
            <a:spAutoFit/>
          </a:bodyPr>
          <a:lstStyle/>
          <a:p>
            <a:pPr algn="ctr"/>
            <a:r>
              <a:rPr lang="en-IN" sz="2400" dirty="0" smtClean="0"/>
              <a:t>0.5</a:t>
            </a:r>
            <a:endParaRPr lang="en-US" sz="2400" dirty="0"/>
          </a:p>
        </p:txBody>
      </p:sp>
      <p:sp>
        <p:nvSpPr>
          <p:cNvPr id="11" name="TextBox 10"/>
          <p:cNvSpPr txBox="1"/>
          <p:nvPr/>
        </p:nvSpPr>
        <p:spPr>
          <a:xfrm>
            <a:off x="3338910" y="1013670"/>
            <a:ext cx="372223" cy="461665"/>
          </a:xfrm>
          <a:prstGeom prst="rect">
            <a:avLst/>
          </a:prstGeom>
          <a:noFill/>
        </p:spPr>
        <p:txBody>
          <a:bodyPr wrap="square" rtlCol="0">
            <a:spAutoFit/>
          </a:bodyPr>
          <a:lstStyle/>
          <a:p>
            <a:pPr algn="ctr"/>
            <a:r>
              <a:rPr lang="en-IN" sz="2400" dirty="0" smtClean="0"/>
              <a:t>1</a:t>
            </a:r>
            <a:endParaRPr lang="en-US" sz="2400" dirty="0"/>
          </a:p>
        </p:txBody>
      </p:sp>
      <p:pic>
        <p:nvPicPr>
          <p:cNvPr id="12" name="Picture 11"/>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351468" y="1287393"/>
            <a:ext cx="5576829" cy="921246"/>
          </a:xfrm>
          <a:prstGeom prst="rect">
            <a:avLst/>
          </a:prstGeom>
        </p:spPr>
      </p:pic>
      <p:cxnSp>
        <p:nvCxnSpPr>
          <p:cNvPr id="18" name="Straight Connector 17"/>
          <p:cNvCxnSpPr/>
          <p:nvPr/>
        </p:nvCxnSpPr>
        <p:spPr>
          <a:xfrm>
            <a:off x="435965" y="1287763"/>
            <a:ext cx="5593038" cy="0"/>
          </a:xfrm>
          <a:prstGeom prst="line">
            <a:avLst/>
          </a:prstGeom>
          <a:ln w="38100"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Freeform 7"/>
          <p:cNvSpPr/>
          <p:nvPr/>
        </p:nvSpPr>
        <p:spPr>
          <a:xfrm>
            <a:off x="435965" y="1350798"/>
            <a:ext cx="5593038" cy="1967256"/>
          </a:xfrm>
          <a:custGeom>
            <a:avLst/>
            <a:gdLst>
              <a:gd name="connsiteX0" fmla="*/ 0 w 7498080"/>
              <a:gd name="connsiteY0" fmla="*/ 2637322 h 2637322"/>
              <a:gd name="connsiteX1" fmla="*/ 7498080 w 7498080"/>
              <a:gd name="connsiteY1" fmla="*/ 0 h 2637322"/>
              <a:gd name="connsiteX2" fmla="*/ 7498080 w 7498080"/>
              <a:gd name="connsiteY2" fmla="*/ 0 h 2637322"/>
              <a:gd name="connsiteX0" fmla="*/ 0 w 7498080"/>
              <a:gd name="connsiteY0" fmla="*/ 2637322 h 2637322"/>
              <a:gd name="connsiteX1" fmla="*/ 7498080 w 7498080"/>
              <a:gd name="connsiteY1" fmla="*/ 0 h 2637322"/>
              <a:gd name="connsiteX2" fmla="*/ 7498080 w 7498080"/>
              <a:gd name="connsiteY2" fmla="*/ 0 h 2637322"/>
              <a:gd name="connsiteX0" fmla="*/ 0 w 7498080"/>
              <a:gd name="connsiteY0" fmla="*/ 2637322 h 2637322"/>
              <a:gd name="connsiteX1" fmla="*/ 7498080 w 7498080"/>
              <a:gd name="connsiteY1" fmla="*/ 0 h 2637322"/>
              <a:gd name="connsiteX2" fmla="*/ 7498080 w 7498080"/>
              <a:gd name="connsiteY2" fmla="*/ 0 h 2637322"/>
              <a:gd name="connsiteX0" fmla="*/ 0 w 7498080"/>
              <a:gd name="connsiteY0" fmla="*/ 2637322 h 2637322"/>
              <a:gd name="connsiteX1" fmla="*/ 7498080 w 7498080"/>
              <a:gd name="connsiteY1" fmla="*/ 0 h 2637322"/>
              <a:gd name="connsiteX2" fmla="*/ 7498080 w 7498080"/>
              <a:gd name="connsiteY2" fmla="*/ 0 h 2637322"/>
              <a:gd name="connsiteX0" fmla="*/ 0 w 7498080"/>
              <a:gd name="connsiteY0" fmla="*/ 2637322 h 2637322"/>
              <a:gd name="connsiteX1" fmla="*/ 7498080 w 7498080"/>
              <a:gd name="connsiteY1" fmla="*/ 0 h 2637322"/>
              <a:gd name="connsiteX2" fmla="*/ 7498080 w 7498080"/>
              <a:gd name="connsiteY2" fmla="*/ 0 h 2637322"/>
              <a:gd name="connsiteX0" fmla="*/ 0 w 7498080"/>
              <a:gd name="connsiteY0" fmla="*/ 2637322 h 2637322"/>
              <a:gd name="connsiteX1" fmla="*/ 7498080 w 7498080"/>
              <a:gd name="connsiteY1" fmla="*/ 0 h 2637322"/>
              <a:gd name="connsiteX2" fmla="*/ 7498080 w 7498080"/>
              <a:gd name="connsiteY2" fmla="*/ 0 h 2637322"/>
            </a:gdLst>
            <a:ahLst/>
            <a:cxnLst>
              <a:cxn ang="0">
                <a:pos x="connsiteX0" y="connsiteY0"/>
              </a:cxn>
              <a:cxn ang="0">
                <a:pos x="connsiteX1" y="connsiteY1"/>
              </a:cxn>
              <a:cxn ang="0">
                <a:pos x="connsiteX2" y="connsiteY2"/>
              </a:cxn>
            </a:cxnLst>
            <a:rect l="l" t="t" r="r" b="b"/>
            <a:pathLst>
              <a:path w="7498080" h="2637322">
                <a:moveTo>
                  <a:pt x="0" y="2637322"/>
                </a:moveTo>
                <a:cubicBezTo>
                  <a:pt x="5637196" y="2624488"/>
                  <a:pt x="1880135" y="3208"/>
                  <a:pt x="7498080" y="0"/>
                </a:cubicBezTo>
                <a:lnTo>
                  <a:pt x="7498080" y="0"/>
                </a:lnTo>
              </a:path>
            </a:pathLst>
          </a:cu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690515" y="2490074"/>
            <a:ext cx="4898734" cy="850975"/>
          </a:xfrm>
          <a:prstGeom prst="rect">
            <a:avLst/>
          </a:prstGeom>
        </p:spPr>
      </p:pic>
      <p:pic>
        <p:nvPicPr>
          <p:cNvPr id="34" name="Picture 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08352" y="36733"/>
            <a:ext cx="1928846" cy="1928846"/>
          </a:xfrm>
          <a:prstGeom prst="rect">
            <a:avLst/>
          </a:prstGeom>
        </p:spPr>
      </p:pic>
      <mc:AlternateContent xmlns:mc="http://schemas.openxmlformats.org/markup-compatibility/2006" xmlns:a14="http://schemas.microsoft.com/office/drawing/2010/main">
        <mc:Choice Requires="a14">
          <p:sp>
            <p:nvSpPr>
              <p:cNvPr id="35" name="Rectangular Callout 34"/>
              <p:cNvSpPr/>
              <p:nvPr/>
            </p:nvSpPr>
            <p:spPr>
              <a:xfrm>
                <a:off x="435965" y="105476"/>
                <a:ext cx="9827918" cy="1156723"/>
              </a:xfrm>
              <a:prstGeom prst="wedgeRectCallout">
                <a:avLst>
                  <a:gd name="adj1" fmla="val 56872"/>
                  <a:gd name="adj2" fmla="val 4697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Nice! So I want to learn a linear model </a:t>
                </a:r>
                <a14:m>
                  <m:oMath xmlns:m="http://schemas.openxmlformats.org/officeDocument/2006/math">
                    <m:r>
                      <a:rPr lang="en-IN" sz="2400" b="1" i="0" smtClean="0">
                        <a:solidFill>
                          <a:schemeClr val="tx1"/>
                        </a:solidFill>
                        <a:latin typeface="Cambria Math" panose="02040503050406030204" pitchFamily="18" charset="0"/>
                      </a:rPr>
                      <m:t>𝐰</m:t>
                    </m:r>
                  </m:oMath>
                </a14:m>
                <a:r>
                  <a:rPr lang="en-US" sz="2400" i="1" dirty="0" smtClean="0">
                    <a:solidFill>
                      <a:schemeClr val="tx1"/>
                    </a:solidFill>
                    <a:latin typeface="+mj-lt"/>
                  </a:rPr>
                  <a:t> </a:t>
                </a:r>
                <a:r>
                  <a:rPr lang="en-US" sz="2400" dirty="0" smtClean="0">
                    <a:solidFill>
                      <a:schemeClr val="tx1"/>
                    </a:solidFill>
                    <a:latin typeface="+mj-lt"/>
                  </a:rPr>
                  <a:t>such that once I do this sigmoidal map, data points with label </a:t>
                </a:r>
                <a14:m>
                  <m:oMath xmlns:m="http://schemas.openxmlformats.org/officeDocument/2006/math">
                    <m:r>
                      <a:rPr lang="en-IN" sz="2400" b="0" i="1" smtClean="0">
                        <a:solidFill>
                          <a:schemeClr val="tx1"/>
                        </a:solidFill>
                        <a:latin typeface="Cambria Math" panose="02040503050406030204" pitchFamily="18" charset="0"/>
                      </a:rPr>
                      <m:t>+1</m:t>
                    </m:r>
                  </m:oMath>
                </a14:m>
                <a:r>
                  <a:rPr lang="en-US" sz="2400" i="1" dirty="0" smtClean="0">
                    <a:solidFill>
                      <a:schemeClr val="tx1"/>
                    </a:solidFill>
                    <a:latin typeface="+mj-lt"/>
                  </a:rPr>
                  <a:t> </a:t>
                </a:r>
                <a:r>
                  <a:rPr lang="en-US" sz="2400" dirty="0" smtClean="0">
                    <a:solidFill>
                      <a:schemeClr val="tx1"/>
                    </a:solidFill>
                    <a:latin typeface="+mj-lt"/>
                  </a:rPr>
                  <a:t>get mapped to a probability value close to </a:t>
                </a:r>
                <a14:m>
                  <m:oMath xmlns:m="http://schemas.openxmlformats.org/officeDocument/2006/math">
                    <m:r>
                      <a:rPr lang="en-IN" sz="2400" b="0" i="1" smtClean="0">
                        <a:solidFill>
                          <a:schemeClr val="tx1"/>
                        </a:solidFill>
                        <a:latin typeface="Cambria Math" panose="02040503050406030204" pitchFamily="18" charset="0"/>
                      </a:rPr>
                      <m:t>1</m:t>
                    </m:r>
                  </m:oMath>
                </a14:m>
                <a:r>
                  <a:rPr lang="en-US" sz="2400" i="1" dirty="0" smtClean="0">
                    <a:solidFill>
                      <a:schemeClr val="tx1"/>
                    </a:solidFill>
                    <a:latin typeface="+mj-lt"/>
                  </a:rPr>
                  <a:t> </a:t>
                </a:r>
                <a:r>
                  <a:rPr lang="en-US" sz="2400" dirty="0" smtClean="0">
                    <a:solidFill>
                      <a:schemeClr val="tx1"/>
                    </a:solidFill>
                    <a:latin typeface="+mj-lt"/>
                  </a:rPr>
                  <a:t>whereas data points with label </a:t>
                </a:r>
                <a14:m>
                  <m:oMath xmlns:m="http://schemas.openxmlformats.org/officeDocument/2006/math">
                    <m:r>
                      <a:rPr lang="en-IN" sz="2400" b="0" i="1" smtClean="0">
                        <a:solidFill>
                          <a:schemeClr val="tx1"/>
                        </a:solidFill>
                        <a:latin typeface="Cambria Math" panose="02040503050406030204" pitchFamily="18" charset="0"/>
                      </a:rPr>
                      <m:t>−1</m:t>
                    </m:r>
                  </m:oMath>
                </a14:m>
                <a:r>
                  <a:rPr lang="en-US" sz="2400" i="1" dirty="0" smtClean="0">
                    <a:solidFill>
                      <a:schemeClr val="tx1"/>
                    </a:solidFill>
                    <a:latin typeface="+mj-lt"/>
                  </a:rPr>
                  <a:t> </a:t>
                </a:r>
                <a:r>
                  <a:rPr lang="en-US" sz="2400" dirty="0" smtClean="0">
                    <a:solidFill>
                      <a:schemeClr val="tx1"/>
                    </a:solidFill>
                    <a:latin typeface="+mj-lt"/>
                  </a:rPr>
                  <a:t>get mapped to a probability value close to </a:t>
                </a:r>
                <a14:m>
                  <m:oMath xmlns:m="http://schemas.openxmlformats.org/officeDocument/2006/math">
                    <m:r>
                      <a:rPr lang="en-US" sz="2400" i="1" dirty="0" smtClean="0">
                        <a:solidFill>
                          <a:schemeClr val="tx1"/>
                        </a:solidFill>
                        <a:latin typeface="Cambria Math" panose="02040503050406030204" pitchFamily="18" charset="0"/>
                      </a:rPr>
                      <m:t>0</m:t>
                    </m:r>
                  </m:oMath>
                </a14:m>
                <a:endParaRPr lang="en-US" sz="2400" i="1" dirty="0">
                  <a:solidFill>
                    <a:schemeClr val="tx1"/>
                  </a:solidFill>
                  <a:latin typeface="+mj-lt"/>
                </a:endParaRPr>
              </a:p>
            </p:txBody>
          </p:sp>
        </mc:Choice>
        <mc:Fallback xmlns="">
          <p:sp>
            <p:nvSpPr>
              <p:cNvPr id="35" name="Rectangular Callout 34"/>
              <p:cNvSpPr>
                <a:spLocks noRot="1" noChangeAspect="1" noMove="1" noResize="1" noEditPoints="1" noAdjustHandles="1" noChangeArrowheads="1" noChangeShapeType="1" noTextEdit="1"/>
              </p:cNvSpPr>
              <p:nvPr/>
            </p:nvSpPr>
            <p:spPr>
              <a:xfrm>
                <a:off x="435965" y="105476"/>
                <a:ext cx="9827918" cy="1156723"/>
              </a:xfrm>
              <a:prstGeom prst="wedgeRectCallout">
                <a:avLst>
                  <a:gd name="adj1" fmla="val 56872"/>
                  <a:gd name="adj2" fmla="val 46970"/>
                </a:avLst>
              </a:prstGeom>
              <a:blipFill>
                <a:blip r:embed="rId8"/>
                <a:stretch>
                  <a:fillRect l="-636" t="-3571" b="-11735"/>
                </a:stretch>
              </a:blipFill>
              <a:ln w="38100">
                <a:solidFill>
                  <a:schemeClr val="accent1"/>
                </a:solidFill>
              </a:ln>
            </p:spPr>
            <p:txBody>
              <a:bodyPr/>
              <a:lstStyle/>
              <a:p>
                <a:r>
                  <a:rPr lang="en-IN">
                    <a:noFill/>
                  </a:rPr>
                  <a:t> </a:t>
                </a:r>
              </a:p>
            </p:txBody>
          </p:sp>
        </mc:Fallback>
      </mc:AlternateContent>
      <p:grpSp>
        <p:nvGrpSpPr>
          <p:cNvPr id="36" name="Group 35"/>
          <p:cNvGrpSpPr/>
          <p:nvPr/>
        </p:nvGrpSpPr>
        <p:grpSpPr>
          <a:xfrm>
            <a:off x="10385076" y="2141718"/>
            <a:ext cx="1468606" cy="1238929"/>
            <a:chOff x="12383748" y="1219011"/>
            <a:chExt cx="1862104" cy="1570887"/>
          </a:xfrm>
        </p:grpSpPr>
        <p:sp>
          <p:nvSpPr>
            <p:cNvPr id="37" name="Freeform 36"/>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Freeform 37"/>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Freeform 38"/>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Oval 40"/>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2" name="Rectangular Callout 41"/>
          <p:cNvSpPr/>
          <p:nvPr/>
        </p:nvSpPr>
        <p:spPr>
          <a:xfrm>
            <a:off x="2373535" y="2314297"/>
            <a:ext cx="7834817" cy="954732"/>
          </a:xfrm>
          <a:prstGeom prst="wedgeRectCallout">
            <a:avLst>
              <a:gd name="adj1" fmla="val 61194"/>
              <a:gd name="adj2" fmla="val 5642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There are several other such </a:t>
            </a:r>
            <a:r>
              <a:rPr lang="en-IN" sz="2400" i="1" dirty="0" smtClean="0">
                <a:solidFill>
                  <a:schemeClr val="tx1"/>
                </a:solidFill>
                <a:latin typeface="+mj-lt"/>
              </a:rPr>
              <a:t>wrapper/quashing/link/activation</a:t>
            </a:r>
            <a:r>
              <a:rPr lang="en-IN" sz="2400" dirty="0" smtClean="0">
                <a:solidFill>
                  <a:schemeClr val="tx1"/>
                </a:solidFill>
                <a:latin typeface="+mj-lt"/>
              </a:rPr>
              <a:t> functions which do similar jobs e.g. </a:t>
            </a:r>
            <a:r>
              <a:rPr lang="en-IN" sz="2400" dirty="0" err="1" smtClean="0">
                <a:solidFill>
                  <a:schemeClr val="tx1"/>
                </a:solidFill>
                <a:latin typeface="+mj-lt"/>
              </a:rPr>
              <a:t>tanh</a:t>
            </a:r>
            <a:r>
              <a:rPr lang="en-IN" sz="2400" dirty="0" smtClean="0">
                <a:solidFill>
                  <a:schemeClr val="tx1"/>
                </a:solidFill>
                <a:latin typeface="+mj-lt"/>
              </a:rPr>
              <a:t>, ramp, </a:t>
            </a:r>
            <a:r>
              <a:rPr lang="en-IN" sz="2400" dirty="0" err="1" smtClean="0">
                <a:solidFill>
                  <a:schemeClr val="tx1"/>
                </a:solidFill>
                <a:latin typeface="+mj-lt"/>
              </a:rPr>
              <a:t>ReLU</a:t>
            </a:r>
            <a:endParaRPr lang="en-IN" sz="2400" dirty="0">
              <a:solidFill>
                <a:schemeClr val="tx1"/>
              </a:solidFill>
              <a:latin typeface="+mj-lt"/>
            </a:endParaRPr>
          </a:p>
        </p:txBody>
      </p:sp>
      <p:pic>
        <p:nvPicPr>
          <p:cNvPr id="43" name="Picture 4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64736" y="3658160"/>
            <a:ext cx="1864034" cy="1864034"/>
          </a:xfrm>
          <a:prstGeom prst="rect">
            <a:avLst/>
          </a:prstGeom>
        </p:spPr>
      </p:pic>
      <mc:AlternateContent xmlns:mc="http://schemas.openxmlformats.org/markup-compatibility/2006" xmlns:a14="http://schemas.microsoft.com/office/drawing/2010/main">
        <mc:Choice Requires="a14">
          <p:sp>
            <p:nvSpPr>
              <p:cNvPr id="44" name="Rectangular Callout 43"/>
              <p:cNvSpPr/>
              <p:nvPr/>
            </p:nvSpPr>
            <p:spPr>
              <a:xfrm>
                <a:off x="6135696" y="4189380"/>
                <a:ext cx="4123822" cy="589619"/>
              </a:xfrm>
              <a:prstGeom prst="wedgeRectCallout">
                <a:avLst>
                  <a:gd name="adj1" fmla="val 66655"/>
                  <a:gd name="adj2" fmla="val 59235"/>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0" dirty="0" smtClean="0">
                    <a:solidFill>
                      <a:schemeClr val="tx1"/>
                    </a:solidFill>
                    <a:latin typeface="+mj-lt"/>
                  </a:rPr>
                  <a:t>How do I learn such a model </a:t>
                </a:r>
                <a14:m>
                  <m:oMath xmlns:m="http://schemas.openxmlformats.org/officeDocument/2006/math">
                    <m:r>
                      <a:rPr lang="en-IN" sz="2400" b="1" i="0" smtClean="0">
                        <a:solidFill>
                          <a:schemeClr val="tx1"/>
                        </a:solidFill>
                        <a:latin typeface="Cambria Math" panose="02040503050406030204" pitchFamily="18" charset="0"/>
                      </a:rPr>
                      <m:t>𝐰</m:t>
                    </m:r>
                  </m:oMath>
                </a14:m>
                <a:r>
                  <a:rPr lang="en-US" sz="2400" i="1" dirty="0" smtClean="0">
                    <a:solidFill>
                      <a:schemeClr val="tx1"/>
                    </a:solidFill>
                    <a:latin typeface="+mj-lt"/>
                  </a:rPr>
                  <a:t>?</a:t>
                </a:r>
                <a:endParaRPr lang="en-US" sz="2400" i="1" dirty="0">
                  <a:solidFill>
                    <a:schemeClr val="tx1"/>
                  </a:solidFill>
                  <a:latin typeface="+mj-lt"/>
                </a:endParaRPr>
              </a:p>
            </p:txBody>
          </p:sp>
        </mc:Choice>
        <mc:Fallback xmlns="">
          <p:sp>
            <p:nvSpPr>
              <p:cNvPr id="44" name="Rectangular Callout 43"/>
              <p:cNvSpPr>
                <a:spLocks noRot="1" noChangeAspect="1" noMove="1" noResize="1" noEditPoints="1" noAdjustHandles="1" noChangeArrowheads="1" noChangeShapeType="1" noTextEdit="1"/>
              </p:cNvSpPr>
              <p:nvPr/>
            </p:nvSpPr>
            <p:spPr>
              <a:xfrm>
                <a:off x="6135696" y="4189380"/>
                <a:ext cx="4123822" cy="589619"/>
              </a:xfrm>
              <a:prstGeom prst="wedgeRectCallout">
                <a:avLst>
                  <a:gd name="adj1" fmla="val 66655"/>
                  <a:gd name="adj2" fmla="val 59235"/>
                </a:avLst>
              </a:prstGeom>
              <a:blipFill>
                <a:blip r:embed="rId10"/>
                <a:stretch>
                  <a:fillRect l="-1509"/>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1715218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left)">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4"/>
                                        </p:tgtEl>
                                        <p:attrNameLst>
                                          <p:attrName>style.visibility</p:attrName>
                                        </p:attrNameLst>
                                      </p:cBhvr>
                                      <p:to>
                                        <p:strVal val="visible"/>
                                      </p:to>
                                    </p:set>
                                  </p:childTnLst>
                                </p:cTn>
                              </p:par>
                            </p:childTnLst>
                          </p:cTn>
                        </p:par>
                        <p:par>
                          <p:cTn id="42" fill="hold">
                            <p:stCondLst>
                              <p:cond delay="0"/>
                            </p:stCondLst>
                            <p:childTnLst>
                              <p:par>
                                <p:cTn id="43" presetID="22" presetClass="entr" presetSubtype="2"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wipe(right)">
                                      <p:cBhvr>
                                        <p:cTn id="45" dur="500"/>
                                        <p:tgtEl>
                                          <p:spTgt spid="35"/>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6"/>
                                        </p:tgtEl>
                                        <p:attrNameLst>
                                          <p:attrName>style.visibility</p:attrName>
                                        </p:attrNameLst>
                                      </p:cBhvr>
                                      <p:to>
                                        <p:strVal val="visible"/>
                                      </p:to>
                                    </p:set>
                                  </p:childTnLst>
                                </p:cTn>
                              </p:par>
                            </p:childTnLst>
                          </p:cTn>
                        </p:par>
                        <p:par>
                          <p:cTn id="50" fill="hold">
                            <p:stCondLst>
                              <p:cond delay="0"/>
                            </p:stCondLst>
                            <p:childTnLst>
                              <p:par>
                                <p:cTn id="51" presetID="22" presetClass="entr" presetSubtype="2" fill="hold" grpId="0" nodeType="after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wipe(right)">
                                      <p:cBhvr>
                                        <p:cTn id="53" dur="500"/>
                                        <p:tgtEl>
                                          <p:spTgt spid="42"/>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43"/>
                                        </p:tgtEl>
                                        <p:attrNameLst>
                                          <p:attrName>style.visibility</p:attrName>
                                        </p:attrNameLst>
                                      </p:cBhvr>
                                      <p:to>
                                        <p:strVal val="visible"/>
                                      </p:to>
                                    </p:set>
                                  </p:childTnLst>
                                </p:cTn>
                              </p:par>
                            </p:childTnLst>
                          </p:cTn>
                        </p:par>
                        <p:par>
                          <p:cTn id="58" fill="hold">
                            <p:stCondLst>
                              <p:cond delay="0"/>
                            </p:stCondLst>
                            <p:childTnLst>
                              <p:par>
                                <p:cTn id="59" presetID="22" presetClass="entr" presetSubtype="2" fill="hold" grpId="0" nodeType="after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wipe(right)">
                                      <p:cBhvr>
                                        <p:cTn id="6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35" grpId="0" animBg="1"/>
      <p:bldP spid="42" grpId="0" animBg="1"/>
      <p:bldP spid="4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Likelihood</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2075636" cy="5746376"/>
              </a:xfrm>
            </p:spPr>
            <p:txBody>
              <a:bodyPr/>
              <a:lstStyle/>
              <a:p>
                <a:r>
                  <a:rPr lang="en-IN" dirty="0" smtClean="0"/>
                  <a:t>Suppose we have a linear model </a:t>
                </a:r>
                <a14:m>
                  <m:oMath xmlns:m="http://schemas.openxmlformats.org/officeDocument/2006/math">
                    <m:r>
                      <a:rPr lang="en-IN" b="1" i="0" smtClean="0">
                        <a:latin typeface="Cambria Math" panose="02040503050406030204" pitchFamily="18" charset="0"/>
                      </a:rPr>
                      <m:t>𝐰</m:t>
                    </m:r>
                  </m:oMath>
                </a14:m>
                <a:r>
                  <a:rPr lang="en-IN" dirty="0" smtClean="0"/>
                  <a:t> (assume bias is hidden for now)</a:t>
                </a:r>
              </a:p>
              <a:p>
                <a:r>
                  <a:rPr lang="en-IN" dirty="0" smtClean="0"/>
                  <a:t>Given a data point </a:t>
                </a:r>
                <a14:m>
                  <m:oMath xmlns:m="http://schemas.openxmlformats.org/officeDocument/2006/math">
                    <m:d>
                      <m:dPr>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1" i="0" smtClean="0">
                                <a:latin typeface="Cambria Math" panose="02040503050406030204" pitchFamily="18" charset="0"/>
                              </a:rPr>
                              <m:t>𝐱</m:t>
                            </m:r>
                          </m:e>
                          <m:sup>
                            <m:r>
                              <a:rPr lang="en-IN" b="0" i="1" smtClean="0">
                                <a:latin typeface="Cambria Math" panose="02040503050406030204" pitchFamily="18" charset="0"/>
                              </a:rPr>
                              <m:t>𝑡</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𝑦</m:t>
                            </m:r>
                          </m:e>
                          <m:sup>
                            <m:r>
                              <a:rPr lang="en-IN" b="0" i="1" smtClean="0">
                                <a:latin typeface="Cambria Math" panose="02040503050406030204" pitchFamily="18" charset="0"/>
                              </a:rPr>
                              <m:t>𝑡</m:t>
                            </m:r>
                          </m:sup>
                        </m:sSup>
                      </m:e>
                    </m:d>
                  </m:oMath>
                </a14:m>
                <a:r>
                  <a:rPr lang="en-IN" dirty="0" smtClean="0"/>
                  <a:t>, </a:t>
                </a:r>
                <a14:m>
                  <m:oMath xmlns:m="http://schemas.openxmlformats.org/officeDocument/2006/math">
                    <m:sSup>
                      <m:sSupPr>
                        <m:ctrlPr>
                          <a:rPr lang="en-IN" b="1" i="1" smtClean="0">
                            <a:latin typeface="Cambria Math" panose="02040503050406030204" pitchFamily="18" charset="0"/>
                          </a:rPr>
                        </m:ctrlPr>
                      </m:sSupPr>
                      <m:e>
                        <m:r>
                          <a:rPr lang="en-IN" b="1" i="0" smtClean="0">
                            <a:latin typeface="Cambria Math" panose="02040503050406030204" pitchFamily="18" charset="0"/>
                          </a:rPr>
                          <m:t>𝐱</m:t>
                        </m:r>
                      </m:e>
                      <m:sup>
                        <m:r>
                          <a:rPr lang="en-IN" b="0" i="1" smtClean="0">
                            <a:latin typeface="Cambria Math" panose="02040503050406030204" pitchFamily="18" charset="0"/>
                          </a:rPr>
                          <m:t>𝑡</m:t>
                        </m:r>
                      </m:sup>
                    </m:sSup>
                    <m:r>
                      <a:rPr lang="en-IN" b="0" i="1" smtClean="0">
                        <a:latin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𝑑</m:t>
                        </m:r>
                      </m:sup>
                    </m:sSup>
                  </m:oMath>
                </a14:m>
                <a:r>
                  <a:rPr lang="en-IN" dirty="0" smtClean="0"/>
                  <a:t> and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𝑦</m:t>
                        </m:r>
                      </m:e>
                      <m:sup>
                        <m:r>
                          <a:rPr lang="en-IN" b="0" i="1" smtClean="0">
                            <a:latin typeface="Cambria Math" panose="02040503050406030204" pitchFamily="18" charset="0"/>
                          </a:rPr>
                          <m:t>𝑡</m:t>
                        </m:r>
                      </m:sup>
                    </m:sSup>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−1,1</m:t>
                        </m:r>
                      </m:e>
                    </m:d>
                  </m:oMath>
                </a14:m>
                <a:r>
                  <a:rPr lang="en-IN" dirty="0" smtClean="0"/>
                  <a:t>, the use of the sigmoidal map gives us a Rademacher PMF </a:t>
                </a:r>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 </m:t>
                        </m:r>
                        <m:r>
                          <a:rPr lang="en-IN" b="0" i="1" smtClean="0">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 | </m:t>
                        </m:r>
                        <m:sSup>
                          <m:sSupPr>
                            <m:ctrlPr>
                              <a:rPr lang="en-IN" b="1" i="1" smtClean="0">
                                <a:latin typeface="Cambria Math" panose="02040503050406030204" pitchFamily="18" charset="0"/>
                                <a:ea typeface="Cambria Math" panose="02040503050406030204" pitchFamily="18" charset="0"/>
                              </a:rPr>
                            </m:ctrlPr>
                          </m:sSupPr>
                          <m:e>
                            <m:r>
                              <a:rPr lang="en-IN" b="1" i="0" smtClean="0">
                                <a:latin typeface="Cambria Math" panose="02040503050406030204" pitchFamily="18" charset="0"/>
                                <a:ea typeface="Cambria Math" panose="02040503050406030204" pitchFamily="18" charset="0"/>
                              </a:rPr>
                              <m:t>𝐱</m:t>
                            </m:r>
                          </m:e>
                          <m:sup>
                            <m:r>
                              <a:rPr lang="en-IN" b="0" i="1" smtClean="0">
                                <a:latin typeface="Cambria Math" panose="02040503050406030204" pitchFamily="18" charset="0"/>
                                <a:ea typeface="Cambria Math" panose="02040503050406030204" pitchFamily="18" charset="0"/>
                              </a:rPr>
                              <m:t>𝑡</m:t>
                            </m:r>
                          </m:sup>
                        </m:sSup>
                        <m:r>
                          <a:rPr lang="en-IN" b="0" i="1" smtClean="0">
                            <a:latin typeface="Cambria Math" panose="02040503050406030204" pitchFamily="18" charset="0"/>
                            <a:ea typeface="Cambria Math" panose="02040503050406030204" pitchFamily="18" charset="0"/>
                          </a:rPr>
                          <m:t>,</m:t>
                        </m:r>
                        <m:r>
                          <a:rPr lang="en-IN" b="1" i="0" smtClean="0">
                            <a:latin typeface="Cambria Math" panose="02040503050406030204" pitchFamily="18" charset="0"/>
                            <a:ea typeface="Cambria Math" panose="02040503050406030204" pitchFamily="18" charset="0"/>
                          </a:rPr>
                          <m:t>𝐰</m:t>
                        </m:r>
                      </m:e>
                    </m:d>
                  </m:oMath>
                </a14:m>
                <a:endParaRPr lang="en-IN" dirty="0" smtClean="0"/>
              </a:p>
              <a:p>
                <a:r>
                  <a:rPr lang="en-IN" dirty="0" smtClean="0"/>
                  <a:t>The probability that this PMF gives to the correct label i.e.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 </m:t>
                        </m:r>
                        <m:sSup>
                          <m:sSupPr>
                            <m:ctrlPr>
                              <a:rPr lang="en-IN" b="0" i="1" smtClean="0">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𝑦</m:t>
                            </m:r>
                          </m:e>
                          <m:sup>
                            <m:r>
                              <a:rPr lang="en-IN" b="0" i="1" smtClean="0">
                                <a:latin typeface="Cambria Math" panose="02040503050406030204" pitchFamily="18" charset="0"/>
                                <a:ea typeface="Cambria Math" panose="02040503050406030204" pitchFamily="18" charset="0"/>
                              </a:rPr>
                              <m:t>𝑡</m:t>
                            </m:r>
                          </m:sup>
                        </m:sSup>
                        <m:r>
                          <a:rPr lang="en-IN" i="1">
                            <a:latin typeface="Cambria Math" panose="02040503050406030204" pitchFamily="18" charset="0"/>
                            <a:ea typeface="Cambria Math" panose="02040503050406030204" pitchFamily="18" charset="0"/>
                          </a:rPr>
                          <m:t> | </m:t>
                        </m:r>
                        <m:sSup>
                          <m:sSupPr>
                            <m:ctrlPr>
                              <a:rPr lang="en-IN" b="0" i="1" smtClean="0">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b="0" i="1" smtClean="0">
                                <a:latin typeface="Cambria Math" panose="02040503050406030204" pitchFamily="18" charset="0"/>
                                <a:ea typeface="Cambria Math" panose="02040503050406030204" pitchFamily="18" charset="0"/>
                              </a:rPr>
                              <m:t>𝑡</m:t>
                            </m:r>
                          </m:sup>
                        </m:sSup>
                        <m:r>
                          <a:rPr lang="en-IN" i="1">
                            <a:latin typeface="Cambria Math" panose="02040503050406030204" pitchFamily="18" charset="0"/>
                            <a:ea typeface="Cambria Math" panose="02040503050406030204" pitchFamily="18" charset="0"/>
                          </a:rPr>
                          <m:t>,</m:t>
                        </m:r>
                        <m:r>
                          <a:rPr lang="en-IN" b="1">
                            <a:latin typeface="Cambria Math" panose="02040503050406030204" pitchFamily="18" charset="0"/>
                            <a:ea typeface="Cambria Math" panose="02040503050406030204" pitchFamily="18" charset="0"/>
                          </a:rPr>
                          <m:t>𝐰</m:t>
                        </m:r>
                      </m:e>
                    </m:d>
                  </m:oMath>
                </a14:m>
                <a:r>
                  <a:rPr lang="en-IN" dirty="0" smtClean="0"/>
                  <a:t> is called the </a:t>
                </a:r>
                <a:r>
                  <a:rPr lang="en-IN" i="1" dirty="0" smtClean="0"/>
                  <a:t>likelihood</a:t>
                </a:r>
                <a:r>
                  <a:rPr lang="en-IN" dirty="0" smtClean="0"/>
                  <a:t> of this model with respect to this data point</a:t>
                </a:r>
              </a:p>
              <a:p>
                <a:pPr lvl="2"/>
                <a:r>
                  <a:rPr lang="en-IN" dirty="0" smtClean="0"/>
                  <a:t>It easy to show that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 </m:t>
                        </m:r>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𝑦</m:t>
                            </m:r>
                          </m:e>
                          <m:sup>
                            <m:r>
                              <a:rPr lang="en-IN">
                                <a:latin typeface="Cambria Math" panose="02040503050406030204" pitchFamily="18" charset="0"/>
                                <a:ea typeface="Cambria Math" panose="02040503050406030204" pitchFamily="18" charset="0"/>
                              </a:rPr>
                              <m:t>𝑡</m:t>
                            </m:r>
                          </m:sup>
                        </m:sSup>
                        <m:r>
                          <a:rPr lang="en-IN">
                            <a:latin typeface="Cambria Math" panose="02040503050406030204" pitchFamily="18" charset="0"/>
                            <a:ea typeface="Cambria Math" panose="02040503050406030204" pitchFamily="18" charset="0"/>
                          </a:rPr>
                          <m:t> | </m:t>
                        </m:r>
                        <m:sSup>
                          <m:sSupPr>
                            <m:ctrlPr>
                              <a:rPr lang="en-IN" b="1" i="1" smtClean="0">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b="0" i="1" smtClean="0">
                                <a:latin typeface="Cambria Math" panose="02040503050406030204" pitchFamily="18" charset="0"/>
                                <a:ea typeface="Cambria Math" panose="02040503050406030204" pitchFamily="18" charset="0"/>
                              </a:rPr>
                              <m:t>𝑡</m:t>
                            </m:r>
                          </m:sup>
                        </m:sSup>
                        <m:r>
                          <a:rPr lang="en-IN">
                            <a:latin typeface="Cambria Math" panose="02040503050406030204" pitchFamily="18" charset="0"/>
                            <a:ea typeface="Cambria Math" panose="02040503050406030204" pitchFamily="18" charset="0"/>
                          </a:rPr>
                          <m:t>,</m:t>
                        </m:r>
                        <m:r>
                          <a:rPr lang="en-IN" b="1">
                            <a:latin typeface="Cambria Math" panose="02040503050406030204" pitchFamily="18" charset="0"/>
                            <a:ea typeface="Cambria Math" panose="02040503050406030204" pitchFamily="18" charset="0"/>
                          </a:rPr>
                          <m:t>𝐰</m:t>
                        </m:r>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𝜎</m:t>
                    </m:r>
                    <m:d>
                      <m:dPr>
                        <m:ctrlPr>
                          <a:rPr lang="en-IN" b="0" i="1" smtClean="0">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𝑦</m:t>
                            </m:r>
                          </m:e>
                          <m:sup>
                            <m:r>
                              <a:rPr lang="en-IN">
                                <a:latin typeface="Cambria Math" panose="02040503050406030204" pitchFamily="18" charset="0"/>
                                <a:ea typeface="Cambria Math" panose="02040503050406030204" pitchFamily="18" charset="0"/>
                              </a:rPr>
                              <m:t>𝑡</m:t>
                            </m:r>
                          </m:sup>
                        </m:sSup>
                        <m:r>
                          <a:rPr lang="en-IN" b="0" i="1" smtClean="0">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𝐰</m:t>
                            </m:r>
                          </m:e>
                          <m:sup>
                            <m:r>
                              <a:rPr lang="en-IN" b="0" i="1" smtClean="0">
                                <a:latin typeface="Cambria Math" panose="02040503050406030204" pitchFamily="18" charset="0"/>
                                <a:ea typeface="Cambria Math" panose="02040503050406030204" pitchFamily="18" charset="0"/>
                              </a:rPr>
                              <m:t>⊤</m:t>
                            </m:r>
                          </m:sup>
                        </m:sSup>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a:latin typeface="Cambria Math" panose="02040503050406030204" pitchFamily="18" charset="0"/>
                                <a:ea typeface="Cambria Math" panose="02040503050406030204" pitchFamily="18" charset="0"/>
                              </a:rPr>
                              <m:t>𝑡</m:t>
                            </m:r>
                          </m:sup>
                        </m:sSup>
                      </m:e>
                    </m:d>
                  </m:oMath>
                </a14:m>
                <a:endParaRPr lang="en-IN" dirty="0" smtClean="0"/>
              </a:p>
              <a:p>
                <a:pPr lvl="2"/>
                <a:r>
                  <a:rPr lang="en-IN" b="1" dirty="0" smtClean="0"/>
                  <a:t>Hint</a:t>
                </a:r>
                <a:r>
                  <a:rPr lang="en-IN" dirty="0" smtClean="0"/>
                  <a:t>: use the fact that </a:t>
                </a:r>
                <a14:m>
                  <m:oMath xmlns:m="http://schemas.openxmlformats.org/officeDocument/2006/math">
                    <m:r>
                      <a:rPr lang="en-IN" b="0" i="1" smtClean="0">
                        <a:latin typeface="Cambria Math" panose="02040503050406030204" pitchFamily="18" charset="0"/>
                      </a:rPr>
                      <m:t>𝜎</m:t>
                    </m:r>
                    <m:d>
                      <m:dPr>
                        <m:ctrlPr>
                          <a:rPr lang="en-IN" b="0" i="1" smtClean="0">
                            <a:latin typeface="Cambria Math" panose="02040503050406030204" pitchFamily="18" charset="0"/>
                          </a:rPr>
                        </m:ctrlPr>
                      </m:dPr>
                      <m:e>
                        <m:r>
                          <a:rPr lang="en-IN" b="0" i="1" smtClean="0">
                            <a:latin typeface="Cambria Math" panose="02040503050406030204" pitchFamily="18" charset="0"/>
                          </a:rPr>
                          <m:t>−</m:t>
                        </m:r>
                        <m:r>
                          <a:rPr lang="en-IN" b="0" i="1" smtClean="0">
                            <a:latin typeface="Cambria Math" panose="02040503050406030204" pitchFamily="18" charset="0"/>
                          </a:rPr>
                          <m:t>𝑡</m:t>
                        </m:r>
                      </m:e>
                    </m:d>
                    <m:r>
                      <a:rPr lang="en-IN" b="0" i="1" smtClean="0">
                        <a:latin typeface="Cambria Math" panose="02040503050406030204" pitchFamily="18" charset="0"/>
                      </a:rPr>
                      <m:t>=1−</m:t>
                    </m:r>
                    <m:r>
                      <a:rPr lang="en-IN" b="0" i="1" smtClean="0">
                        <a:latin typeface="Cambria Math" panose="02040503050406030204" pitchFamily="18" charset="0"/>
                      </a:rPr>
                      <m:t>𝜎</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oMath>
                </a14:m>
                <a:r>
                  <a:rPr lang="en-IN" dirty="0" smtClean="0"/>
                  <a:t> and that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𝑦</m:t>
                        </m:r>
                      </m:e>
                      <m:sup>
                        <m:r>
                          <a:rPr lang="en-IN" b="0" i="1" smtClean="0">
                            <a:latin typeface="Cambria Math" panose="02040503050406030204" pitchFamily="18" charset="0"/>
                          </a:rPr>
                          <m:t>𝑡</m:t>
                        </m:r>
                      </m:sup>
                    </m:sSup>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−1,1</m:t>
                        </m:r>
                      </m:e>
                    </m:d>
                  </m:oMath>
                </a14:m>
                <a:endParaRPr lang="en-IN" dirty="0" smtClean="0"/>
              </a:p>
              <a:p>
                <a:r>
                  <a:rPr lang="en-IN" dirty="0" smtClean="0"/>
                  <a:t>If we have several points </a:t>
                </a:r>
                <a14:m>
                  <m:oMath xmlns:m="http://schemas.openxmlformats.org/officeDocument/2006/math">
                    <m:d>
                      <m:dPr>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b="0" i="1" smtClean="0">
                                <a:latin typeface="Cambria Math" panose="02040503050406030204" pitchFamily="18" charset="0"/>
                              </a:rPr>
                              <m:t>1</m:t>
                            </m:r>
                          </m:sup>
                        </m:sSup>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𝑦</m:t>
                            </m:r>
                          </m:e>
                          <m:sup>
                            <m:r>
                              <a:rPr lang="en-IN" b="0" i="1" smtClean="0">
                                <a:latin typeface="Cambria Math" panose="02040503050406030204" pitchFamily="18" charset="0"/>
                              </a:rPr>
                              <m:t>1</m:t>
                            </m:r>
                          </m:sup>
                        </m:sSup>
                      </m:e>
                    </m:d>
                    <m:r>
                      <a:rPr lang="en-IN" b="0" i="1" smtClean="0">
                        <a:latin typeface="Cambria Math" panose="02040503050406030204" pitchFamily="18" charset="0"/>
                      </a:rPr>
                      <m:t>,…,</m:t>
                    </m:r>
                    <m:d>
                      <m:dPr>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b="0" i="1" smtClean="0">
                                <a:latin typeface="Cambria Math" panose="02040503050406030204" pitchFamily="18" charset="0"/>
                              </a:rPr>
                              <m:t>𝑛</m:t>
                            </m:r>
                          </m:sup>
                        </m:sSup>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𝑦</m:t>
                            </m:r>
                          </m:e>
                          <m:sup>
                            <m:r>
                              <a:rPr lang="en-IN" b="0" i="1" smtClean="0">
                                <a:latin typeface="Cambria Math" panose="02040503050406030204" pitchFamily="18" charset="0"/>
                              </a:rPr>
                              <m:t>𝑛</m:t>
                            </m:r>
                          </m:sup>
                        </m:sSup>
                      </m:e>
                    </m:d>
                  </m:oMath>
                </a14:m>
                <a:r>
                  <a:rPr lang="en-IN" dirty="0" smtClean="0"/>
                  <a:t> then we define the likelihood of </a:t>
                </a:r>
                <a14:m>
                  <m:oMath xmlns:m="http://schemas.openxmlformats.org/officeDocument/2006/math">
                    <m:r>
                      <a:rPr lang="en-IN" b="1" i="0" smtClean="0">
                        <a:latin typeface="Cambria Math" panose="02040503050406030204" pitchFamily="18" charset="0"/>
                      </a:rPr>
                      <m:t>𝐰</m:t>
                    </m:r>
                  </m:oMath>
                </a14:m>
                <a:r>
                  <a:rPr lang="en-IN" dirty="0" smtClean="0"/>
                  <a:t> w.r.t entire dataset as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𝑦</m:t>
                            </m:r>
                          </m:e>
                          <m:sup>
                            <m:r>
                              <a:rPr lang="en-IN" b="0" i="0" smtClean="0">
                                <a:latin typeface="Cambria Math" panose="02040503050406030204" pitchFamily="18" charset="0"/>
                                <a:ea typeface="Cambria Math" panose="02040503050406030204" pitchFamily="18" charset="0"/>
                              </a:rPr>
                              <m:t>1</m:t>
                            </m:r>
                          </m:sup>
                        </m:sSup>
                        <m:r>
                          <a:rPr lang="en-IN" b="0" i="0" smtClean="0">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𝑦</m:t>
                            </m:r>
                          </m:e>
                          <m:sup>
                            <m:r>
                              <a:rPr lang="en-IN" b="0" i="1" smtClean="0">
                                <a:latin typeface="Cambria Math" panose="02040503050406030204" pitchFamily="18" charset="0"/>
                                <a:ea typeface="Cambria Math" panose="02040503050406030204" pitchFamily="18" charset="0"/>
                              </a:rPr>
                              <m:t>𝑛</m:t>
                            </m:r>
                          </m:sup>
                        </m:sSup>
                        <m:r>
                          <a:rPr lang="en-IN">
                            <a:latin typeface="Cambria Math" panose="02040503050406030204" pitchFamily="18" charset="0"/>
                            <a:ea typeface="Cambria Math" panose="02040503050406030204" pitchFamily="18" charset="0"/>
                          </a:rPr>
                          <m:t> | </m:t>
                        </m:r>
                        <m:sSup>
                          <m:sSupPr>
                            <m:ctrlPr>
                              <a:rPr lang="en-IN" b="1" i="1" smtClean="0">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b="0" i="1" smtClean="0">
                                <a:latin typeface="Cambria Math" panose="02040503050406030204" pitchFamily="18" charset="0"/>
                                <a:ea typeface="Cambria Math" panose="02040503050406030204" pitchFamily="18" charset="0"/>
                              </a:rPr>
                              <m:t>1</m:t>
                            </m:r>
                          </m:sup>
                        </m:sSup>
                        <m:r>
                          <a:rPr lang="en-IN" b="1" i="0" smtClean="0">
                            <a:latin typeface="Cambria Math" panose="02040503050406030204" pitchFamily="18" charset="0"/>
                            <a:ea typeface="Cambria Math" panose="02040503050406030204" pitchFamily="18" charset="0"/>
                          </a:rPr>
                          <m:t>,…,</m:t>
                        </m:r>
                        <m:sSup>
                          <m:sSupPr>
                            <m:ctrlPr>
                              <a:rPr lang="en-IN" b="1" i="1" smtClean="0">
                                <a:latin typeface="Cambria Math" panose="02040503050406030204" pitchFamily="18" charset="0"/>
                                <a:ea typeface="Cambria Math" panose="02040503050406030204" pitchFamily="18" charset="0"/>
                              </a:rPr>
                            </m:ctrlPr>
                          </m:sSupPr>
                          <m:e>
                            <m:r>
                              <a:rPr lang="en-IN" b="1" i="0" smtClean="0">
                                <a:latin typeface="Cambria Math" panose="02040503050406030204" pitchFamily="18" charset="0"/>
                                <a:ea typeface="Cambria Math" panose="02040503050406030204" pitchFamily="18" charset="0"/>
                              </a:rPr>
                              <m:t>𝐱</m:t>
                            </m:r>
                          </m:e>
                          <m:sup>
                            <m:r>
                              <a:rPr lang="en-IN" b="0" i="1" smtClean="0">
                                <a:latin typeface="Cambria Math" panose="02040503050406030204" pitchFamily="18" charset="0"/>
                                <a:ea typeface="Cambria Math" panose="02040503050406030204" pitchFamily="18" charset="0"/>
                              </a:rPr>
                              <m:t>𝑛</m:t>
                            </m:r>
                          </m:sup>
                        </m:sSup>
                        <m:r>
                          <a:rPr lang="en-IN">
                            <a:latin typeface="Cambria Math" panose="02040503050406030204" pitchFamily="18" charset="0"/>
                            <a:ea typeface="Cambria Math" panose="02040503050406030204" pitchFamily="18" charset="0"/>
                          </a:rPr>
                          <m:t>,</m:t>
                        </m:r>
                        <m:r>
                          <a:rPr lang="en-IN" b="1">
                            <a:latin typeface="Cambria Math" panose="02040503050406030204" pitchFamily="18" charset="0"/>
                            <a:ea typeface="Cambria Math" panose="02040503050406030204" pitchFamily="18" charset="0"/>
                          </a:rPr>
                          <m:t>𝐰</m:t>
                        </m:r>
                      </m:e>
                    </m:d>
                  </m:oMath>
                </a14:m>
                <a:endParaRPr lang="en-IN" dirty="0" smtClean="0"/>
              </a:p>
              <a:p>
                <a:pPr lvl="2"/>
                <a:r>
                  <a:rPr lang="en-IN" dirty="0" smtClean="0"/>
                  <a:t>Usually we assume data points are independent so we use product rule to get</a:t>
                </a:r>
              </a:p>
              <a:p>
                <a:pPr lvl="2"/>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𝑦</m:t>
                            </m:r>
                          </m:e>
                          <m:sup>
                            <m:r>
                              <a:rPr lang="en-IN" i="0">
                                <a:latin typeface="Cambria Math" panose="02040503050406030204" pitchFamily="18" charset="0"/>
                                <a:ea typeface="Cambria Math" panose="02040503050406030204" pitchFamily="18" charset="0"/>
                              </a:rPr>
                              <m:t>1</m:t>
                            </m:r>
                          </m:sup>
                        </m:sSup>
                        <m:r>
                          <a:rPr lang="en-IN" i="0">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𝑦</m:t>
                            </m:r>
                          </m:e>
                          <m:sup>
                            <m:r>
                              <a:rPr lang="en-IN">
                                <a:latin typeface="Cambria Math" panose="02040503050406030204" pitchFamily="18" charset="0"/>
                                <a:ea typeface="Cambria Math" panose="02040503050406030204" pitchFamily="18" charset="0"/>
                              </a:rPr>
                              <m:t>𝑛</m:t>
                            </m:r>
                          </m:sup>
                        </m:sSup>
                        <m:r>
                          <a:rPr lang="en-IN">
                            <a:latin typeface="Cambria Math" panose="02040503050406030204" pitchFamily="18" charset="0"/>
                            <a:ea typeface="Cambria Math" panose="02040503050406030204" pitchFamily="18" charset="0"/>
                          </a:rPr>
                          <m:t> | </m:t>
                        </m:r>
                        <m:sSup>
                          <m:sSupPr>
                            <m:ctrlPr>
                              <a:rPr lang="en-IN" b="1"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a:latin typeface="Cambria Math" panose="02040503050406030204" pitchFamily="18" charset="0"/>
                                <a:ea typeface="Cambria Math" panose="02040503050406030204" pitchFamily="18" charset="0"/>
                              </a:rPr>
                              <m:t>1</m:t>
                            </m:r>
                          </m:sup>
                        </m:sSup>
                        <m:r>
                          <a:rPr lang="en-IN" b="1" i="0">
                            <a:latin typeface="Cambria Math" panose="02040503050406030204" pitchFamily="18" charset="0"/>
                            <a:ea typeface="Cambria Math" panose="02040503050406030204" pitchFamily="18" charset="0"/>
                          </a:rPr>
                          <m:t>,…,</m:t>
                        </m:r>
                        <m:sSup>
                          <m:sSupPr>
                            <m:ctrlPr>
                              <a:rPr lang="en-IN" b="1" i="1">
                                <a:latin typeface="Cambria Math" panose="02040503050406030204" pitchFamily="18" charset="0"/>
                                <a:ea typeface="Cambria Math" panose="02040503050406030204" pitchFamily="18" charset="0"/>
                              </a:rPr>
                            </m:ctrlPr>
                          </m:sSupPr>
                          <m:e>
                            <m:r>
                              <a:rPr lang="en-IN" b="1" i="0">
                                <a:latin typeface="Cambria Math" panose="02040503050406030204" pitchFamily="18" charset="0"/>
                                <a:ea typeface="Cambria Math" panose="02040503050406030204" pitchFamily="18" charset="0"/>
                              </a:rPr>
                              <m:t>𝐱</m:t>
                            </m:r>
                          </m:e>
                          <m:sup>
                            <m:r>
                              <a:rPr lang="en-IN">
                                <a:latin typeface="Cambria Math" panose="02040503050406030204" pitchFamily="18" charset="0"/>
                                <a:ea typeface="Cambria Math" panose="02040503050406030204" pitchFamily="18" charset="0"/>
                              </a:rPr>
                              <m:t>𝑛</m:t>
                            </m:r>
                          </m:sup>
                        </m:sSup>
                        <m:r>
                          <a:rPr lang="en-IN">
                            <a:latin typeface="Cambria Math" panose="02040503050406030204" pitchFamily="18" charset="0"/>
                            <a:ea typeface="Cambria Math" panose="02040503050406030204" pitchFamily="18" charset="0"/>
                          </a:rPr>
                          <m:t>,</m:t>
                        </m:r>
                        <m:r>
                          <a:rPr lang="en-IN" b="1">
                            <a:latin typeface="Cambria Math" panose="02040503050406030204" pitchFamily="18" charset="0"/>
                            <a:ea typeface="Cambria Math" panose="02040503050406030204" pitchFamily="18" charset="0"/>
                          </a:rPr>
                          <m:t>𝐰</m:t>
                        </m:r>
                      </m:e>
                    </m:d>
                    <m:r>
                      <a:rPr lang="en-IN" b="0" i="1" smtClean="0">
                        <a:latin typeface="Cambria Math" panose="02040503050406030204" pitchFamily="18" charset="0"/>
                        <a:ea typeface="Cambria Math" panose="02040503050406030204" pitchFamily="18" charset="0"/>
                      </a:rPr>
                      <m:t>=</m:t>
                    </m:r>
                    <m:nary>
                      <m:naryPr>
                        <m:chr m:val="∏"/>
                        <m:limLoc m:val="subSup"/>
                        <m:ctrlPr>
                          <a:rPr lang="en-IN" b="0" i="1" smtClean="0">
                            <a:latin typeface="Cambria Math" panose="02040503050406030204" pitchFamily="18" charset="0"/>
                            <a:ea typeface="Cambria Math" panose="02040503050406030204" pitchFamily="18" charset="0"/>
                          </a:rPr>
                        </m:ctrlPr>
                      </m:naryPr>
                      <m:sub>
                        <m:r>
                          <m:rPr>
                            <m:brk m:alnAt="25"/>
                          </m:rPr>
                          <a:rPr lang="en-IN" b="0" i="1" smtClean="0">
                            <a:latin typeface="Cambria Math" panose="02040503050406030204" pitchFamily="18" charset="0"/>
                            <a:ea typeface="Cambria Math" panose="02040503050406030204" pitchFamily="18" charset="0"/>
                          </a:rPr>
                          <m:t>𝑖</m:t>
                        </m:r>
                        <m:r>
                          <a:rPr lang="en-IN" b="0" i="1" smtClean="0">
                            <a:latin typeface="Cambria Math" panose="02040503050406030204" pitchFamily="18" charset="0"/>
                            <a:ea typeface="Cambria Math" panose="02040503050406030204" pitchFamily="18" charset="0"/>
                          </a:rPr>
                          <m:t>=1</m:t>
                        </m:r>
                      </m:sub>
                      <m:sup>
                        <m:r>
                          <a:rPr lang="en-IN" b="0" i="1" smtClean="0">
                            <a:latin typeface="Cambria Math" panose="02040503050406030204" pitchFamily="18" charset="0"/>
                            <a:ea typeface="Cambria Math" panose="02040503050406030204" pitchFamily="18" charset="0"/>
                          </a:rPr>
                          <m:t>𝑛</m:t>
                        </m:r>
                      </m:sup>
                      <m:e>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 </m:t>
                            </m:r>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𝑦</m:t>
                                </m:r>
                              </m:e>
                              <m:sup>
                                <m:r>
                                  <a:rPr lang="en-IN" b="0" i="1" smtClean="0">
                                    <a:latin typeface="Cambria Math" panose="02040503050406030204" pitchFamily="18" charset="0"/>
                                    <a:ea typeface="Cambria Math" panose="02040503050406030204" pitchFamily="18" charset="0"/>
                                  </a:rPr>
                                  <m:t>𝑖</m:t>
                                </m:r>
                              </m:sup>
                            </m:sSup>
                            <m:r>
                              <a:rPr lang="en-IN">
                                <a:latin typeface="Cambria Math" panose="02040503050406030204" pitchFamily="18" charset="0"/>
                                <a:ea typeface="Cambria Math" panose="02040503050406030204" pitchFamily="18" charset="0"/>
                              </a:rPr>
                              <m:t> | </m:t>
                            </m:r>
                            <m:sSup>
                              <m:sSupPr>
                                <m:ctrlPr>
                                  <a:rPr lang="en-IN" b="1" i="1" smtClean="0">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b="0" i="1" smtClean="0">
                                    <a:latin typeface="Cambria Math" panose="02040503050406030204" pitchFamily="18" charset="0"/>
                                    <a:ea typeface="Cambria Math" panose="02040503050406030204" pitchFamily="18" charset="0"/>
                                  </a:rPr>
                                  <m:t>𝑖</m:t>
                                </m:r>
                              </m:sup>
                            </m:sSup>
                            <m:r>
                              <a:rPr lang="en-IN">
                                <a:latin typeface="Cambria Math" panose="02040503050406030204" pitchFamily="18" charset="0"/>
                                <a:ea typeface="Cambria Math" panose="02040503050406030204" pitchFamily="18" charset="0"/>
                              </a:rPr>
                              <m:t>,</m:t>
                            </m:r>
                            <m:r>
                              <a:rPr lang="en-IN" b="1">
                                <a:latin typeface="Cambria Math" panose="02040503050406030204" pitchFamily="18" charset="0"/>
                                <a:ea typeface="Cambria Math" panose="02040503050406030204" pitchFamily="18" charset="0"/>
                              </a:rPr>
                              <m:t>𝐰</m:t>
                            </m:r>
                          </m:e>
                        </m:d>
                      </m:e>
                    </m:nary>
                    <m:r>
                      <a:rPr lang="en-IN" b="0" i="1" smtClean="0">
                        <a:latin typeface="Cambria Math" panose="02040503050406030204" pitchFamily="18" charset="0"/>
                        <a:ea typeface="Cambria Math" panose="02040503050406030204" pitchFamily="18" charset="0"/>
                      </a:rPr>
                      <m:t>=</m:t>
                    </m:r>
                    <m:nary>
                      <m:naryPr>
                        <m:chr m:val="∏"/>
                        <m:limLoc m:val="subSup"/>
                        <m:ctrlPr>
                          <a:rPr lang="en-IN" b="0" i="1" smtClean="0">
                            <a:latin typeface="Cambria Math" panose="02040503050406030204" pitchFamily="18" charset="0"/>
                            <a:ea typeface="Cambria Math" panose="02040503050406030204" pitchFamily="18" charset="0"/>
                          </a:rPr>
                        </m:ctrlPr>
                      </m:naryPr>
                      <m:sub>
                        <m:r>
                          <m:rPr>
                            <m:brk m:alnAt="25"/>
                          </m:rPr>
                          <a:rPr lang="en-IN" b="0" i="1" smtClean="0">
                            <a:latin typeface="Cambria Math" panose="02040503050406030204" pitchFamily="18" charset="0"/>
                            <a:ea typeface="Cambria Math" panose="02040503050406030204" pitchFamily="18" charset="0"/>
                          </a:rPr>
                          <m:t>𝑖</m:t>
                        </m:r>
                        <m:r>
                          <a:rPr lang="en-IN" b="0" i="1" smtClean="0">
                            <a:latin typeface="Cambria Math" panose="02040503050406030204" pitchFamily="18" charset="0"/>
                            <a:ea typeface="Cambria Math" panose="02040503050406030204" pitchFamily="18" charset="0"/>
                          </a:rPr>
                          <m:t>=1</m:t>
                        </m:r>
                      </m:sub>
                      <m:sup>
                        <m:r>
                          <a:rPr lang="en-IN" b="0" i="1" smtClean="0">
                            <a:latin typeface="Cambria Math" panose="02040503050406030204" pitchFamily="18" charset="0"/>
                            <a:ea typeface="Cambria Math" panose="02040503050406030204" pitchFamily="18" charset="0"/>
                          </a:rPr>
                          <m:t>𝑛</m:t>
                        </m:r>
                      </m:sup>
                      <m:e>
                        <m:r>
                          <a:rPr lang="en-IN">
                            <a:latin typeface="Cambria Math" panose="02040503050406030204" pitchFamily="18" charset="0"/>
                            <a:ea typeface="Cambria Math" panose="02040503050406030204" pitchFamily="18" charset="0"/>
                          </a:rPr>
                          <m:t>𝜎</m:t>
                        </m:r>
                        <m:d>
                          <m:dPr>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𝑦</m:t>
                                </m:r>
                              </m:e>
                              <m:sup>
                                <m:r>
                                  <a:rPr lang="en-IN" b="0" i="1" smtClean="0">
                                    <a:latin typeface="Cambria Math" panose="02040503050406030204" pitchFamily="18" charset="0"/>
                                    <a:ea typeface="Cambria Math" panose="02040503050406030204" pitchFamily="18" charset="0"/>
                                  </a:rPr>
                                  <m:t>𝑖</m:t>
                                </m:r>
                              </m:sup>
                            </m:sSup>
                            <m:r>
                              <a:rPr lang="en-IN">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𝐰</m:t>
                                </m:r>
                              </m:e>
                              <m:sup>
                                <m:r>
                                  <a:rPr lang="en-IN">
                                    <a:latin typeface="Cambria Math" panose="02040503050406030204" pitchFamily="18" charset="0"/>
                                    <a:ea typeface="Cambria Math" panose="02040503050406030204" pitchFamily="18" charset="0"/>
                                  </a:rPr>
                                  <m:t>⊤</m:t>
                                </m:r>
                              </m:sup>
                            </m:sSup>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b="0" i="1" smtClean="0">
                                    <a:latin typeface="Cambria Math" panose="02040503050406030204" pitchFamily="18" charset="0"/>
                                    <a:ea typeface="Cambria Math" panose="02040503050406030204" pitchFamily="18" charset="0"/>
                                  </a:rPr>
                                  <m:t>𝑖</m:t>
                                </m:r>
                              </m:sup>
                            </m:sSup>
                          </m:e>
                        </m:d>
                      </m:e>
                    </m:nary>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2075636" cy="5746376"/>
              </a:xfrm>
              <a:blipFill>
                <a:blip r:embed="rId2"/>
                <a:stretch>
                  <a:fillRect l="-556" t="-25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7</a:t>
            </a:fld>
            <a:endParaRPr lang="en-US"/>
          </a:p>
        </p:txBody>
      </p:sp>
      <p:grpSp>
        <p:nvGrpSpPr>
          <p:cNvPr id="16" name="Group 15"/>
          <p:cNvGrpSpPr/>
          <p:nvPr/>
        </p:nvGrpSpPr>
        <p:grpSpPr>
          <a:xfrm>
            <a:off x="10385076" y="641691"/>
            <a:ext cx="1468606" cy="1238929"/>
            <a:chOff x="12383748" y="1219011"/>
            <a:chExt cx="1862104" cy="1570887"/>
          </a:xfrm>
        </p:grpSpPr>
        <p:sp>
          <p:nvSpPr>
            <p:cNvPr id="17" name="Freeform 16"/>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reeform 17"/>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Freeform 18"/>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2" name="Rectangular Callout 21"/>
          <p:cNvSpPr/>
          <p:nvPr/>
        </p:nvSpPr>
        <p:spPr>
          <a:xfrm>
            <a:off x="814784" y="125685"/>
            <a:ext cx="9265919" cy="1716295"/>
          </a:xfrm>
          <a:prstGeom prst="wedgeRectCallout">
            <a:avLst>
              <a:gd name="adj1" fmla="val 60529"/>
              <a:gd name="adj2" fmla="val 48039"/>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Data might not actually be independent e.g. my visiting a website may not be independent from my friend visiting the same website if I have found an offer on that website and posted about it on social website. However, often we nevertheless assume independence to make life simple</a:t>
            </a:r>
            <a:endParaRPr lang="en-IN" sz="2400" dirty="0">
              <a:solidFill>
                <a:schemeClr val="tx1"/>
              </a:solidFill>
              <a:latin typeface="+mj-lt"/>
            </a:endParaRPr>
          </a:p>
        </p:txBody>
      </p:sp>
    </p:spTree>
    <p:extLst>
      <p:ext uri="{BB962C8B-B14F-4D97-AF65-F5344CB8AC3E}">
        <p14:creationId xmlns:p14="http://schemas.microsoft.com/office/powerpoint/2010/main" val="350148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par>
                          <p:cTn id="39" fill="hold">
                            <p:stCondLst>
                              <p:cond delay="0"/>
                            </p:stCondLst>
                            <p:childTnLst>
                              <p:par>
                                <p:cTn id="40" presetID="22" presetClass="entr" presetSubtype="2" fill="hold" grpId="0" nodeType="after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right)">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Maximum Likelihood</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3"/>
                <a:ext cx="11938646" cy="5746377"/>
              </a:xfrm>
            </p:spPr>
            <p:txBody>
              <a:bodyPr>
                <a:normAutofit/>
              </a:bodyPr>
              <a:lstStyle/>
              <a:p>
                <a:r>
                  <a:rPr lang="en-IN" dirty="0" smtClean="0"/>
                  <a:t>The expression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 </m:t>
                        </m:r>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𝑦</m:t>
                            </m:r>
                          </m:e>
                          <m:sup>
                            <m:r>
                              <a:rPr lang="en-IN" i="1">
                                <a:latin typeface="Cambria Math" panose="02040503050406030204" pitchFamily="18" charset="0"/>
                                <a:ea typeface="Cambria Math" panose="02040503050406030204" pitchFamily="18" charset="0"/>
                              </a:rPr>
                              <m:t>𝑖</m:t>
                            </m:r>
                          </m:sup>
                        </m:sSup>
                        <m:r>
                          <a:rPr lang="en-IN">
                            <a:latin typeface="Cambria Math" panose="02040503050406030204" pitchFamily="18" charset="0"/>
                            <a:ea typeface="Cambria Math" panose="02040503050406030204" pitchFamily="18" charset="0"/>
                          </a:rPr>
                          <m:t> | </m:t>
                        </m:r>
                        <m:sSup>
                          <m:sSupPr>
                            <m:ctrlPr>
                              <a:rPr lang="en-IN" b="1"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i="1">
                                <a:latin typeface="Cambria Math" panose="02040503050406030204" pitchFamily="18" charset="0"/>
                                <a:ea typeface="Cambria Math" panose="02040503050406030204" pitchFamily="18" charset="0"/>
                              </a:rPr>
                              <m:t>𝑖</m:t>
                            </m:r>
                          </m:sup>
                        </m:sSup>
                        <m:r>
                          <a:rPr lang="en-IN">
                            <a:latin typeface="Cambria Math" panose="02040503050406030204" pitchFamily="18" charset="0"/>
                            <a:ea typeface="Cambria Math" panose="02040503050406030204" pitchFamily="18" charset="0"/>
                          </a:rPr>
                          <m:t>,</m:t>
                        </m:r>
                        <m:r>
                          <a:rPr lang="en-IN" b="1">
                            <a:latin typeface="Cambria Math" panose="02040503050406030204" pitchFamily="18" charset="0"/>
                            <a:ea typeface="Cambria Math" panose="02040503050406030204" pitchFamily="18" charset="0"/>
                          </a:rPr>
                          <m:t>𝐰</m:t>
                        </m:r>
                      </m:e>
                    </m:d>
                  </m:oMath>
                </a14:m>
                <a:r>
                  <a:rPr lang="en-IN" dirty="0" smtClean="0"/>
                  <a:t> tells us if the model </a:t>
                </a:r>
                <a14:m>
                  <m:oMath xmlns:m="http://schemas.openxmlformats.org/officeDocument/2006/math">
                    <m:r>
                      <a:rPr lang="en-IN" b="1" i="0" smtClean="0">
                        <a:latin typeface="Cambria Math" panose="02040503050406030204" pitchFamily="18" charset="0"/>
                      </a:rPr>
                      <m:t>𝐰</m:t>
                    </m:r>
                  </m:oMath>
                </a14:m>
                <a:r>
                  <a:rPr lang="en-IN" dirty="0" smtClean="0"/>
                  <a:t> thinks the label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𝑦</m:t>
                        </m:r>
                      </m:e>
                      <m:sup>
                        <m:r>
                          <a:rPr lang="en-IN" b="0" i="1" smtClean="0">
                            <a:latin typeface="Cambria Math" panose="02040503050406030204" pitchFamily="18" charset="0"/>
                          </a:rPr>
                          <m:t>𝑖</m:t>
                        </m:r>
                      </m:sup>
                    </m:sSup>
                  </m:oMath>
                </a14:m>
                <a:r>
                  <a:rPr lang="en-IN" dirty="0" smtClean="0"/>
                  <a:t> is a very likely label given the feature vector </a:t>
                </a:r>
                <a14:m>
                  <m:oMath xmlns:m="http://schemas.openxmlformats.org/officeDocument/2006/math">
                    <m:sSup>
                      <m:sSupPr>
                        <m:ctrlPr>
                          <a:rPr lang="en-IN" b="0" i="1" smtClean="0">
                            <a:latin typeface="Cambria Math" panose="02040503050406030204" pitchFamily="18" charset="0"/>
                          </a:rPr>
                        </m:ctrlPr>
                      </m:sSupPr>
                      <m:e>
                        <m:r>
                          <a:rPr lang="en-IN" b="1" i="0" smtClean="0">
                            <a:latin typeface="Cambria Math" panose="02040503050406030204" pitchFamily="18" charset="0"/>
                          </a:rPr>
                          <m:t>𝐱</m:t>
                        </m:r>
                      </m:e>
                      <m:sup>
                        <m:r>
                          <a:rPr lang="en-IN" b="0" i="1" smtClean="0">
                            <a:latin typeface="Cambria Math" panose="02040503050406030204" pitchFamily="18" charset="0"/>
                          </a:rPr>
                          <m:t>𝑖</m:t>
                        </m:r>
                      </m:sup>
                    </m:sSup>
                  </m:oMath>
                </a14:m>
                <a:r>
                  <a:rPr lang="en-IN" dirty="0" smtClean="0"/>
                  <a:t> or not likely at all!</a:t>
                </a:r>
              </a:p>
              <a:p>
                <a:pPr lvl="2"/>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𝑦</m:t>
                            </m:r>
                          </m:e>
                          <m:sup>
                            <m:r>
                              <a:rPr lang="en-IN" i="0">
                                <a:latin typeface="Cambria Math" panose="02040503050406030204" pitchFamily="18" charset="0"/>
                                <a:ea typeface="Cambria Math" panose="02040503050406030204" pitchFamily="18" charset="0"/>
                              </a:rPr>
                              <m:t>1</m:t>
                            </m:r>
                          </m:sup>
                        </m:sSup>
                        <m:r>
                          <a:rPr lang="en-IN" i="0">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𝑦</m:t>
                            </m:r>
                          </m:e>
                          <m:sup>
                            <m:r>
                              <a:rPr lang="en-IN">
                                <a:latin typeface="Cambria Math" panose="02040503050406030204" pitchFamily="18" charset="0"/>
                                <a:ea typeface="Cambria Math" panose="02040503050406030204" pitchFamily="18" charset="0"/>
                              </a:rPr>
                              <m:t>𝑛</m:t>
                            </m:r>
                          </m:sup>
                        </m:sSup>
                        <m:r>
                          <a:rPr lang="en-IN">
                            <a:latin typeface="Cambria Math" panose="02040503050406030204" pitchFamily="18" charset="0"/>
                            <a:ea typeface="Cambria Math" panose="02040503050406030204" pitchFamily="18" charset="0"/>
                          </a:rPr>
                          <m:t> | </m:t>
                        </m:r>
                        <m:sSup>
                          <m:sSupPr>
                            <m:ctrlPr>
                              <a:rPr lang="en-IN" b="1"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a:latin typeface="Cambria Math" panose="02040503050406030204" pitchFamily="18" charset="0"/>
                                <a:ea typeface="Cambria Math" panose="02040503050406030204" pitchFamily="18" charset="0"/>
                              </a:rPr>
                              <m:t>1</m:t>
                            </m:r>
                          </m:sup>
                        </m:sSup>
                        <m:r>
                          <a:rPr lang="en-IN" b="1" i="0">
                            <a:latin typeface="Cambria Math" panose="02040503050406030204" pitchFamily="18" charset="0"/>
                            <a:ea typeface="Cambria Math" panose="02040503050406030204" pitchFamily="18" charset="0"/>
                          </a:rPr>
                          <m:t>,…,</m:t>
                        </m:r>
                        <m:sSup>
                          <m:sSupPr>
                            <m:ctrlPr>
                              <a:rPr lang="en-IN" b="1" i="1">
                                <a:latin typeface="Cambria Math" panose="02040503050406030204" pitchFamily="18" charset="0"/>
                                <a:ea typeface="Cambria Math" panose="02040503050406030204" pitchFamily="18" charset="0"/>
                              </a:rPr>
                            </m:ctrlPr>
                          </m:sSupPr>
                          <m:e>
                            <m:r>
                              <a:rPr lang="en-IN" b="1" i="0">
                                <a:latin typeface="Cambria Math" panose="02040503050406030204" pitchFamily="18" charset="0"/>
                                <a:ea typeface="Cambria Math" panose="02040503050406030204" pitchFamily="18" charset="0"/>
                              </a:rPr>
                              <m:t>𝐱</m:t>
                            </m:r>
                          </m:e>
                          <m:sup>
                            <m:r>
                              <a:rPr lang="en-IN">
                                <a:latin typeface="Cambria Math" panose="02040503050406030204" pitchFamily="18" charset="0"/>
                                <a:ea typeface="Cambria Math" panose="02040503050406030204" pitchFamily="18" charset="0"/>
                              </a:rPr>
                              <m:t>𝑛</m:t>
                            </m:r>
                          </m:sup>
                        </m:sSup>
                        <m:r>
                          <a:rPr lang="en-IN">
                            <a:latin typeface="Cambria Math" panose="02040503050406030204" pitchFamily="18" charset="0"/>
                            <a:ea typeface="Cambria Math" panose="02040503050406030204" pitchFamily="18" charset="0"/>
                          </a:rPr>
                          <m:t>,</m:t>
                        </m:r>
                        <m:r>
                          <a:rPr lang="en-IN" b="1">
                            <a:latin typeface="Cambria Math" panose="02040503050406030204" pitchFamily="18" charset="0"/>
                            <a:ea typeface="Cambria Math" panose="02040503050406030204" pitchFamily="18" charset="0"/>
                          </a:rPr>
                          <m:t>𝐰</m:t>
                        </m:r>
                      </m:e>
                    </m:d>
                  </m:oMath>
                </a14:m>
                <a:r>
                  <a:rPr lang="en-IN" dirty="0" smtClean="0"/>
                  <a:t> similarly tells us how likely does the model </a:t>
                </a:r>
                <a14:m>
                  <m:oMath xmlns:m="http://schemas.openxmlformats.org/officeDocument/2006/math">
                    <m:r>
                      <a:rPr lang="en-IN" b="1" i="0" smtClean="0">
                        <a:latin typeface="Cambria Math" panose="02040503050406030204" pitchFamily="18" charset="0"/>
                      </a:rPr>
                      <m:t>𝐰</m:t>
                    </m:r>
                  </m:oMath>
                </a14:m>
                <a:r>
                  <a:rPr lang="en-IN" dirty="0" smtClean="0"/>
                  <a:t> think the labels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𝑦</m:t>
                        </m:r>
                      </m:e>
                      <m:sup>
                        <m:r>
                          <a:rPr lang="en-IN" b="0" i="1" smtClean="0">
                            <a:latin typeface="Cambria Math" panose="02040503050406030204" pitchFamily="18" charset="0"/>
                          </a:rPr>
                          <m:t>1</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𝑦</m:t>
                        </m:r>
                      </m:e>
                      <m:sup>
                        <m:r>
                          <a:rPr lang="en-IN" b="0" i="1" smtClean="0">
                            <a:latin typeface="Cambria Math" panose="02040503050406030204" pitchFamily="18" charset="0"/>
                          </a:rPr>
                          <m:t>𝑛</m:t>
                        </m:r>
                      </m:sup>
                    </m:sSup>
                  </m:oMath>
                </a14:m>
                <a:r>
                  <a:rPr lang="en-IN" dirty="0" smtClean="0"/>
                  <a:t> are, given the feature vectors </a:t>
                </a:r>
                <a14:m>
                  <m:oMath xmlns:m="http://schemas.openxmlformats.org/officeDocument/2006/math">
                    <m:sSup>
                      <m:sSupPr>
                        <m:ctrlPr>
                          <a:rPr lang="en-IN" b="1"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a:latin typeface="Cambria Math" panose="02040503050406030204" pitchFamily="18" charset="0"/>
                            <a:ea typeface="Cambria Math" panose="02040503050406030204" pitchFamily="18" charset="0"/>
                          </a:rPr>
                          <m:t>1</m:t>
                        </m:r>
                      </m:sup>
                    </m:sSup>
                    <m:r>
                      <a:rPr lang="en-IN" b="1" i="0">
                        <a:latin typeface="Cambria Math" panose="02040503050406030204" pitchFamily="18" charset="0"/>
                        <a:ea typeface="Cambria Math" panose="02040503050406030204" pitchFamily="18" charset="0"/>
                      </a:rPr>
                      <m:t>,…,</m:t>
                    </m:r>
                    <m:sSup>
                      <m:sSupPr>
                        <m:ctrlPr>
                          <a:rPr lang="en-IN" b="1" i="1">
                            <a:latin typeface="Cambria Math" panose="02040503050406030204" pitchFamily="18" charset="0"/>
                            <a:ea typeface="Cambria Math" panose="02040503050406030204" pitchFamily="18" charset="0"/>
                          </a:rPr>
                        </m:ctrlPr>
                      </m:sSupPr>
                      <m:e>
                        <m:r>
                          <a:rPr lang="en-IN" b="1" i="0">
                            <a:latin typeface="Cambria Math" panose="02040503050406030204" pitchFamily="18" charset="0"/>
                            <a:ea typeface="Cambria Math" panose="02040503050406030204" pitchFamily="18" charset="0"/>
                          </a:rPr>
                          <m:t>𝐱</m:t>
                        </m:r>
                      </m:e>
                      <m:sup>
                        <m:r>
                          <a:rPr lang="en-IN">
                            <a:latin typeface="Cambria Math" panose="02040503050406030204" pitchFamily="18" charset="0"/>
                            <a:ea typeface="Cambria Math" panose="02040503050406030204" pitchFamily="18" charset="0"/>
                          </a:rPr>
                          <m:t>𝑛</m:t>
                        </m:r>
                      </m:sup>
                    </m:sSup>
                  </m:oMath>
                </a14:m>
                <a:endParaRPr lang="en-IN" dirty="0" smtClean="0"/>
              </a:p>
              <a:p>
                <a:r>
                  <a:rPr lang="en-IN" dirty="0" smtClean="0"/>
                  <a:t>Since we trust our training data as clean and representative of reality, we should look for a </a:t>
                </a:r>
                <a14:m>
                  <m:oMath xmlns:m="http://schemas.openxmlformats.org/officeDocument/2006/math">
                    <m:r>
                      <a:rPr lang="en-IN" b="1" i="0" smtClean="0">
                        <a:latin typeface="Cambria Math" panose="02040503050406030204" pitchFamily="18" charset="0"/>
                      </a:rPr>
                      <m:t>𝐰</m:t>
                    </m:r>
                  </m:oMath>
                </a14:m>
                <a:r>
                  <a:rPr lang="en-IN" dirty="0" smtClean="0"/>
                  <a:t> that considers training labels to be very likely</a:t>
                </a:r>
              </a:p>
              <a:p>
                <a:pPr lvl="2"/>
                <a:r>
                  <a:rPr lang="en-IN" dirty="0" smtClean="0"/>
                  <a:t>E.g. in </a:t>
                </a:r>
                <a:r>
                  <a:rPr lang="en-IN" dirty="0" err="1" smtClean="0"/>
                  <a:t>RecSys</a:t>
                </a:r>
                <a:r>
                  <a:rPr lang="en-IN" dirty="0" smtClean="0"/>
                  <a:t> example, let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𝑦</m:t>
                        </m:r>
                      </m:e>
                      <m:sup>
                        <m:r>
                          <a:rPr lang="en-IN" b="0" i="1" smtClean="0">
                            <a:latin typeface="Cambria Math" panose="02040503050406030204" pitchFamily="18" charset="0"/>
                          </a:rPr>
                          <m:t>𝑡</m:t>
                        </m:r>
                      </m:sup>
                    </m:sSup>
                    <m:r>
                      <a:rPr lang="en-IN" b="0" i="1" smtClean="0">
                        <a:latin typeface="Cambria Math" panose="02040503050406030204" pitchFamily="18" charset="0"/>
                      </a:rPr>
                      <m:t>=1</m:t>
                    </m:r>
                  </m:oMath>
                </a14:m>
                <a:r>
                  <a:rPr lang="en-IN" dirty="0" smtClean="0"/>
                  <a:t> if customer makes a purchase and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𝑦</m:t>
                        </m:r>
                      </m:e>
                      <m:sup>
                        <m:r>
                          <a:rPr lang="en-IN" b="0" i="1" smtClean="0">
                            <a:latin typeface="Cambria Math" panose="02040503050406030204" pitchFamily="18" charset="0"/>
                          </a:rPr>
                          <m:t>𝑡</m:t>
                        </m:r>
                      </m:sup>
                    </m:sSup>
                    <m:r>
                      <a:rPr lang="en-IN" b="0" i="1" smtClean="0">
                        <a:latin typeface="Cambria Math" panose="02040503050406030204" pitchFamily="18" charset="0"/>
                      </a:rPr>
                      <m:t>=0</m:t>
                    </m:r>
                  </m:oMath>
                </a14:m>
                <a:r>
                  <a:rPr lang="en-IN" dirty="0" smtClean="0"/>
                  <a:t> otherwise. If we trust that these labels do represent reality i.e. what our customers like and dislike, then we should learn a model </a:t>
                </a:r>
                <a14:m>
                  <m:oMath xmlns:m="http://schemas.openxmlformats.org/officeDocument/2006/math">
                    <m:r>
                      <a:rPr lang="en-IN" b="1" i="0" smtClean="0">
                        <a:latin typeface="Cambria Math" panose="02040503050406030204" pitchFamily="18" charset="0"/>
                      </a:rPr>
                      <m:t>𝐰</m:t>
                    </m:r>
                  </m:oMath>
                </a14:m>
                <a:r>
                  <a:rPr lang="en-IN" dirty="0" smtClean="0"/>
                  <a:t> accordingly</a:t>
                </a:r>
              </a:p>
              <a:p>
                <a:pPr lvl="2"/>
                <a:r>
                  <a:rPr lang="en-IN" dirty="0" smtClean="0"/>
                  <a:t>Totally different story if we mistrust our data – different techniques for that</a:t>
                </a:r>
              </a:p>
              <a:p>
                <a:r>
                  <a:rPr lang="en-IN" b="1" dirty="0" smtClean="0"/>
                  <a:t>Maximum Likelihood Estimator </a:t>
                </a:r>
                <a:r>
                  <a:rPr lang="en-IN" dirty="0" smtClean="0"/>
                  <a:t>(</a:t>
                </a:r>
                <a:r>
                  <a:rPr lang="en-IN" b="1" dirty="0" smtClean="0"/>
                  <a:t>MLE</a:t>
                </a:r>
                <a:r>
                  <a:rPr lang="en-IN" dirty="0" smtClean="0"/>
                  <a:t>): the model that gives highest likelihood to observed labels </a:t>
                </a:r>
                <a14:m>
                  <m:oMath xmlns:m="http://schemas.openxmlformats.org/officeDocument/2006/math">
                    <m:sSub>
                      <m:sSubPr>
                        <m:ctrlPr>
                          <a:rPr lang="en-IN" b="0" i="1" dirty="0" smtClean="0">
                            <a:latin typeface="Cambria Math" panose="02040503050406030204" pitchFamily="18" charset="0"/>
                          </a:rPr>
                        </m:ctrlPr>
                      </m:sSubPr>
                      <m:e>
                        <m:acc>
                          <m:accPr>
                            <m:chr m:val="̂"/>
                            <m:ctrlPr>
                              <a:rPr lang="en-IN" b="0" i="1" smtClean="0">
                                <a:latin typeface="Cambria Math" panose="02040503050406030204" pitchFamily="18" charset="0"/>
                              </a:rPr>
                            </m:ctrlPr>
                          </m:accPr>
                          <m:e>
                            <m:r>
                              <a:rPr lang="en-IN" b="1" i="0" smtClean="0">
                                <a:latin typeface="Cambria Math" panose="02040503050406030204" pitchFamily="18" charset="0"/>
                              </a:rPr>
                              <m:t>𝐰</m:t>
                            </m:r>
                          </m:e>
                        </m:acc>
                      </m:e>
                      <m:sub>
                        <m:r>
                          <m:rPr>
                            <m:sty m:val="p"/>
                          </m:rPr>
                          <a:rPr lang="en-IN" b="0" i="0" dirty="0" smtClean="0">
                            <a:latin typeface="Cambria Math" panose="02040503050406030204" pitchFamily="18" charset="0"/>
                          </a:rPr>
                          <m:t>MLE</m:t>
                        </m:r>
                      </m:sub>
                    </m:sSub>
                    <m:r>
                      <a:rPr lang="en-IN" b="0" i="1" dirty="0" smtClean="0">
                        <a:latin typeface="Cambria Math" panose="02040503050406030204" pitchFamily="18" charset="0"/>
                      </a:rPr>
                      <m:t>=</m:t>
                    </m:r>
                    <m:func>
                      <m:funcPr>
                        <m:ctrlPr>
                          <a:rPr lang="en-IN" b="0" i="1" dirty="0" smtClean="0">
                            <a:latin typeface="Cambria Math" panose="02040503050406030204" pitchFamily="18" charset="0"/>
                          </a:rPr>
                        </m:ctrlPr>
                      </m:funcPr>
                      <m:fName>
                        <m:r>
                          <m:rPr>
                            <m:sty m:val="p"/>
                          </m:rPr>
                          <a:rPr lang="en-IN" b="0" i="0" dirty="0" smtClean="0">
                            <a:latin typeface="Cambria Math" panose="02040503050406030204" pitchFamily="18" charset="0"/>
                          </a:rPr>
                          <m:t>arg</m:t>
                        </m:r>
                      </m:fName>
                      <m:e>
                        <m:func>
                          <m:funcPr>
                            <m:ctrlPr>
                              <a:rPr lang="en-IN" b="0" i="1" dirty="0" smtClean="0">
                                <a:latin typeface="Cambria Math" panose="02040503050406030204" pitchFamily="18" charset="0"/>
                              </a:rPr>
                            </m:ctrlPr>
                          </m:funcPr>
                          <m:fName>
                            <m:limLow>
                              <m:limLowPr>
                                <m:ctrlPr>
                                  <a:rPr lang="en-IN" b="0" i="1" dirty="0" smtClean="0">
                                    <a:latin typeface="Cambria Math" panose="02040503050406030204" pitchFamily="18" charset="0"/>
                                  </a:rPr>
                                </m:ctrlPr>
                              </m:limLowPr>
                              <m:e>
                                <m:r>
                                  <m:rPr>
                                    <m:sty m:val="p"/>
                                  </m:rPr>
                                  <a:rPr lang="en-IN" b="0" i="0" dirty="0" smtClean="0">
                                    <a:latin typeface="Cambria Math" panose="02040503050406030204" pitchFamily="18" charset="0"/>
                                  </a:rPr>
                                  <m:t>max</m:t>
                                </m:r>
                              </m:e>
                              <m:lim>
                                <m:r>
                                  <a:rPr lang="en-IN" b="1" i="0" dirty="0" smtClean="0">
                                    <a:latin typeface="Cambria Math" panose="02040503050406030204" pitchFamily="18" charset="0"/>
                                  </a:rPr>
                                  <m:t>𝐰</m:t>
                                </m:r>
                                <m:r>
                                  <a:rPr lang="en-IN" b="0" i="1" dirty="0" smtClean="0">
                                    <a:latin typeface="Cambria Math" panose="02040503050406030204" pitchFamily="18" charset="0"/>
                                  </a:rPr>
                                  <m:t>∈</m:t>
                                </m:r>
                                <m:sSup>
                                  <m:sSupPr>
                                    <m:ctrlPr>
                                      <a:rPr lang="en-IN" b="0" i="1" dirty="0" smtClean="0">
                                        <a:latin typeface="Cambria Math" panose="02040503050406030204" pitchFamily="18" charset="0"/>
                                        <a:ea typeface="Cambria Math" panose="02040503050406030204" pitchFamily="18" charset="0"/>
                                      </a:rPr>
                                    </m:ctrlPr>
                                  </m:sSupPr>
                                  <m:e>
                                    <m:r>
                                      <a:rPr lang="en-IN" b="0" i="1" dirty="0" smtClean="0">
                                        <a:latin typeface="Cambria Math" panose="02040503050406030204" pitchFamily="18" charset="0"/>
                                        <a:ea typeface="Cambria Math" panose="02040503050406030204" pitchFamily="18" charset="0"/>
                                      </a:rPr>
                                      <m:t>ℝ</m:t>
                                    </m:r>
                                  </m:e>
                                  <m:sup>
                                    <m:r>
                                      <a:rPr lang="en-IN" b="0" i="1" dirty="0" smtClean="0">
                                        <a:latin typeface="Cambria Math" panose="02040503050406030204" pitchFamily="18" charset="0"/>
                                        <a:ea typeface="Cambria Math" panose="02040503050406030204" pitchFamily="18" charset="0"/>
                                      </a:rPr>
                                      <m:t>𝑑</m:t>
                                    </m:r>
                                  </m:sup>
                                </m:sSup>
                              </m:lim>
                            </m:limLow>
                          </m:fName>
                          <m:e>
                            <m:nary>
                              <m:naryPr>
                                <m:chr m:val="∏"/>
                                <m:limLoc m:val="subSup"/>
                                <m:ctrlPr>
                                  <a:rPr lang="en-IN" i="1">
                                    <a:latin typeface="Cambria Math" panose="02040503050406030204" pitchFamily="18" charset="0"/>
                                    <a:ea typeface="Cambria Math" panose="02040503050406030204" pitchFamily="18" charset="0"/>
                                  </a:rPr>
                                </m:ctrlPr>
                              </m:naryPr>
                              <m:sub>
                                <m:r>
                                  <m:rPr>
                                    <m:brk m:alnAt="25"/>
                                  </m:rPr>
                                  <a:rPr lang="en-IN" i="1">
                                    <a:latin typeface="Cambria Math" panose="02040503050406030204" pitchFamily="18" charset="0"/>
                                    <a:ea typeface="Cambria Math" panose="02040503050406030204" pitchFamily="18" charset="0"/>
                                  </a:rPr>
                                  <m:t>𝑖</m:t>
                                </m:r>
                                <m:r>
                                  <a:rPr lang="en-IN" i="1">
                                    <a:latin typeface="Cambria Math" panose="02040503050406030204" pitchFamily="18" charset="0"/>
                                    <a:ea typeface="Cambria Math" panose="02040503050406030204" pitchFamily="18" charset="0"/>
                                  </a:rPr>
                                  <m:t>=1</m:t>
                                </m:r>
                              </m:sub>
                              <m:sup>
                                <m:r>
                                  <a:rPr lang="en-IN" i="1">
                                    <a:latin typeface="Cambria Math" panose="02040503050406030204" pitchFamily="18" charset="0"/>
                                    <a:ea typeface="Cambria Math" panose="02040503050406030204" pitchFamily="18" charset="0"/>
                                  </a:rPr>
                                  <m:t>𝑛</m:t>
                                </m:r>
                              </m:sup>
                              <m:e>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 </m:t>
                                    </m:r>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𝑦</m:t>
                                        </m:r>
                                      </m:e>
                                      <m:sup>
                                        <m:r>
                                          <a:rPr lang="en-IN" i="1">
                                            <a:latin typeface="Cambria Math" panose="02040503050406030204" pitchFamily="18" charset="0"/>
                                            <a:ea typeface="Cambria Math" panose="02040503050406030204" pitchFamily="18" charset="0"/>
                                          </a:rPr>
                                          <m:t>𝑖</m:t>
                                        </m:r>
                                      </m:sup>
                                    </m:sSup>
                                    <m:r>
                                      <a:rPr lang="en-IN">
                                        <a:latin typeface="Cambria Math" panose="02040503050406030204" pitchFamily="18" charset="0"/>
                                        <a:ea typeface="Cambria Math" panose="02040503050406030204" pitchFamily="18" charset="0"/>
                                      </a:rPr>
                                      <m:t> | </m:t>
                                    </m:r>
                                    <m:sSup>
                                      <m:sSupPr>
                                        <m:ctrlPr>
                                          <a:rPr lang="en-IN" b="1"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i="1">
                                            <a:latin typeface="Cambria Math" panose="02040503050406030204" pitchFamily="18" charset="0"/>
                                            <a:ea typeface="Cambria Math" panose="02040503050406030204" pitchFamily="18" charset="0"/>
                                          </a:rPr>
                                          <m:t>𝑖</m:t>
                                        </m:r>
                                      </m:sup>
                                    </m:sSup>
                                    <m:r>
                                      <a:rPr lang="en-IN">
                                        <a:latin typeface="Cambria Math" panose="02040503050406030204" pitchFamily="18" charset="0"/>
                                        <a:ea typeface="Cambria Math" panose="02040503050406030204" pitchFamily="18" charset="0"/>
                                      </a:rPr>
                                      <m:t>,</m:t>
                                    </m:r>
                                    <m:r>
                                      <a:rPr lang="en-IN" b="1">
                                        <a:latin typeface="Cambria Math" panose="02040503050406030204" pitchFamily="18" charset="0"/>
                                        <a:ea typeface="Cambria Math" panose="02040503050406030204" pitchFamily="18" charset="0"/>
                                      </a:rPr>
                                      <m:t>𝐰</m:t>
                                    </m:r>
                                  </m:e>
                                </m:d>
                              </m:e>
                            </m:nary>
                          </m:e>
                        </m:func>
                      </m:e>
                    </m:func>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3"/>
                <a:ext cx="11938646" cy="5746377"/>
              </a:xfrm>
              <a:blipFill>
                <a:blip r:embed="rId2"/>
                <a:stretch>
                  <a:fillRect l="-562" t="-1803" r="-817"/>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8</a:t>
            </a:fld>
            <a:endParaRPr lang="en-US"/>
          </a:p>
        </p:txBody>
      </p:sp>
    </p:spTree>
    <p:extLst>
      <p:ext uri="{BB962C8B-B14F-4D97-AF65-F5344CB8AC3E}">
        <p14:creationId xmlns:p14="http://schemas.microsoft.com/office/powerpoint/2010/main" val="755180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Logistic Regression</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IN" dirty="0" smtClean="0"/>
                  <a:t>Suppose we learn a model as the MLE while using sigmoidal map</a:t>
                </a:r>
              </a:p>
              <a:p>
                <a14:m>
                  <m:oMath xmlns:m="http://schemas.openxmlformats.org/officeDocument/2006/math">
                    <m:sSub>
                      <m:sSubPr>
                        <m:ctrlPr>
                          <a:rPr lang="en-IN" i="1" dirty="0">
                            <a:latin typeface="Cambria Math" panose="02040503050406030204" pitchFamily="18" charset="0"/>
                          </a:rPr>
                        </m:ctrlPr>
                      </m:sSubPr>
                      <m:e>
                        <m:acc>
                          <m:accPr>
                            <m:chr m:val="̂"/>
                            <m:ctrlPr>
                              <a:rPr lang="en-IN" i="1">
                                <a:latin typeface="Cambria Math" panose="02040503050406030204" pitchFamily="18" charset="0"/>
                              </a:rPr>
                            </m:ctrlPr>
                          </m:accPr>
                          <m:e>
                            <m:r>
                              <a:rPr lang="en-IN" b="1">
                                <a:latin typeface="Cambria Math" panose="02040503050406030204" pitchFamily="18" charset="0"/>
                              </a:rPr>
                              <m:t>𝐰</m:t>
                            </m:r>
                          </m:e>
                        </m:acc>
                      </m:e>
                      <m:sub>
                        <m:r>
                          <m:rPr>
                            <m:sty m:val="p"/>
                          </m:rPr>
                          <a:rPr lang="en-IN" dirty="0">
                            <a:latin typeface="Cambria Math" panose="02040503050406030204" pitchFamily="18" charset="0"/>
                          </a:rPr>
                          <m:t>MLE</m:t>
                        </m:r>
                      </m:sub>
                    </m:sSub>
                    <m:r>
                      <a:rPr lang="en-IN" i="1" dirty="0">
                        <a:latin typeface="Cambria Math" panose="02040503050406030204" pitchFamily="18" charset="0"/>
                      </a:rPr>
                      <m:t>=</m:t>
                    </m:r>
                    <m:func>
                      <m:funcPr>
                        <m:ctrlPr>
                          <a:rPr lang="en-IN" i="1" dirty="0">
                            <a:latin typeface="Cambria Math" panose="02040503050406030204" pitchFamily="18" charset="0"/>
                          </a:rPr>
                        </m:ctrlPr>
                      </m:funcPr>
                      <m:fName>
                        <m:r>
                          <m:rPr>
                            <m:sty m:val="p"/>
                          </m:rPr>
                          <a:rPr lang="en-IN" dirty="0">
                            <a:latin typeface="Cambria Math" panose="02040503050406030204" pitchFamily="18" charset="0"/>
                          </a:rPr>
                          <m:t>arg</m:t>
                        </m:r>
                      </m:fName>
                      <m:e>
                        <m:func>
                          <m:funcPr>
                            <m:ctrlPr>
                              <a:rPr lang="en-IN" i="1" dirty="0">
                                <a:latin typeface="Cambria Math" panose="02040503050406030204" pitchFamily="18" charset="0"/>
                              </a:rPr>
                            </m:ctrlPr>
                          </m:funcPr>
                          <m:fName>
                            <m:limLow>
                              <m:limLowPr>
                                <m:ctrlPr>
                                  <a:rPr lang="en-IN" i="1" dirty="0">
                                    <a:latin typeface="Cambria Math" panose="02040503050406030204" pitchFamily="18" charset="0"/>
                                  </a:rPr>
                                </m:ctrlPr>
                              </m:limLowPr>
                              <m:e>
                                <m:r>
                                  <m:rPr>
                                    <m:sty m:val="p"/>
                                  </m:rPr>
                                  <a:rPr lang="en-IN" dirty="0">
                                    <a:latin typeface="Cambria Math" panose="02040503050406030204" pitchFamily="18" charset="0"/>
                                  </a:rPr>
                                  <m:t>max</m:t>
                                </m:r>
                              </m:e>
                              <m:lim>
                                <m:r>
                                  <a:rPr lang="en-IN" b="1" dirty="0">
                                    <a:latin typeface="Cambria Math" panose="02040503050406030204" pitchFamily="18" charset="0"/>
                                  </a:rPr>
                                  <m:t>𝐰</m:t>
                                </m:r>
                                <m:r>
                                  <a:rPr lang="en-IN" i="1" dirty="0">
                                    <a:latin typeface="Cambria Math" panose="02040503050406030204" pitchFamily="18" charset="0"/>
                                  </a:rPr>
                                  <m:t>∈</m:t>
                                </m:r>
                                <m:sSup>
                                  <m:sSupPr>
                                    <m:ctrlPr>
                                      <a:rPr lang="en-IN" i="1" dirty="0">
                                        <a:latin typeface="Cambria Math" panose="02040503050406030204" pitchFamily="18" charset="0"/>
                                        <a:ea typeface="Cambria Math" panose="02040503050406030204" pitchFamily="18" charset="0"/>
                                      </a:rPr>
                                    </m:ctrlPr>
                                  </m:sSupPr>
                                  <m:e>
                                    <m:r>
                                      <a:rPr lang="en-IN" i="1" dirty="0">
                                        <a:latin typeface="Cambria Math" panose="02040503050406030204" pitchFamily="18" charset="0"/>
                                        <a:ea typeface="Cambria Math" panose="02040503050406030204" pitchFamily="18" charset="0"/>
                                      </a:rPr>
                                      <m:t>ℝ</m:t>
                                    </m:r>
                                  </m:e>
                                  <m:sup>
                                    <m:r>
                                      <a:rPr lang="en-IN" i="1" dirty="0">
                                        <a:latin typeface="Cambria Math" panose="02040503050406030204" pitchFamily="18" charset="0"/>
                                        <a:ea typeface="Cambria Math" panose="02040503050406030204" pitchFamily="18" charset="0"/>
                                      </a:rPr>
                                      <m:t>𝑑</m:t>
                                    </m:r>
                                  </m:sup>
                                </m:sSup>
                              </m:lim>
                            </m:limLow>
                          </m:fName>
                          <m:e>
                            <m:nary>
                              <m:naryPr>
                                <m:chr m:val="∏"/>
                                <m:limLoc m:val="subSup"/>
                                <m:ctrlPr>
                                  <a:rPr lang="en-IN" i="1">
                                    <a:latin typeface="Cambria Math" panose="02040503050406030204" pitchFamily="18" charset="0"/>
                                    <a:ea typeface="Cambria Math" panose="02040503050406030204" pitchFamily="18" charset="0"/>
                                  </a:rPr>
                                </m:ctrlPr>
                              </m:naryPr>
                              <m:sub>
                                <m:r>
                                  <m:rPr>
                                    <m:brk m:alnAt="25"/>
                                  </m:rPr>
                                  <a:rPr lang="en-IN" i="1">
                                    <a:latin typeface="Cambria Math" panose="02040503050406030204" pitchFamily="18" charset="0"/>
                                    <a:ea typeface="Cambria Math" panose="02040503050406030204" pitchFamily="18" charset="0"/>
                                  </a:rPr>
                                  <m:t>𝑖</m:t>
                                </m:r>
                                <m:r>
                                  <a:rPr lang="en-IN" i="1">
                                    <a:latin typeface="Cambria Math" panose="02040503050406030204" pitchFamily="18" charset="0"/>
                                    <a:ea typeface="Cambria Math" panose="02040503050406030204" pitchFamily="18" charset="0"/>
                                  </a:rPr>
                                  <m:t>=1</m:t>
                                </m:r>
                              </m:sub>
                              <m:sup>
                                <m:r>
                                  <a:rPr lang="en-IN" i="1">
                                    <a:latin typeface="Cambria Math" panose="02040503050406030204" pitchFamily="18" charset="0"/>
                                    <a:ea typeface="Cambria Math" panose="02040503050406030204" pitchFamily="18" charset="0"/>
                                  </a:rPr>
                                  <m:t>𝑛</m:t>
                                </m:r>
                              </m:sup>
                              <m:e>
                                <m:r>
                                  <a:rPr lang="en-IN">
                                    <a:latin typeface="Cambria Math" panose="02040503050406030204" pitchFamily="18" charset="0"/>
                                    <a:ea typeface="Cambria Math" panose="02040503050406030204" pitchFamily="18" charset="0"/>
                                  </a:rPr>
                                  <m:t>𝜎</m:t>
                                </m:r>
                                <m:d>
                                  <m:dPr>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𝑦</m:t>
                                        </m:r>
                                      </m:e>
                                      <m:sup>
                                        <m:r>
                                          <a:rPr lang="en-IN" i="1">
                                            <a:latin typeface="Cambria Math" panose="02040503050406030204" pitchFamily="18" charset="0"/>
                                            <a:ea typeface="Cambria Math" panose="02040503050406030204" pitchFamily="18" charset="0"/>
                                          </a:rPr>
                                          <m:t>𝑖</m:t>
                                        </m:r>
                                      </m:sup>
                                    </m:sSup>
                                    <m:r>
                                      <a:rPr lang="en-IN">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𝐰</m:t>
                                        </m:r>
                                      </m:e>
                                      <m:sup>
                                        <m:r>
                                          <a:rPr lang="en-IN">
                                            <a:latin typeface="Cambria Math" panose="02040503050406030204" pitchFamily="18" charset="0"/>
                                            <a:ea typeface="Cambria Math" panose="02040503050406030204" pitchFamily="18" charset="0"/>
                                          </a:rPr>
                                          <m:t>⊤</m:t>
                                        </m:r>
                                      </m:sup>
                                    </m:sSup>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i="1">
                                            <a:latin typeface="Cambria Math" panose="02040503050406030204" pitchFamily="18" charset="0"/>
                                            <a:ea typeface="Cambria Math" panose="02040503050406030204" pitchFamily="18" charset="0"/>
                                          </a:rPr>
                                          <m:t>𝑖</m:t>
                                        </m:r>
                                      </m:sup>
                                    </m:sSup>
                                  </m:e>
                                </m:d>
                              </m:e>
                            </m:nary>
                          </m:e>
                        </m:func>
                      </m:e>
                    </m:func>
                  </m:oMath>
                </a14:m>
                <a:endParaRPr lang="en-IN" dirty="0" smtClean="0"/>
              </a:p>
              <a:p>
                <a:pPr lvl="2"/>
                <a:r>
                  <a:rPr lang="en-IN" dirty="0" smtClean="0"/>
                  <a:t>Working with products can be numerically unstable</a:t>
                </a:r>
              </a:p>
              <a:p>
                <a:pPr lvl="2"/>
                <a:r>
                  <a:rPr lang="en-IN" dirty="0" smtClean="0"/>
                  <a:t>Since </a:t>
                </a:r>
                <a14:m>
                  <m:oMath xmlns:m="http://schemas.openxmlformats.org/officeDocument/2006/math">
                    <m:r>
                      <a:rPr lang="en-IN" b="0" i="1" smtClean="0">
                        <a:latin typeface="Cambria Math" panose="02040503050406030204" pitchFamily="18" charset="0"/>
                      </a:rPr>
                      <m:t>𝜎</m:t>
                    </m:r>
                    <m:d>
                      <m:dPr>
                        <m:ctrlPr>
                          <a:rPr lang="en-IN" b="0" i="1" smtClean="0">
                            <a:latin typeface="Cambria Math" panose="02040503050406030204" pitchFamily="18" charset="0"/>
                          </a:rPr>
                        </m:ctrlPr>
                      </m:dPr>
                      <m:e>
                        <m:r>
                          <a:rPr lang="en-IN" b="0" i="1" smtClean="0">
                            <a:latin typeface="Cambria Math" panose="02040503050406030204" pitchFamily="18" charset="0"/>
                          </a:rPr>
                          <m:t>⋅</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0,1</m:t>
                        </m:r>
                      </m:e>
                    </m:d>
                  </m:oMath>
                </a14:m>
                <a:r>
                  <a:rPr lang="en-IN" dirty="0" smtClean="0"/>
                  <a:t>, product of several such values can be extremely small</a:t>
                </a:r>
              </a:p>
              <a:p>
                <a:pPr lvl="2"/>
                <a:r>
                  <a:rPr lang="en-IN" b="1" dirty="0" smtClean="0"/>
                  <a:t>Solution</a:t>
                </a:r>
                <a:r>
                  <a:rPr lang="en-IN" dirty="0" smtClean="0"/>
                  <a:t>: take logarithms and exploit that </a:t>
                </a:r>
                <a14:m>
                  <m:oMath xmlns:m="http://schemas.openxmlformats.org/officeDocument/2006/math">
                    <m:func>
                      <m:funcPr>
                        <m:ctrlPr>
                          <a:rPr lang="en-IN" b="0" i="1" smtClean="0">
                            <a:latin typeface="Cambria Math" panose="02040503050406030204" pitchFamily="18" charset="0"/>
                          </a:rPr>
                        </m:ctrlPr>
                      </m:funcPr>
                      <m:fName>
                        <m:limLow>
                          <m:limLowPr>
                            <m:ctrlPr>
                              <a:rPr lang="en-IN" b="0" i="1" smtClean="0">
                                <a:latin typeface="Cambria Math" panose="02040503050406030204" pitchFamily="18" charset="0"/>
                              </a:rPr>
                            </m:ctrlPr>
                          </m:limLowPr>
                          <m:e>
                            <m:r>
                              <m:rPr>
                                <m:sty m:val="p"/>
                              </m:rPr>
                              <a:rPr lang="en-IN" b="0" i="0" smtClean="0">
                                <a:latin typeface="Cambria Math" panose="02040503050406030204" pitchFamily="18" charset="0"/>
                              </a:rPr>
                              <m:t>max</m:t>
                            </m:r>
                          </m:e>
                          <m:lim>
                            <m:r>
                              <a:rPr lang="en-IN" b="1" i="0" smtClean="0">
                                <a:latin typeface="Cambria Math" panose="02040503050406030204" pitchFamily="18" charset="0"/>
                              </a:rPr>
                              <m:t>𝐰</m:t>
                            </m:r>
                          </m:lim>
                        </m:limLow>
                      </m:fName>
                      <m:e>
                        <m:r>
                          <a:rPr lang="en-IN" b="0" i="1" smtClean="0">
                            <a:latin typeface="Cambria Math" panose="02040503050406030204" pitchFamily="18" charset="0"/>
                          </a:rPr>
                          <m:t>𝑓</m:t>
                        </m:r>
                        <m:d>
                          <m:dPr>
                            <m:ctrlPr>
                              <a:rPr lang="en-IN" b="0" i="1" smtClean="0">
                                <a:latin typeface="Cambria Math" panose="02040503050406030204" pitchFamily="18" charset="0"/>
                              </a:rPr>
                            </m:ctrlPr>
                          </m:dPr>
                          <m:e>
                            <m:r>
                              <a:rPr lang="en-IN" b="1" i="0" smtClean="0">
                                <a:latin typeface="Cambria Math" panose="02040503050406030204" pitchFamily="18" charset="0"/>
                              </a:rPr>
                              <m:t>𝐰</m:t>
                            </m:r>
                          </m:e>
                        </m:d>
                      </m:e>
                    </m:func>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limLow>
                          <m:limLowPr>
                            <m:ctrlPr>
                              <a:rPr lang="en-IN" b="0" i="1" smtClean="0">
                                <a:latin typeface="Cambria Math" panose="02040503050406030204" pitchFamily="18" charset="0"/>
                              </a:rPr>
                            </m:ctrlPr>
                          </m:limLowPr>
                          <m:e>
                            <m:r>
                              <m:rPr>
                                <m:sty m:val="p"/>
                              </m:rPr>
                              <a:rPr lang="en-IN" b="0" i="0" smtClean="0">
                                <a:latin typeface="Cambria Math" panose="02040503050406030204" pitchFamily="18" charset="0"/>
                              </a:rPr>
                              <m:t>max</m:t>
                            </m:r>
                          </m:e>
                          <m:lim>
                            <m:r>
                              <a:rPr lang="en-IN" b="1" i="0" smtClean="0">
                                <a:latin typeface="Cambria Math" panose="02040503050406030204" pitchFamily="18" charset="0"/>
                              </a:rPr>
                              <m:t>𝐰</m:t>
                            </m:r>
                          </m:lim>
                        </m:limLow>
                      </m:fName>
                      <m:e>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ln</m:t>
                            </m:r>
                          </m:fName>
                          <m:e>
                            <m:d>
                              <m:dPr>
                                <m:ctrlPr>
                                  <a:rPr lang="en-IN" b="0" i="1" smtClean="0">
                                    <a:latin typeface="Cambria Math" panose="02040503050406030204" pitchFamily="18" charset="0"/>
                                  </a:rPr>
                                </m:ctrlPr>
                              </m:dPr>
                              <m:e>
                                <m:r>
                                  <a:rPr lang="en-IN" b="0" i="1" smtClean="0">
                                    <a:latin typeface="Cambria Math" panose="02040503050406030204" pitchFamily="18" charset="0"/>
                                  </a:rPr>
                                  <m:t>𝑓</m:t>
                                </m:r>
                                <m:d>
                                  <m:dPr>
                                    <m:ctrlPr>
                                      <a:rPr lang="en-IN" b="0" i="1" smtClean="0">
                                        <a:latin typeface="Cambria Math" panose="02040503050406030204" pitchFamily="18" charset="0"/>
                                      </a:rPr>
                                    </m:ctrlPr>
                                  </m:dPr>
                                  <m:e>
                                    <m:r>
                                      <a:rPr lang="en-IN" b="1" i="0" smtClean="0">
                                        <a:latin typeface="Cambria Math" panose="02040503050406030204" pitchFamily="18" charset="0"/>
                                      </a:rPr>
                                      <m:t>𝐰</m:t>
                                    </m:r>
                                  </m:e>
                                </m:d>
                              </m:e>
                            </m:d>
                          </m:e>
                        </m:func>
                      </m:e>
                    </m:func>
                  </m:oMath>
                </a14:m>
                <a:endParaRPr lang="en-IN" dirty="0" smtClean="0"/>
              </a:p>
              <a:p>
                <a14:m>
                  <m:oMath xmlns:m="http://schemas.openxmlformats.org/officeDocument/2006/math">
                    <m:sSub>
                      <m:sSubPr>
                        <m:ctrlPr>
                          <a:rPr lang="en-IN" i="1" dirty="0">
                            <a:latin typeface="Cambria Math" panose="02040503050406030204" pitchFamily="18" charset="0"/>
                          </a:rPr>
                        </m:ctrlPr>
                      </m:sSubPr>
                      <m:e>
                        <m:acc>
                          <m:accPr>
                            <m:chr m:val="̂"/>
                            <m:ctrlPr>
                              <a:rPr lang="en-IN" i="1">
                                <a:latin typeface="Cambria Math" panose="02040503050406030204" pitchFamily="18" charset="0"/>
                              </a:rPr>
                            </m:ctrlPr>
                          </m:accPr>
                          <m:e>
                            <m:r>
                              <a:rPr lang="en-IN" b="1">
                                <a:latin typeface="Cambria Math" panose="02040503050406030204" pitchFamily="18" charset="0"/>
                              </a:rPr>
                              <m:t>𝐰</m:t>
                            </m:r>
                          </m:e>
                        </m:acc>
                      </m:e>
                      <m:sub>
                        <m:r>
                          <m:rPr>
                            <m:sty m:val="p"/>
                          </m:rPr>
                          <a:rPr lang="en-IN" dirty="0">
                            <a:latin typeface="Cambria Math" panose="02040503050406030204" pitchFamily="18" charset="0"/>
                          </a:rPr>
                          <m:t>MLE</m:t>
                        </m:r>
                      </m:sub>
                    </m:sSub>
                    <m:r>
                      <a:rPr lang="en-IN" i="1" dirty="0">
                        <a:latin typeface="Cambria Math" panose="02040503050406030204" pitchFamily="18" charset="0"/>
                      </a:rPr>
                      <m:t>=</m:t>
                    </m:r>
                    <m:func>
                      <m:funcPr>
                        <m:ctrlPr>
                          <a:rPr lang="en-IN" i="1" dirty="0">
                            <a:latin typeface="Cambria Math" panose="02040503050406030204" pitchFamily="18" charset="0"/>
                          </a:rPr>
                        </m:ctrlPr>
                      </m:funcPr>
                      <m:fName>
                        <m:r>
                          <m:rPr>
                            <m:sty m:val="p"/>
                          </m:rPr>
                          <a:rPr lang="en-IN" dirty="0">
                            <a:latin typeface="Cambria Math" panose="02040503050406030204" pitchFamily="18" charset="0"/>
                          </a:rPr>
                          <m:t>arg</m:t>
                        </m:r>
                      </m:fName>
                      <m:e>
                        <m:func>
                          <m:funcPr>
                            <m:ctrlPr>
                              <a:rPr lang="en-IN" i="1" dirty="0">
                                <a:latin typeface="Cambria Math" panose="02040503050406030204" pitchFamily="18" charset="0"/>
                              </a:rPr>
                            </m:ctrlPr>
                          </m:funcPr>
                          <m:fName>
                            <m:limLow>
                              <m:limLowPr>
                                <m:ctrlPr>
                                  <a:rPr lang="en-IN" i="1" dirty="0">
                                    <a:latin typeface="Cambria Math" panose="02040503050406030204" pitchFamily="18" charset="0"/>
                                  </a:rPr>
                                </m:ctrlPr>
                              </m:limLowPr>
                              <m:e>
                                <m:r>
                                  <m:rPr>
                                    <m:sty m:val="p"/>
                                  </m:rPr>
                                  <a:rPr lang="en-IN" dirty="0">
                                    <a:latin typeface="Cambria Math" panose="02040503050406030204" pitchFamily="18" charset="0"/>
                                  </a:rPr>
                                  <m:t>max</m:t>
                                </m:r>
                              </m:e>
                              <m:lim>
                                <m:r>
                                  <a:rPr lang="en-IN" b="1" dirty="0">
                                    <a:latin typeface="Cambria Math" panose="02040503050406030204" pitchFamily="18" charset="0"/>
                                  </a:rPr>
                                  <m:t>𝐰</m:t>
                                </m:r>
                                <m:r>
                                  <a:rPr lang="en-IN" i="1" dirty="0">
                                    <a:latin typeface="Cambria Math" panose="02040503050406030204" pitchFamily="18" charset="0"/>
                                  </a:rPr>
                                  <m:t>∈</m:t>
                                </m:r>
                                <m:sSup>
                                  <m:sSupPr>
                                    <m:ctrlPr>
                                      <a:rPr lang="en-IN" i="1" dirty="0">
                                        <a:latin typeface="Cambria Math" panose="02040503050406030204" pitchFamily="18" charset="0"/>
                                        <a:ea typeface="Cambria Math" panose="02040503050406030204" pitchFamily="18" charset="0"/>
                                      </a:rPr>
                                    </m:ctrlPr>
                                  </m:sSupPr>
                                  <m:e>
                                    <m:r>
                                      <a:rPr lang="en-IN" i="1" dirty="0">
                                        <a:latin typeface="Cambria Math" panose="02040503050406030204" pitchFamily="18" charset="0"/>
                                        <a:ea typeface="Cambria Math" panose="02040503050406030204" pitchFamily="18" charset="0"/>
                                      </a:rPr>
                                      <m:t>ℝ</m:t>
                                    </m:r>
                                  </m:e>
                                  <m:sup>
                                    <m:r>
                                      <a:rPr lang="en-IN" i="1" dirty="0">
                                        <a:latin typeface="Cambria Math" panose="02040503050406030204" pitchFamily="18" charset="0"/>
                                        <a:ea typeface="Cambria Math" panose="02040503050406030204" pitchFamily="18" charset="0"/>
                                      </a:rPr>
                                      <m:t>𝑑</m:t>
                                    </m:r>
                                  </m:sup>
                                </m:sSup>
                              </m:lim>
                            </m:limLow>
                          </m:fName>
                          <m:e>
                            <m:func>
                              <m:funcPr>
                                <m:ctrlPr>
                                  <a:rPr lang="en-IN" b="0" i="1" dirty="0" smtClean="0">
                                    <a:latin typeface="Cambria Math" panose="02040503050406030204" pitchFamily="18" charset="0"/>
                                    <a:ea typeface="Cambria Math" panose="02040503050406030204" pitchFamily="18" charset="0"/>
                                  </a:rPr>
                                </m:ctrlPr>
                              </m:funcPr>
                              <m:fName>
                                <m:r>
                                  <m:rPr>
                                    <m:sty m:val="p"/>
                                  </m:rPr>
                                  <a:rPr lang="en-IN" b="0" i="0" dirty="0" smtClean="0">
                                    <a:latin typeface="Cambria Math" panose="02040503050406030204" pitchFamily="18" charset="0"/>
                                    <a:ea typeface="Cambria Math" panose="02040503050406030204" pitchFamily="18" charset="0"/>
                                  </a:rPr>
                                  <m:t>ln</m:t>
                                </m:r>
                              </m:fName>
                              <m:e>
                                <m:d>
                                  <m:dPr>
                                    <m:ctrlPr>
                                      <a:rPr lang="en-IN" b="0" i="1" dirty="0" smtClean="0">
                                        <a:latin typeface="Cambria Math" panose="02040503050406030204" pitchFamily="18" charset="0"/>
                                        <a:ea typeface="Cambria Math" panose="02040503050406030204" pitchFamily="18" charset="0"/>
                                      </a:rPr>
                                    </m:ctrlPr>
                                  </m:dPr>
                                  <m:e>
                                    <m:nary>
                                      <m:naryPr>
                                        <m:chr m:val="∏"/>
                                        <m:limLoc m:val="subSup"/>
                                        <m:ctrlPr>
                                          <a:rPr lang="en-IN" i="1">
                                            <a:latin typeface="Cambria Math" panose="02040503050406030204" pitchFamily="18" charset="0"/>
                                            <a:ea typeface="Cambria Math" panose="02040503050406030204" pitchFamily="18" charset="0"/>
                                          </a:rPr>
                                        </m:ctrlPr>
                                      </m:naryPr>
                                      <m:sub>
                                        <m:r>
                                          <m:rPr>
                                            <m:brk m:alnAt="25"/>
                                          </m:rPr>
                                          <a:rPr lang="en-IN" i="1">
                                            <a:latin typeface="Cambria Math" panose="02040503050406030204" pitchFamily="18" charset="0"/>
                                            <a:ea typeface="Cambria Math" panose="02040503050406030204" pitchFamily="18" charset="0"/>
                                          </a:rPr>
                                          <m:t>𝑖</m:t>
                                        </m:r>
                                        <m:r>
                                          <a:rPr lang="en-IN" i="1">
                                            <a:latin typeface="Cambria Math" panose="02040503050406030204" pitchFamily="18" charset="0"/>
                                            <a:ea typeface="Cambria Math" panose="02040503050406030204" pitchFamily="18" charset="0"/>
                                          </a:rPr>
                                          <m:t>=1</m:t>
                                        </m:r>
                                      </m:sub>
                                      <m:sup>
                                        <m:r>
                                          <a:rPr lang="en-IN" i="1">
                                            <a:latin typeface="Cambria Math" panose="02040503050406030204" pitchFamily="18" charset="0"/>
                                            <a:ea typeface="Cambria Math" panose="02040503050406030204" pitchFamily="18" charset="0"/>
                                          </a:rPr>
                                          <m:t>𝑛</m:t>
                                        </m:r>
                                      </m:sup>
                                      <m:e>
                                        <m:r>
                                          <a:rPr lang="en-IN">
                                            <a:latin typeface="Cambria Math" panose="02040503050406030204" pitchFamily="18" charset="0"/>
                                            <a:ea typeface="Cambria Math" panose="02040503050406030204" pitchFamily="18" charset="0"/>
                                          </a:rPr>
                                          <m:t>𝜎</m:t>
                                        </m:r>
                                        <m:d>
                                          <m:dPr>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𝑦</m:t>
                                                </m:r>
                                              </m:e>
                                              <m:sup>
                                                <m:r>
                                                  <a:rPr lang="en-IN" i="1">
                                                    <a:latin typeface="Cambria Math" panose="02040503050406030204" pitchFamily="18" charset="0"/>
                                                    <a:ea typeface="Cambria Math" panose="02040503050406030204" pitchFamily="18" charset="0"/>
                                                  </a:rPr>
                                                  <m:t>𝑖</m:t>
                                                </m:r>
                                              </m:sup>
                                            </m:sSup>
                                            <m:r>
                                              <a:rPr lang="en-IN">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𝐰</m:t>
                                                </m:r>
                                              </m:e>
                                              <m:sup>
                                                <m:r>
                                                  <a:rPr lang="en-IN">
                                                    <a:latin typeface="Cambria Math" panose="02040503050406030204" pitchFamily="18" charset="0"/>
                                                    <a:ea typeface="Cambria Math" panose="02040503050406030204" pitchFamily="18" charset="0"/>
                                                  </a:rPr>
                                                  <m:t>⊤</m:t>
                                                </m:r>
                                              </m:sup>
                                            </m:sSup>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i="1">
                                                    <a:latin typeface="Cambria Math" panose="02040503050406030204" pitchFamily="18" charset="0"/>
                                                    <a:ea typeface="Cambria Math" panose="02040503050406030204" pitchFamily="18" charset="0"/>
                                                  </a:rPr>
                                                  <m:t>𝑖</m:t>
                                                </m:r>
                                              </m:sup>
                                            </m:sSup>
                                          </m:e>
                                        </m:d>
                                      </m:e>
                                    </m:nary>
                                  </m:e>
                                </m:d>
                              </m:e>
                            </m:func>
                          </m:e>
                        </m:func>
                      </m:e>
                    </m:func>
                  </m:oMath>
                </a14:m>
                <a:endParaRPr lang="en-IN" dirty="0" smtClean="0"/>
              </a:p>
              <a:p>
                <a14:m>
                  <m:oMath xmlns:m="http://schemas.openxmlformats.org/officeDocument/2006/math">
                    <m:r>
                      <a:rPr lang="en-IN" b="0" i="1" dirty="0" smtClean="0">
                        <a:latin typeface="Cambria Math" panose="02040503050406030204" pitchFamily="18" charset="0"/>
                      </a:rPr>
                      <m:t>=</m:t>
                    </m:r>
                    <m:func>
                      <m:funcPr>
                        <m:ctrlPr>
                          <a:rPr lang="en-IN" i="1" dirty="0">
                            <a:latin typeface="Cambria Math" panose="02040503050406030204" pitchFamily="18" charset="0"/>
                          </a:rPr>
                        </m:ctrlPr>
                      </m:funcPr>
                      <m:fName>
                        <m:r>
                          <m:rPr>
                            <m:sty m:val="p"/>
                          </m:rPr>
                          <a:rPr lang="en-IN" dirty="0">
                            <a:latin typeface="Cambria Math" panose="02040503050406030204" pitchFamily="18" charset="0"/>
                          </a:rPr>
                          <m:t>arg</m:t>
                        </m:r>
                      </m:fName>
                      <m:e>
                        <m:func>
                          <m:funcPr>
                            <m:ctrlPr>
                              <a:rPr lang="en-IN" i="1" dirty="0">
                                <a:latin typeface="Cambria Math" panose="02040503050406030204" pitchFamily="18" charset="0"/>
                              </a:rPr>
                            </m:ctrlPr>
                          </m:funcPr>
                          <m:fName>
                            <m:limLow>
                              <m:limLowPr>
                                <m:ctrlPr>
                                  <a:rPr lang="en-IN" i="1" dirty="0">
                                    <a:latin typeface="Cambria Math" panose="02040503050406030204" pitchFamily="18" charset="0"/>
                                  </a:rPr>
                                </m:ctrlPr>
                              </m:limLowPr>
                              <m:e>
                                <m:r>
                                  <m:rPr>
                                    <m:sty m:val="p"/>
                                  </m:rPr>
                                  <a:rPr lang="en-IN" dirty="0">
                                    <a:latin typeface="Cambria Math" panose="02040503050406030204" pitchFamily="18" charset="0"/>
                                  </a:rPr>
                                  <m:t>min</m:t>
                                </m:r>
                              </m:e>
                              <m:lim>
                                <m:r>
                                  <a:rPr lang="en-IN" b="1" dirty="0">
                                    <a:latin typeface="Cambria Math" panose="02040503050406030204" pitchFamily="18" charset="0"/>
                                  </a:rPr>
                                  <m:t>𝐰</m:t>
                                </m:r>
                                <m:r>
                                  <a:rPr lang="en-IN" i="1" dirty="0">
                                    <a:latin typeface="Cambria Math" panose="02040503050406030204" pitchFamily="18" charset="0"/>
                                  </a:rPr>
                                  <m:t>∈</m:t>
                                </m:r>
                                <m:sSup>
                                  <m:sSupPr>
                                    <m:ctrlPr>
                                      <a:rPr lang="en-IN" i="1" dirty="0">
                                        <a:latin typeface="Cambria Math" panose="02040503050406030204" pitchFamily="18" charset="0"/>
                                        <a:ea typeface="Cambria Math" panose="02040503050406030204" pitchFamily="18" charset="0"/>
                                      </a:rPr>
                                    </m:ctrlPr>
                                  </m:sSupPr>
                                  <m:e>
                                    <m:r>
                                      <a:rPr lang="en-IN" i="1" dirty="0">
                                        <a:latin typeface="Cambria Math" panose="02040503050406030204" pitchFamily="18" charset="0"/>
                                        <a:ea typeface="Cambria Math" panose="02040503050406030204" pitchFamily="18" charset="0"/>
                                      </a:rPr>
                                      <m:t>ℝ</m:t>
                                    </m:r>
                                  </m:e>
                                  <m:sup>
                                    <m:r>
                                      <a:rPr lang="en-IN" i="1" dirty="0">
                                        <a:latin typeface="Cambria Math" panose="02040503050406030204" pitchFamily="18" charset="0"/>
                                        <a:ea typeface="Cambria Math" panose="02040503050406030204" pitchFamily="18" charset="0"/>
                                      </a:rPr>
                                      <m:t>𝑑</m:t>
                                    </m:r>
                                  </m:sup>
                                </m:sSup>
                              </m:lim>
                            </m:limLow>
                          </m:fName>
                          <m:e>
                            <m:nary>
                              <m:naryPr>
                                <m:chr m:val="∑"/>
                                <m:limLoc m:val="subSup"/>
                                <m:ctrlPr>
                                  <a:rPr lang="en-IN" i="1" dirty="0">
                                    <a:latin typeface="Cambria Math" panose="02040503050406030204" pitchFamily="18" charset="0"/>
                                    <a:ea typeface="Cambria Math" panose="02040503050406030204" pitchFamily="18" charset="0"/>
                                  </a:rPr>
                                </m:ctrlPr>
                              </m:naryPr>
                              <m:sub>
                                <m:r>
                                  <m:rPr>
                                    <m:brk m:alnAt="25"/>
                                  </m:rPr>
                                  <a:rPr lang="en-IN" i="1" dirty="0">
                                    <a:latin typeface="Cambria Math" panose="02040503050406030204" pitchFamily="18" charset="0"/>
                                    <a:ea typeface="Cambria Math" panose="02040503050406030204" pitchFamily="18" charset="0"/>
                                  </a:rPr>
                                  <m:t>𝑖</m:t>
                                </m:r>
                                <m:r>
                                  <a:rPr lang="en-IN" i="1" dirty="0">
                                    <a:latin typeface="Cambria Math" panose="02040503050406030204" pitchFamily="18" charset="0"/>
                                    <a:ea typeface="Cambria Math" panose="02040503050406030204" pitchFamily="18" charset="0"/>
                                  </a:rPr>
                                  <m:t>=1</m:t>
                                </m:r>
                              </m:sub>
                              <m:sup>
                                <m:r>
                                  <a:rPr lang="en-IN" i="1" dirty="0">
                                    <a:latin typeface="Cambria Math" panose="02040503050406030204" pitchFamily="18" charset="0"/>
                                    <a:ea typeface="Cambria Math" panose="02040503050406030204" pitchFamily="18" charset="0"/>
                                  </a:rPr>
                                  <m:t>𝑛</m:t>
                                </m:r>
                              </m:sup>
                              <m:e>
                                <m:func>
                                  <m:funcPr>
                                    <m:ctrlPr>
                                      <a:rPr lang="en-IN" i="1" dirty="0">
                                        <a:latin typeface="Cambria Math" panose="02040503050406030204" pitchFamily="18" charset="0"/>
                                        <a:ea typeface="Cambria Math" panose="02040503050406030204" pitchFamily="18" charset="0"/>
                                      </a:rPr>
                                    </m:ctrlPr>
                                  </m:funcPr>
                                  <m:fName>
                                    <m:r>
                                      <m:rPr>
                                        <m:sty m:val="p"/>
                                      </m:rPr>
                                      <a:rPr lang="en-IN" dirty="0">
                                        <a:latin typeface="Cambria Math" panose="02040503050406030204" pitchFamily="18" charset="0"/>
                                        <a:ea typeface="Cambria Math" panose="02040503050406030204" pitchFamily="18" charset="0"/>
                                      </a:rPr>
                                      <m:t>ln</m:t>
                                    </m:r>
                                  </m:fName>
                                  <m:e>
                                    <m:d>
                                      <m:dPr>
                                        <m:ctrlPr>
                                          <a:rPr lang="en-IN" i="1" dirty="0">
                                            <a:latin typeface="Cambria Math" panose="02040503050406030204" pitchFamily="18" charset="0"/>
                                            <a:ea typeface="Cambria Math" panose="02040503050406030204" pitchFamily="18" charset="0"/>
                                          </a:rPr>
                                        </m:ctrlPr>
                                      </m:dPr>
                                      <m:e>
                                        <m:r>
                                          <a:rPr lang="en-IN" i="1" dirty="0">
                                            <a:latin typeface="Cambria Math" panose="02040503050406030204" pitchFamily="18" charset="0"/>
                                            <a:ea typeface="Cambria Math" panose="02040503050406030204" pitchFamily="18" charset="0"/>
                                          </a:rPr>
                                          <m:t>1+</m:t>
                                        </m:r>
                                        <m:func>
                                          <m:funcPr>
                                            <m:ctrlPr>
                                              <a:rPr lang="en-IN" i="1" dirty="0">
                                                <a:latin typeface="Cambria Math" panose="02040503050406030204" pitchFamily="18" charset="0"/>
                                                <a:ea typeface="Cambria Math" panose="02040503050406030204" pitchFamily="18" charset="0"/>
                                              </a:rPr>
                                            </m:ctrlPr>
                                          </m:funcPr>
                                          <m:fName>
                                            <m:r>
                                              <m:rPr>
                                                <m:sty m:val="p"/>
                                              </m:rPr>
                                              <a:rPr lang="en-IN" dirty="0">
                                                <a:latin typeface="Cambria Math" panose="02040503050406030204" pitchFamily="18" charset="0"/>
                                                <a:ea typeface="Cambria Math" panose="02040503050406030204" pitchFamily="18" charset="0"/>
                                              </a:rPr>
                                              <m:t>exp</m:t>
                                            </m:r>
                                          </m:fName>
                                          <m:e>
                                            <m:d>
                                              <m:dPr>
                                                <m:ctrlPr>
                                                  <a:rPr lang="en-IN" i="1" dirty="0">
                                                    <a:latin typeface="Cambria Math" panose="02040503050406030204" pitchFamily="18" charset="0"/>
                                                    <a:ea typeface="Cambria Math" panose="02040503050406030204" pitchFamily="18" charset="0"/>
                                                  </a:rPr>
                                                </m:ctrlPr>
                                              </m:dPr>
                                              <m:e>
                                                <m:r>
                                                  <a:rPr lang="en-IN" b="0" i="1" dirty="0" smtClean="0">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𝑦</m:t>
                                                    </m:r>
                                                  </m:e>
                                                  <m:sup>
                                                    <m:r>
                                                      <a:rPr lang="en-IN" i="1">
                                                        <a:latin typeface="Cambria Math" panose="02040503050406030204" pitchFamily="18" charset="0"/>
                                                        <a:ea typeface="Cambria Math" panose="02040503050406030204" pitchFamily="18" charset="0"/>
                                                      </a:rPr>
                                                      <m:t>𝑖</m:t>
                                                    </m:r>
                                                  </m:sup>
                                                </m:sSup>
                                                <m:r>
                                                  <a:rPr lang="en-IN">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𝐰</m:t>
                                                    </m:r>
                                                  </m:e>
                                                  <m:sup>
                                                    <m:r>
                                                      <a:rPr lang="en-IN">
                                                        <a:latin typeface="Cambria Math" panose="02040503050406030204" pitchFamily="18" charset="0"/>
                                                        <a:ea typeface="Cambria Math" panose="02040503050406030204" pitchFamily="18" charset="0"/>
                                                      </a:rPr>
                                                      <m:t>⊤</m:t>
                                                    </m:r>
                                                  </m:sup>
                                                </m:sSup>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i="1">
                                                        <a:latin typeface="Cambria Math" panose="02040503050406030204" pitchFamily="18" charset="0"/>
                                                        <a:ea typeface="Cambria Math" panose="02040503050406030204" pitchFamily="18" charset="0"/>
                                                      </a:rPr>
                                                      <m:t>𝑖</m:t>
                                                    </m:r>
                                                  </m:sup>
                                                </m:sSup>
                                              </m:e>
                                            </m:d>
                                          </m:e>
                                        </m:func>
                                      </m:e>
                                    </m:d>
                                  </m:e>
                                </m:func>
                              </m:e>
                            </m:nary>
                          </m:e>
                        </m:func>
                      </m:e>
                    </m:func>
                  </m:oMath>
                </a14:m>
                <a:endParaRPr lang="en-IN" dirty="0" smtClean="0"/>
              </a:p>
              <a:p>
                <a:r>
                  <a:rPr lang="en-IN" dirty="0" smtClean="0"/>
                  <a:t>Thus, the logistic loss function pops out automatically when we try to learn a model that maximizes the likelihood function</a:t>
                </a:r>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78" t="-2759" r="-1734" b="-3218"/>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9</a:t>
            </a:fld>
            <a:endParaRPr lang="en-US"/>
          </a:p>
        </p:txBody>
      </p:sp>
      <p:sp>
        <p:nvSpPr>
          <p:cNvPr id="6" name="Oval 5"/>
          <p:cNvSpPr/>
          <p:nvPr/>
        </p:nvSpPr>
        <p:spPr>
          <a:xfrm>
            <a:off x="3055849" y="4344520"/>
            <a:ext cx="4598398" cy="1027415"/>
          </a:xfrm>
          <a:prstGeom prst="ellipse">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5" name="Rectangular Callout 4"/>
          <p:cNvSpPr/>
          <p:nvPr/>
        </p:nvSpPr>
        <p:spPr>
          <a:xfrm>
            <a:off x="7654247" y="3774003"/>
            <a:ext cx="4363821" cy="589619"/>
          </a:xfrm>
          <a:prstGeom prst="wedgeRectCallout">
            <a:avLst>
              <a:gd name="adj1" fmla="val -61472"/>
              <a:gd name="adj2" fmla="val 59235"/>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0" dirty="0" smtClean="0">
                <a:solidFill>
                  <a:schemeClr val="tx1"/>
                </a:solidFill>
                <a:latin typeface="+mj-lt"/>
              </a:rPr>
              <a:t>Also called </a:t>
            </a:r>
            <a:r>
              <a:rPr lang="en-IN" sz="2400" b="0" i="1" dirty="0" smtClean="0">
                <a:solidFill>
                  <a:schemeClr val="tx1"/>
                </a:solidFill>
                <a:latin typeface="+mj-lt"/>
              </a:rPr>
              <a:t>negative log-likelihood</a:t>
            </a:r>
            <a:endParaRPr lang="en-US" sz="2400" i="1" dirty="0">
              <a:solidFill>
                <a:schemeClr val="tx1"/>
              </a:solidFill>
              <a:latin typeface="+mj-lt"/>
            </a:endParaRPr>
          </a:p>
        </p:txBody>
      </p:sp>
    </p:spTree>
    <p:extLst>
      <p:ext uri="{BB962C8B-B14F-4D97-AF65-F5344CB8AC3E}">
        <p14:creationId xmlns:p14="http://schemas.microsoft.com/office/powerpoint/2010/main" val="137881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right)">
                                      <p:cBhvr>
                                        <p:cTn id="39" dur="500"/>
                                        <p:tgtEl>
                                          <p:spTgt spid="5"/>
                                        </p:tgtEl>
                                      </p:cBhvr>
                                    </p:animEffect>
                                  </p:childTnLst>
                                </p:cTn>
                              </p:par>
                            </p:childTnLst>
                          </p:cTn>
                        </p:par>
                        <p:par>
                          <p:cTn id="40" fill="hold">
                            <p:stCondLst>
                              <p:cond delay="500"/>
                            </p:stCondLst>
                            <p:childTnLst>
                              <p:par>
                                <p:cTn id="41" presetID="22" presetClass="entr" presetSubtype="2"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right)">
                                      <p:cBhvr>
                                        <p:cTn id="4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ORIGINALHEIGHT" val="196.0101"/>
  <p:tag name="ORIGINALWIDTH" val="1186.561"/>
  <p:tag name="LATEXADDIN" val="\documentclass{article}&#10;\usepackage{amsmath,amssymb}&#10;\usepackage{olo}&#10;\pagestyle{empty}&#10;\begin{document}&#10;&#10;\[&#10;\sigma(t) = \frac{1}{1 + \exp(-t)} = \frac{\exp(t)}{\exp(t)+1} &#10;\]&#10;&#10;\end{document}"/>
  <p:tag name="IGUANATEXSIZE" val="40"/>
  <p:tag name="IGUANATEXCURSOR" val="17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83.4646"/>
  <p:tag name="ORIGINALWIDTH" val="1631.796"/>
  <p:tag name="LATEXADDIN" val="\documentclass{article}&#10;\usepackage{amsmath,amssymb}&#10;\usepackage{olo}&#10;\pagestyle{empty}&#10;\begin{document}&#10;&#10;\[&#10;1 - \sigma(t) = \frac{1}{1 + \exp(t)} = \sigma(-t) &#10;\]&#10;&#10;\end{document}"/>
  <p:tag name="IGUANATEXSIZE" val="4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33ACF124-275F-44F2-8DE0-0A755069829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Metropolitan</Template>
  <TotalTime>2546</TotalTime>
  <Words>9824</Words>
  <Application>Microsoft Office PowerPoint</Application>
  <PresentationFormat>Widescreen</PresentationFormat>
  <Paragraphs>338</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Calibri Light</vt:lpstr>
      <vt:lpstr>Cambria Math</vt:lpstr>
      <vt:lpstr>Wingdings</vt:lpstr>
      <vt:lpstr>Metropolitan</vt:lpstr>
      <vt:lpstr>Probabilistic ML</vt:lpstr>
      <vt:lpstr>Probabilistic ML</vt:lpstr>
      <vt:lpstr>Probabilistic ML for Classification</vt:lpstr>
      <vt:lpstr>Probabilistic Binary Classification</vt:lpstr>
      <vt:lpstr>Probabilistic Binary Classification</vt:lpstr>
      <vt:lpstr>Sigmoid Function</vt:lpstr>
      <vt:lpstr>Likelihood</vt:lpstr>
      <vt:lpstr>Maximum Likelihood</vt:lpstr>
      <vt:lpstr>Logistic Regression</vt:lpstr>
      <vt:lpstr>Probabilistic Multiclassification</vt:lpstr>
      <vt:lpstr>Softmax Regression</vt:lpstr>
      <vt:lpstr>General Recipe for MLE Algorithms</vt:lpstr>
      <vt:lpstr>Probabilistic Regression</vt:lpstr>
      <vt:lpstr>Probabilistic Regression</vt:lpstr>
      <vt:lpstr>Probabilistic Regularization??</vt:lpstr>
      <vt:lpstr>Can you Guess the Mean?</vt:lpstr>
      <vt:lpstr>Posterior</vt:lpstr>
      <vt:lpstr>Maximum a Posteriori (MAP) Estimate</vt:lpstr>
      <vt:lpstr>MAP vs Regularization</vt:lpstr>
      <vt:lpstr>MAP vs Regularization</vt:lpstr>
      <vt:lpstr>Probabilistic Regression Revisited</vt:lpstr>
      <vt:lpstr>Probabilistic Regression Revisited</vt:lpstr>
      <vt:lpstr>MAP for Probabilistic Regression</vt:lpstr>
      <vt:lpstr>Bayesian Learning</vt:lpstr>
      <vt:lpstr>From PML to BML</vt:lpstr>
      <vt:lpstr>BML Trivia</vt:lpstr>
      <vt:lpstr>Bayesian Regression</vt:lpstr>
      <vt:lpstr>Conjugate Priors</vt:lpstr>
      <vt:lpstr>Probabilistic Clustering??</vt:lpstr>
      <vt:lpstr>Soft k-means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purushot</dc:creator>
  <cp:lastModifiedBy>Purushottam Kar</cp:lastModifiedBy>
  <cp:revision>170</cp:revision>
  <dcterms:created xsi:type="dcterms:W3CDTF">2018-07-30T05:08:11Z</dcterms:created>
  <dcterms:modified xsi:type="dcterms:W3CDTF">2020-02-19T07:21:56Z</dcterms:modified>
</cp:coreProperties>
</file>